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59" r:id="rId8"/>
    <p:sldId id="261" r:id="rId9"/>
    <p:sldId id="267" r:id="rId10"/>
    <p:sldId id="262" r:id="rId11"/>
    <p:sldId id="392" r:id="rId12"/>
    <p:sldId id="264" r:id="rId13"/>
    <p:sldId id="268" r:id="rId14"/>
    <p:sldId id="269" r:id="rId15"/>
    <p:sldId id="270" r:id="rId16"/>
    <p:sldId id="271" r:id="rId17"/>
    <p:sldId id="393" r:id="rId18"/>
    <p:sldId id="276" r:id="rId19"/>
    <p:sldId id="274" r:id="rId20"/>
    <p:sldId id="275" r:id="rId21"/>
    <p:sldId id="273" r:id="rId22"/>
    <p:sldId id="272" r:id="rId23"/>
    <p:sldId id="260" r:id="rId24"/>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10FED9-83B7-4B58-B3E8-ED1C0218C15F}" v="1382" dt="2023-02-05T20:32:58.4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69" d="100"/>
          <a:sy n="69" d="100"/>
        </p:scale>
        <p:origin x="372"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21/02/2023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21/02/2023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21/02/2023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2" name="Slide Number">
            <a:extLst>
              <a:ext uri="{FF2B5EF4-FFF2-40B4-BE49-F238E27FC236}">
                <a16:creationId xmlns:a16="http://schemas.microsoft.com/office/drawing/2014/main" id="{0CBD978E-4D9A-BF60-5643-3CF3A7C3C20E}"/>
              </a:ext>
            </a:extLst>
          </p:cNvPr>
          <p:cNvSpPr>
            <a:spLocks noGrp="1"/>
          </p:cNvSpPr>
          <p:nvPr>
            <p:ph type="sldNum" sz="quarter" idx="10"/>
          </p:nvPr>
        </p:nvSpPr>
        <p:spPr/>
        <p:txBody>
          <a:bodyPr/>
          <a:lstStyle>
            <a:lvl1pPr>
              <a:defRPr/>
            </a:lvl1pPr>
          </a:lstStyle>
          <a:p>
            <a:pPr>
              <a:defRPr/>
            </a:pPr>
            <a:fld id="{9047E87B-435A-4F7D-BDE9-F2492E36A073}" type="slidenum">
              <a:rPr lang="en-US" altLang="en-US"/>
              <a:pPr>
                <a:defRPr/>
              </a:pPr>
              <a:t>‹#›</a:t>
            </a:fld>
            <a:endParaRPr lang="en-US" altLang="en-US"/>
          </a:p>
        </p:txBody>
      </p:sp>
    </p:spTree>
    <p:extLst>
      <p:ext uri="{BB962C8B-B14F-4D97-AF65-F5344CB8AC3E}">
        <p14:creationId xmlns:p14="http://schemas.microsoft.com/office/powerpoint/2010/main" val="109675019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21/02/2023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21/02/2023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21/02/2023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21/02/2023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21/02/2023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21/02/2023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21/02/2023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21/02/2023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t>21/02/2023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87F4F1C-8D3D-4EC1-B72D-A0470A5A08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D1E3DD61-64DB-46AD-B249-E273CD86B05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96011"/>
            <a:ext cx="12192000" cy="3561989"/>
            <a:chOff x="0" y="3296011"/>
            <a:chExt cx="12192000" cy="3561989"/>
          </a:xfrm>
          <a:effectLst>
            <a:outerShdw blurRad="254000" dist="152400" dir="16200000" rotWithShape="0">
              <a:prstClr val="black">
                <a:alpha val="10000"/>
              </a:prstClr>
            </a:outerShdw>
          </a:effectLst>
        </p:grpSpPr>
        <p:grpSp>
          <p:nvGrpSpPr>
            <p:cNvPr id="24" name="Group 23">
              <a:extLst>
                <a:ext uri="{FF2B5EF4-FFF2-40B4-BE49-F238E27FC236}">
                  <a16:creationId xmlns:a16="http://schemas.microsoft.com/office/drawing/2014/main" id="{0D7053D3-590A-4E94-B092-C96EAF744C33}"/>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0" y="3681702"/>
              <a:ext cx="12192000" cy="3176298"/>
              <a:chOff x="0" y="3681702"/>
              <a:chExt cx="12192000" cy="3176298"/>
            </a:xfrm>
          </p:grpSpPr>
          <p:sp>
            <p:nvSpPr>
              <p:cNvPr id="28" name="Freeform: Shape 27">
                <a:extLst>
                  <a:ext uri="{FF2B5EF4-FFF2-40B4-BE49-F238E27FC236}">
                    <a16:creationId xmlns:a16="http://schemas.microsoft.com/office/drawing/2014/main" id="{2EB67199-6FF0-4DED-89D1-BAEA95F9F5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28">
                <a:extLst>
                  <a:ext uri="{FF2B5EF4-FFF2-40B4-BE49-F238E27FC236}">
                    <a16:creationId xmlns:a16="http://schemas.microsoft.com/office/drawing/2014/main" id="{D1A0BEEB-C008-4150-A935-C6AAF537DA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5" name="Group 24">
              <a:extLst>
                <a:ext uri="{FF2B5EF4-FFF2-40B4-BE49-F238E27FC236}">
                  <a16:creationId xmlns:a16="http://schemas.microsoft.com/office/drawing/2014/main" id="{05148B0F-801C-45A1-80C1-EEC25A22A7C6}"/>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544" y="3296011"/>
              <a:ext cx="12191456" cy="2849975"/>
              <a:chOff x="544" y="3296011"/>
              <a:chExt cx="12191456" cy="2849975"/>
            </a:xfrm>
          </p:grpSpPr>
          <p:sp>
            <p:nvSpPr>
              <p:cNvPr id="26" name="Freeform: Shape 25">
                <a:extLst>
                  <a:ext uri="{FF2B5EF4-FFF2-40B4-BE49-F238E27FC236}">
                    <a16:creationId xmlns:a16="http://schemas.microsoft.com/office/drawing/2014/main" id="{E7715ED9-C8CE-4651-82AA-1C4B5F14A0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B911230A-EF3B-4760-9087-E4FBE05BDC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a:blip r:embed="rId2">
                  <a:alphaModFix amt="57000"/>
                </a:blip>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2" name="Title 1"/>
          <p:cNvSpPr>
            <a:spLocks noGrp="1"/>
          </p:cNvSpPr>
          <p:nvPr>
            <p:ph type="ctrTitle"/>
          </p:nvPr>
        </p:nvSpPr>
        <p:spPr>
          <a:xfrm>
            <a:off x="838199" y="1120676"/>
            <a:ext cx="7021513" cy="2308324"/>
          </a:xfrm>
        </p:spPr>
        <p:txBody>
          <a:bodyPr>
            <a:normAutofit/>
          </a:bodyPr>
          <a:lstStyle/>
          <a:p>
            <a:pPr algn="l"/>
            <a:r>
              <a:rPr lang="en-GB" sz="3400" dirty="0">
                <a:solidFill>
                  <a:schemeClr val="bg1"/>
                </a:solidFill>
                <a:ea typeface="+mj-lt"/>
                <a:cs typeface="+mj-lt"/>
              </a:rPr>
              <a:t>Developing a Gold Standard Perinatal Trauma Pathway for Wales</a:t>
            </a:r>
            <a:endParaRPr lang="en-GB" sz="3400" dirty="0">
              <a:solidFill>
                <a:schemeClr val="bg1"/>
              </a:solidFill>
              <a:cs typeface="Calibri Light"/>
            </a:endParaRPr>
          </a:p>
        </p:txBody>
      </p:sp>
      <p:sp>
        <p:nvSpPr>
          <p:cNvPr id="3" name="Subtitle 2"/>
          <p:cNvSpPr>
            <a:spLocks noGrp="1"/>
          </p:cNvSpPr>
          <p:nvPr>
            <p:ph type="subTitle" idx="1"/>
          </p:nvPr>
        </p:nvSpPr>
        <p:spPr>
          <a:xfrm>
            <a:off x="835024" y="3809999"/>
            <a:ext cx="7025753" cy="1012778"/>
          </a:xfrm>
        </p:spPr>
        <p:txBody>
          <a:bodyPr vert="horz" lIns="91440" tIns="45720" rIns="91440" bIns="45720" rtlCol="0" anchor="t">
            <a:normAutofit fontScale="85000" lnSpcReduction="20000"/>
          </a:bodyPr>
          <a:lstStyle/>
          <a:p>
            <a:pPr algn="l"/>
            <a:r>
              <a:rPr lang="en-GB" dirty="0">
                <a:solidFill>
                  <a:schemeClr val="bg1"/>
                </a:solidFill>
                <a:cs typeface="Calibri"/>
              </a:rPr>
              <a:t>Dr Sarah Douglass, Principal Clinical Psychologist</a:t>
            </a:r>
          </a:p>
          <a:p>
            <a:pPr algn="l"/>
            <a:r>
              <a:rPr lang="en-GB" dirty="0">
                <a:solidFill>
                  <a:schemeClr val="bg1"/>
                </a:solidFill>
                <a:cs typeface="Calibri"/>
              </a:rPr>
              <a:t>Dr Matt Lewis, Principal Clinical Psychologist</a:t>
            </a:r>
          </a:p>
          <a:p>
            <a:pPr algn="l"/>
            <a:r>
              <a:rPr lang="en-GB" dirty="0">
                <a:solidFill>
                  <a:schemeClr val="bg1"/>
                </a:solidFill>
                <a:cs typeface="Calibri"/>
              </a:rPr>
              <a:t>Megan King, Assistant Psychologist</a:t>
            </a:r>
          </a:p>
        </p:txBody>
      </p:sp>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95B9BA8-1D69-4796-85F5-B6D0BD5235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DAD641-1FB4-72AA-5F06-2990C6BD3155}"/>
              </a:ext>
            </a:extLst>
          </p:cNvPr>
          <p:cNvSpPr>
            <a:spLocks noGrp="1"/>
          </p:cNvSpPr>
          <p:nvPr>
            <p:ph type="title"/>
          </p:nvPr>
        </p:nvSpPr>
        <p:spPr>
          <a:xfrm>
            <a:off x="6981825" y="1641752"/>
            <a:ext cx="4391024" cy="1323439"/>
          </a:xfrm>
        </p:spPr>
        <p:txBody>
          <a:bodyPr vert="horz" lIns="91440" tIns="45720" rIns="91440" bIns="45720" rtlCol="0" anchor="t">
            <a:normAutofit/>
          </a:bodyPr>
          <a:lstStyle/>
          <a:p>
            <a:r>
              <a:rPr lang="en-US" sz="4000" kern="1200">
                <a:solidFill>
                  <a:schemeClr val="bg1"/>
                </a:solidFill>
                <a:latin typeface="+mj-lt"/>
                <a:ea typeface="+mj-ea"/>
                <a:cs typeface="+mj-cs"/>
              </a:rPr>
              <a:t>Trauma-informed care</a:t>
            </a:r>
          </a:p>
        </p:txBody>
      </p:sp>
      <p:grpSp>
        <p:nvGrpSpPr>
          <p:cNvPr id="12" name="Group 11">
            <a:extLst>
              <a:ext uri="{FF2B5EF4-FFF2-40B4-BE49-F238E27FC236}">
                <a16:creationId xmlns:a16="http://schemas.microsoft.com/office/drawing/2014/main" id="{CC09AFE8-9934-40C0-A058-4008A3B197E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7160" y="1498600"/>
            <a:ext cx="5260976" cy="4707593"/>
            <a:chOff x="6096000" y="841376"/>
            <a:chExt cx="5260976" cy="4707593"/>
          </a:xfrm>
          <a:effectLst>
            <a:outerShdw blurRad="381000" dist="152400" dir="5400000" algn="ctr" rotWithShape="0">
              <a:srgbClr val="000000">
                <a:alpha val="10000"/>
              </a:srgbClr>
            </a:outerShdw>
          </a:effectLst>
        </p:grpSpPr>
        <p:grpSp>
          <p:nvGrpSpPr>
            <p:cNvPr id="13" name="Group 12">
              <a:extLst>
                <a:ext uri="{FF2B5EF4-FFF2-40B4-BE49-F238E27FC236}">
                  <a16:creationId xmlns:a16="http://schemas.microsoft.com/office/drawing/2014/main" id="{23588ED6-49C5-4EAF-BBCE-DB6B4184D365}"/>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6096001" y="841376"/>
              <a:ext cx="5260975" cy="4707593"/>
              <a:chOff x="6096001" y="841376"/>
              <a:chExt cx="5260975" cy="4707593"/>
            </a:xfrm>
          </p:grpSpPr>
          <p:sp>
            <p:nvSpPr>
              <p:cNvPr id="17" name="Freeform: Shape 16">
                <a:extLst>
                  <a:ext uri="{FF2B5EF4-FFF2-40B4-BE49-F238E27FC236}">
                    <a16:creationId xmlns:a16="http://schemas.microsoft.com/office/drawing/2014/main" id="{0149B80A-4A62-4495-AE87-F32755EBDD9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096001" y="841376"/>
                <a:ext cx="5260975" cy="4707593"/>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3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3 w 5260975"/>
                  <a:gd name="connsiteY10" fmla="*/ 3775382 h 4707593"/>
                  <a:gd name="connsiteX11" fmla="*/ 4897844 w 5260975"/>
                  <a:gd name="connsiteY11" fmla="*/ 3792472 h 4707593"/>
                  <a:gd name="connsiteX12" fmla="*/ 4870767 w 5260975"/>
                  <a:gd name="connsiteY12" fmla="*/ 3811388 h 4707593"/>
                  <a:gd name="connsiteX13" fmla="*/ 4847916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49 w 5260975"/>
                  <a:gd name="connsiteY22" fmla="*/ 4089832 h 4707593"/>
                  <a:gd name="connsiteX23" fmla="*/ 4468944 w 5260975"/>
                  <a:gd name="connsiteY23" fmla="*/ 4113356 h 4707593"/>
                  <a:gd name="connsiteX24" fmla="*/ 4452622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438C3DC5-5887-49A9-AABB-A9772488F26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096001" y="841376"/>
                <a:ext cx="5260975" cy="4707593"/>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3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3 w 5260975"/>
                  <a:gd name="connsiteY10" fmla="*/ 3775382 h 4707593"/>
                  <a:gd name="connsiteX11" fmla="*/ 4897844 w 5260975"/>
                  <a:gd name="connsiteY11" fmla="*/ 3792472 h 4707593"/>
                  <a:gd name="connsiteX12" fmla="*/ 4870767 w 5260975"/>
                  <a:gd name="connsiteY12" fmla="*/ 3811388 h 4707593"/>
                  <a:gd name="connsiteX13" fmla="*/ 4847916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49 w 5260975"/>
                  <a:gd name="connsiteY22" fmla="*/ 4089832 h 4707593"/>
                  <a:gd name="connsiteX23" fmla="*/ 4468944 w 5260975"/>
                  <a:gd name="connsiteY23" fmla="*/ 4113356 h 4707593"/>
                  <a:gd name="connsiteX24" fmla="*/ 4452622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14" name="Group 13">
              <a:extLst>
                <a:ext uri="{FF2B5EF4-FFF2-40B4-BE49-F238E27FC236}">
                  <a16:creationId xmlns:a16="http://schemas.microsoft.com/office/drawing/2014/main" id="{5BD695E1-00AC-49AE-93BF-22000734A8FE}"/>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6096000" y="4138312"/>
              <a:ext cx="5260975" cy="1410656"/>
              <a:chOff x="6096000" y="4138312"/>
              <a:chExt cx="5260975" cy="1410656"/>
            </a:xfrm>
          </p:grpSpPr>
          <p:sp>
            <p:nvSpPr>
              <p:cNvPr id="15" name="Freeform: Shape 14">
                <a:extLst>
                  <a:ext uri="{FF2B5EF4-FFF2-40B4-BE49-F238E27FC236}">
                    <a16:creationId xmlns:a16="http://schemas.microsoft.com/office/drawing/2014/main" id="{F721D808-B8BC-4568-A927-12BC276FBF0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7B2886F6-DE07-47C7-840F-22CD86C0D1D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pic>
        <p:nvPicPr>
          <p:cNvPr id="5" name="Picture 5" descr="Graphical user interface, application&#10;&#10;Description automatically generated">
            <a:extLst>
              <a:ext uri="{FF2B5EF4-FFF2-40B4-BE49-F238E27FC236}">
                <a16:creationId xmlns:a16="http://schemas.microsoft.com/office/drawing/2014/main" id="{731D42AD-88BE-6A3F-1AC2-13610EFD57FD}"/>
              </a:ext>
            </a:extLst>
          </p:cNvPr>
          <p:cNvPicPr>
            <a:picLocks noGrp="1" noChangeAspect="1"/>
          </p:cNvPicPr>
          <p:nvPr>
            <p:ph sz="half" idx="1"/>
          </p:nvPr>
        </p:nvPicPr>
        <p:blipFill rotWithShape="1">
          <a:blip r:embed="rId3"/>
          <a:srcRect l="40866" t="33748" r="30508" b="19716"/>
          <a:stretch/>
        </p:blipFill>
        <p:spPr>
          <a:xfrm>
            <a:off x="1688281" y="2008057"/>
            <a:ext cx="3538732" cy="3063347"/>
          </a:xfrm>
          <a:prstGeom prst="rect">
            <a:avLst/>
          </a:prstGeom>
        </p:spPr>
      </p:pic>
      <p:sp>
        <p:nvSpPr>
          <p:cNvPr id="4" name="Content Placeholder 3">
            <a:extLst>
              <a:ext uri="{FF2B5EF4-FFF2-40B4-BE49-F238E27FC236}">
                <a16:creationId xmlns:a16="http://schemas.microsoft.com/office/drawing/2014/main" id="{F4393C13-6D78-D8F0-94FA-FBEA33918498}"/>
              </a:ext>
            </a:extLst>
          </p:cNvPr>
          <p:cNvSpPr>
            <a:spLocks noGrp="1"/>
          </p:cNvSpPr>
          <p:nvPr>
            <p:ph sz="half" idx="2"/>
          </p:nvPr>
        </p:nvSpPr>
        <p:spPr>
          <a:xfrm>
            <a:off x="6981826" y="3146400"/>
            <a:ext cx="4391024" cy="2454300"/>
          </a:xfrm>
        </p:spPr>
        <p:txBody>
          <a:bodyPr vert="horz" lIns="91440" tIns="45720" rIns="91440" bIns="45720" rtlCol="0" anchor="t">
            <a:normAutofit/>
          </a:bodyPr>
          <a:lstStyle/>
          <a:p>
            <a:pPr marL="0"/>
            <a:r>
              <a:rPr lang="en-US" sz="2000" dirty="0">
                <a:solidFill>
                  <a:schemeClr val="bg1">
                    <a:alpha val="80000"/>
                  </a:schemeClr>
                </a:solidFill>
              </a:rPr>
              <a:t>Trauma-informed care aims to promote feelings of psychological safety, choice, and control. Every contact with a woman and her partner matters. It is important that staff put the woman at the </a:t>
            </a:r>
            <a:r>
              <a:rPr lang="en-GB" sz="2000" dirty="0">
                <a:solidFill>
                  <a:schemeClr val="bg1">
                    <a:alpha val="80000"/>
                  </a:schemeClr>
                </a:solidFill>
              </a:rPr>
              <a:t>centre</a:t>
            </a:r>
            <a:r>
              <a:rPr lang="en-US" sz="2000" dirty="0">
                <a:solidFill>
                  <a:schemeClr val="bg1">
                    <a:alpha val="80000"/>
                  </a:schemeClr>
                </a:solidFill>
              </a:rPr>
              <a:t> of her care – this can be done by ensuring all individuals feel seen, heard and cared for</a:t>
            </a:r>
          </a:p>
        </p:txBody>
      </p:sp>
    </p:spTree>
    <p:extLst>
      <p:ext uri="{BB962C8B-B14F-4D97-AF65-F5344CB8AC3E}">
        <p14:creationId xmlns:p14="http://schemas.microsoft.com/office/powerpoint/2010/main" val="4053721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B95B9BA8-1D69-4796-85F5-B6D0BD5235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656814-5F22-59C5-2D70-75580CA458FB}"/>
              </a:ext>
            </a:extLst>
          </p:cNvPr>
          <p:cNvSpPr>
            <a:spLocks noGrp="1"/>
          </p:cNvSpPr>
          <p:nvPr>
            <p:ph type="title"/>
          </p:nvPr>
        </p:nvSpPr>
        <p:spPr>
          <a:xfrm>
            <a:off x="838200" y="1641752"/>
            <a:ext cx="4391025" cy="1323439"/>
          </a:xfrm>
        </p:spPr>
        <p:txBody>
          <a:bodyPr vert="horz" lIns="91440" tIns="45720" rIns="91440" bIns="45720" rtlCol="0" anchor="t">
            <a:normAutofit/>
          </a:bodyPr>
          <a:lstStyle/>
          <a:p>
            <a:r>
              <a:rPr lang="en-US" sz="2800" kern="1200" dirty="0">
                <a:solidFill>
                  <a:schemeClr val="bg1"/>
                </a:solidFill>
                <a:latin typeface="+mj-lt"/>
                <a:ea typeface="+mj-ea"/>
                <a:cs typeface="+mj-cs"/>
              </a:rPr>
              <a:t>Recommendations for becoming trauma-informed</a:t>
            </a:r>
          </a:p>
        </p:txBody>
      </p:sp>
      <p:sp>
        <p:nvSpPr>
          <p:cNvPr id="4" name="Content Placeholder 3">
            <a:extLst>
              <a:ext uri="{FF2B5EF4-FFF2-40B4-BE49-F238E27FC236}">
                <a16:creationId xmlns:a16="http://schemas.microsoft.com/office/drawing/2014/main" id="{60016A27-C348-4032-E5F4-B5FBAB5DAACE}"/>
              </a:ext>
            </a:extLst>
          </p:cNvPr>
          <p:cNvSpPr>
            <a:spLocks noGrp="1"/>
          </p:cNvSpPr>
          <p:nvPr>
            <p:ph sz="half" idx="2"/>
          </p:nvPr>
        </p:nvSpPr>
        <p:spPr>
          <a:xfrm>
            <a:off x="838200" y="3146400"/>
            <a:ext cx="4391025" cy="2454300"/>
          </a:xfrm>
        </p:spPr>
        <p:txBody>
          <a:bodyPr vert="horz" lIns="91440" tIns="45720" rIns="91440" bIns="45720" rtlCol="0">
            <a:normAutofit/>
          </a:bodyPr>
          <a:lstStyle/>
          <a:p>
            <a:pPr marL="0"/>
            <a:r>
              <a:rPr lang="en-US" sz="1700" dirty="0">
                <a:solidFill>
                  <a:schemeClr val="bg1">
                    <a:alpha val="80000"/>
                  </a:schemeClr>
                </a:solidFill>
              </a:rPr>
              <a:t>Creating a trauma-informed system will require a change in culture and practice at multiple levels. This includes support and understanding from those involved in sustainability and transformation partnerships / integrated care systems, commissioners and providers.</a:t>
            </a:r>
          </a:p>
          <a:p>
            <a:pPr marL="0"/>
            <a:r>
              <a:rPr lang="en-US" sz="1700" dirty="0">
                <a:solidFill>
                  <a:schemeClr val="bg1">
                    <a:alpha val="80000"/>
                  </a:schemeClr>
                </a:solidFill>
              </a:rPr>
              <a:t>The diagram highlights key areas for consideration</a:t>
            </a:r>
          </a:p>
        </p:txBody>
      </p:sp>
      <p:pic>
        <p:nvPicPr>
          <p:cNvPr id="5" name="Picture 5">
            <a:extLst>
              <a:ext uri="{FF2B5EF4-FFF2-40B4-BE49-F238E27FC236}">
                <a16:creationId xmlns:a16="http://schemas.microsoft.com/office/drawing/2014/main" id="{6C34348B-F7CC-1FE4-D997-87A22E06BBB1}"/>
              </a:ext>
            </a:extLst>
          </p:cNvPr>
          <p:cNvPicPr>
            <a:picLocks noGrp="1" noChangeAspect="1"/>
          </p:cNvPicPr>
          <p:nvPr>
            <p:ph sz="half" idx="1"/>
          </p:nvPr>
        </p:nvPicPr>
        <p:blipFill rotWithShape="1">
          <a:blip r:embed="rId2"/>
          <a:srcRect l="21785" t="30146" r="26247" b="9302"/>
          <a:stretch/>
        </p:blipFill>
        <p:spPr>
          <a:xfrm>
            <a:off x="6095999" y="1685432"/>
            <a:ext cx="5260976" cy="3448111"/>
          </a:xfrm>
          <a:prstGeom prst="rect">
            <a:avLst/>
          </a:prstGeom>
        </p:spPr>
      </p:pic>
    </p:spTree>
    <p:extLst>
      <p:ext uri="{BB962C8B-B14F-4D97-AF65-F5344CB8AC3E}">
        <p14:creationId xmlns:p14="http://schemas.microsoft.com/office/powerpoint/2010/main" val="3928646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95B9BA8-1D69-4796-85F5-B6D0BD5235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5F892E19-92E7-4BB2-8C3F-DBDFE8D9D32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grpSp>
          <p:nvGrpSpPr>
            <p:cNvPr id="11" name="Group 10">
              <a:extLst>
                <a:ext uri="{FF2B5EF4-FFF2-40B4-BE49-F238E27FC236}">
                  <a16:creationId xmlns:a16="http://schemas.microsoft.com/office/drawing/2014/main" id="{81E493D3-31D9-4B80-9798-EEA082E12A84}"/>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2" y="-1"/>
              <a:ext cx="4572002" cy="6858002"/>
              <a:chOff x="-2" y="-1"/>
              <a:chExt cx="4572002" cy="6858002"/>
            </a:xfrm>
            <a:effectLst/>
          </p:grpSpPr>
          <p:sp>
            <p:nvSpPr>
              <p:cNvPr id="19" name="Freeform: Shape 18">
                <a:extLst>
                  <a:ext uri="{FF2B5EF4-FFF2-40B4-BE49-F238E27FC236}">
                    <a16:creationId xmlns:a16="http://schemas.microsoft.com/office/drawing/2014/main" id="{62E6AA4D-EC17-45B5-B621-DF0FD91FD4B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D56F11D0-7966-41FE-AAB9-EC0C54F11F6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bg1">
                  <a:alpha val="86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12" name="Group 11">
              <a:extLst>
                <a:ext uri="{FF2B5EF4-FFF2-40B4-BE49-F238E27FC236}">
                  <a16:creationId xmlns:a16="http://schemas.microsoft.com/office/drawing/2014/main" id="{CEDE579A-0A12-4A10-85D4-A8DA1663B89B}"/>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3" name="Group 12">
                <a:extLst>
                  <a:ext uri="{FF2B5EF4-FFF2-40B4-BE49-F238E27FC236}">
                    <a16:creationId xmlns:a16="http://schemas.microsoft.com/office/drawing/2014/main" id="{15CA79E3-BA58-419A-8541-7498AC2633F2}"/>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7" name="Freeform: Shape 16">
                  <a:extLst>
                    <a:ext uri="{FF2B5EF4-FFF2-40B4-BE49-F238E27FC236}">
                      <a16:creationId xmlns:a16="http://schemas.microsoft.com/office/drawing/2014/main" id="{2348C622-BC44-4959-B64E-427015FD1FF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F8841A98-AA1D-4F65-A368-EF31110B07C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4" name="Group 13">
                <a:extLst>
                  <a:ext uri="{FF2B5EF4-FFF2-40B4-BE49-F238E27FC236}">
                    <a16:creationId xmlns:a16="http://schemas.microsoft.com/office/drawing/2014/main" id="{E6609F08-9B2C-4879-AC68-E3E537BED78C}"/>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2">
                  <a:alphaModFix amt="57000"/>
                </a:blip>
                <a:tile tx="0" ty="0" sx="100000" sy="100000" flip="none" algn="tl"/>
              </a:blipFill>
              <a:effectLst/>
            </p:grpSpPr>
            <p:sp>
              <p:nvSpPr>
                <p:cNvPr id="15" name="Freeform: Shape 14">
                  <a:extLst>
                    <a:ext uri="{FF2B5EF4-FFF2-40B4-BE49-F238E27FC236}">
                      <a16:creationId xmlns:a16="http://schemas.microsoft.com/office/drawing/2014/main" id="{6910EFC9-D70D-42FD-BCCD-AB1F710BFD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83BEF371-1E22-4C4F-A62F-AC6B92CAE0B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2" name="Title 1">
            <a:extLst>
              <a:ext uri="{FF2B5EF4-FFF2-40B4-BE49-F238E27FC236}">
                <a16:creationId xmlns:a16="http://schemas.microsoft.com/office/drawing/2014/main" id="{0621E1C2-2800-7CA4-88A5-50CFA5B59A4E}"/>
              </a:ext>
            </a:extLst>
          </p:cNvPr>
          <p:cNvSpPr>
            <a:spLocks noGrp="1"/>
          </p:cNvSpPr>
          <p:nvPr>
            <p:ph type="title"/>
          </p:nvPr>
        </p:nvSpPr>
        <p:spPr>
          <a:xfrm>
            <a:off x="554946" y="1641752"/>
            <a:ext cx="2928029" cy="3213277"/>
          </a:xfrm>
        </p:spPr>
        <p:txBody>
          <a:bodyPr anchor="t">
            <a:normAutofit/>
          </a:bodyPr>
          <a:lstStyle/>
          <a:p>
            <a:r>
              <a:rPr lang="en-GB" sz="4000" dirty="0">
                <a:cs typeface="Calibri Light"/>
              </a:rPr>
              <a:t>Other trauma-informed resources...</a:t>
            </a:r>
            <a:endParaRPr lang="en-GB" sz="4000" dirty="0"/>
          </a:p>
        </p:txBody>
      </p:sp>
      <p:sp>
        <p:nvSpPr>
          <p:cNvPr id="3" name="Content Placeholder 2">
            <a:extLst>
              <a:ext uri="{FF2B5EF4-FFF2-40B4-BE49-F238E27FC236}">
                <a16:creationId xmlns:a16="http://schemas.microsoft.com/office/drawing/2014/main" id="{479CEF40-EEC9-108A-CA76-B45D7CB9176D}"/>
              </a:ext>
            </a:extLst>
          </p:cNvPr>
          <p:cNvSpPr>
            <a:spLocks noGrp="1"/>
          </p:cNvSpPr>
          <p:nvPr>
            <p:ph idx="1"/>
          </p:nvPr>
        </p:nvSpPr>
        <p:spPr>
          <a:xfrm>
            <a:off x="4905830" y="564972"/>
            <a:ext cx="7079341" cy="5884862"/>
          </a:xfrm>
        </p:spPr>
        <p:txBody>
          <a:bodyPr vert="horz" lIns="91440" tIns="45720" rIns="91440" bIns="45720" rtlCol="0" anchor="t">
            <a:normAutofit/>
          </a:bodyPr>
          <a:lstStyle/>
          <a:p>
            <a:r>
              <a:rPr lang="en-GB" sz="1600" dirty="0">
                <a:solidFill>
                  <a:schemeClr val="tx1">
                    <a:alpha val="80000"/>
                  </a:schemeClr>
                </a:solidFill>
                <a:cs typeface="Calibri"/>
              </a:rPr>
              <a:t>Engaging with Complexity. Providing Effective Trauma Informed Care for Women Centre for Mental Health and Mental Health Foundation (2019). Information for public sector providers and commissioners on providing effective trauma informed care for women.</a:t>
            </a:r>
          </a:p>
          <a:p>
            <a:r>
              <a:rPr lang="en-GB" sz="1600" dirty="0">
                <a:solidFill>
                  <a:schemeClr val="tx1">
                    <a:alpha val="80000"/>
                  </a:schemeClr>
                </a:solidFill>
                <a:cs typeface="Calibri"/>
              </a:rPr>
              <a:t> A sense of safety. Trauma-Informed approaches for women Agenda Alliance for Women and Girls at Risk and Centre for Mental Health (2020). Considers barriers to implementing trauma-informed approaches across the health and care context. </a:t>
            </a:r>
          </a:p>
          <a:p>
            <a:r>
              <a:rPr lang="en-GB" sz="1600" dirty="0">
                <a:solidFill>
                  <a:schemeClr val="tx1">
                    <a:alpha val="80000"/>
                  </a:schemeClr>
                </a:solidFill>
                <a:cs typeface="Calibri"/>
              </a:rPr>
              <a:t>A Case for TIC: A Complex Adaptive Systems Enquiry for Trauma Informed Care </a:t>
            </a:r>
            <a:r>
              <a:rPr lang="en-GB" sz="1600" err="1">
                <a:solidFill>
                  <a:schemeClr val="tx1">
                    <a:alpha val="80000"/>
                  </a:schemeClr>
                </a:solidFill>
                <a:cs typeface="Calibri"/>
              </a:rPr>
              <a:t>Thirkle</a:t>
            </a:r>
            <a:r>
              <a:rPr lang="en-GB" sz="1600" dirty="0">
                <a:solidFill>
                  <a:schemeClr val="tx1">
                    <a:alpha val="80000"/>
                  </a:schemeClr>
                </a:solidFill>
                <a:cs typeface="Calibri"/>
              </a:rPr>
              <a:t>, Kennedy &amp; </a:t>
            </a:r>
            <a:r>
              <a:rPr lang="en-GB" sz="1600" err="1">
                <a:solidFill>
                  <a:schemeClr val="tx1">
                    <a:alpha val="80000"/>
                  </a:schemeClr>
                </a:solidFill>
                <a:cs typeface="Calibri"/>
              </a:rPr>
              <a:t>Sice</a:t>
            </a:r>
            <a:r>
              <a:rPr lang="en-GB" sz="1600" dirty="0">
                <a:solidFill>
                  <a:schemeClr val="tx1">
                    <a:alpha val="80000"/>
                  </a:schemeClr>
                </a:solidFill>
                <a:cs typeface="Calibri"/>
              </a:rPr>
              <a:t> (2018). </a:t>
            </a:r>
          </a:p>
          <a:p>
            <a:r>
              <a:rPr lang="en-GB" sz="1600" dirty="0">
                <a:solidFill>
                  <a:schemeClr val="tx1">
                    <a:alpha val="80000"/>
                  </a:schemeClr>
                </a:solidFill>
                <a:cs typeface="Calibri"/>
              </a:rPr>
              <a:t>Trauma-Informed Organizational Change Manual Institute on Trauma and Trauma-Informed Care (2019). </a:t>
            </a:r>
          </a:p>
          <a:p>
            <a:r>
              <a:rPr lang="en-GB" sz="1600" dirty="0">
                <a:solidFill>
                  <a:schemeClr val="tx1">
                    <a:alpha val="80000"/>
                  </a:schemeClr>
                </a:solidFill>
                <a:cs typeface="Calibri"/>
              </a:rPr>
              <a:t>Trauma-informed Care and Practice Organisational Toolkit. The Mental Health Coordinating Council (MHCC), Australia (2018). </a:t>
            </a:r>
          </a:p>
          <a:p>
            <a:r>
              <a:rPr lang="en-GB" sz="1600" dirty="0">
                <a:solidFill>
                  <a:schemeClr val="tx1">
                    <a:alpha val="80000"/>
                  </a:schemeClr>
                </a:solidFill>
                <a:cs typeface="Calibri"/>
              </a:rPr>
              <a:t>The Alberta Family Wellness Initiative Brain Story Certificate Free, accredited online trauma training. </a:t>
            </a:r>
          </a:p>
          <a:p>
            <a:r>
              <a:rPr lang="en-GB" sz="1600" dirty="0">
                <a:solidFill>
                  <a:schemeClr val="tx1">
                    <a:alpha val="80000"/>
                  </a:schemeClr>
                </a:solidFill>
                <a:cs typeface="Calibri"/>
              </a:rPr>
              <a:t>Women’s Mental Health Taskforce Department of Health and Social Care and Agenda Alliance for Women and Girls at Risk (2018). </a:t>
            </a:r>
          </a:p>
          <a:p>
            <a:r>
              <a:rPr lang="en-GB" sz="1600" dirty="0">
                <a:solidFill>
                  <a:schemeClr val="tx1">
                    <a:alpha val="80000"/>
                  </a:schemeClr>
                </a:solidFill>
                <a:cs typeface="Calibri"/>
              </a:rPr>
              <a:t>Priorities for improving women’s mental health and experiences of services, including principles of trauma informed care.</a:t>
            </a:r>
          </a:p>
        </p:txBody>
      </p:sp>
    </p:spTree>
    <p:extLst>
      <p:ext uri="{BB962C8B-B14F-4D97-AF65-F5344CB8AC3E}">
        <p14:creationId xmlns:p14="http://schemas.microsoft.com/office/powerpoint/2010/main" val="936420828"/>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7F4F1C-8D3D-4EC1-B72D-A0470A5A08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D1E3DD61-64DB-46AD-B249-E273CD86B05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96011"/>
            <a:ext cx="12192000" cy="3561989"/>
            <a:chOff x="0" y="3296011"/>
            <a:chExt cx="12192000" cy="3561989"/>
          </a:xfrm>
          <a:effectLst>
            <a:outerShdw blurRad="254000" dist="152400" dir="16200000" rotWithShape="0">
              <a:prstClr val="black">
                <a:alpha val="10000"/>
              </a:prstClr>
            </a:outerShdw>
          </a:effectLst>
        </p:grpSpPr>
        <p:grpSp>
          <p:nvGrpSpPr>
            <p:cNvPr id="10" name="Group 9">
              <a:extLst>
                <a:ext uri="{FF2B5EF4-FFF2-40B4-BE49-F238E27FC236}">
                  <a16:creationId xmlns:a16="http://schemas.microsoft.com/office/drawing/2014/main" id="{0D7053D3-590A-4E94-B092-C96EAF744C33}"/>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0" y="3681702"/>
              <a:ext cx="12192000" cy="3176298"/>
              <a:chOff x="0" y="3681702"/>
              <a:chExt cx="12192000" cy="3176298"/>
            </a:xfrm>
          </p:grpSpPr>
          <p:sp>
            <p:nvSpPr>
              <p:cNvPr id="14" name="Freeform: Shape 13">
                <a:extLst>
                  <a:ext uri="{FF2B5EF4-FFF2-40B4-BE49-F238E27FC236}">
                    <a16:creationId xmlns:a16="http://schemas.microsoft.com/office/drawing/2014/main" id="{2EB67199-6FF0-4DED-89D1-BAEA95F9F5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A0BEEB-C008-4150-A935-C6AAF537DA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 name="Group 10">
              <a:extLst>
                <a:ext uri="{FF2B5EF4-FFF2-40B4-BE49-F238E27FC236}">
                  <a16:creationId xmlns:a16="http://schemas.microsoft.com/office/drawing/2014/main" id="{05148B0F-801C-45A1-80C1-EEC25A22A7C6}"/>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544" y="3296011"/>
              <a:ext cx="12191456" cy="2849975"/>
              <a:chOff x="544" y="3296011"/>
              <a:chExt cx="12191456" cy="2849975"/>
            </a:xfrm>
          </p:grpSpPr>
          <p:sp>
            <p:nvSpPr>
              <p:cNvPr id="12" name="Freeform: Shape 11">
                <a:extLst>
                  <a:ext uri="{FF2B5EF4-FFF2-40B4-BE49-F238E27FC236}">
                    <a16:creationId xmlns:a16="http://schemas.microsoft.com/office/drawing/2014/main" id="{E7715ED9-C8CE-4651-82AA-1C4B5F14A0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B911230A-EF3B-4760-9087-E4FBE05BDC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a:blip r:embed="rId2">
                  <a:alphaModFix amt="57000"/>
                </a:blip>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2" name="Title 1">
            <a:extLst>
              <a:ext uri="{FF2B5EF4-FFF2-40B4-BE49-F238E27FC236}">
                <a16:creationId xmlns:a16="http://schemas.microsoft.com/office/drawing/2014/main" id="{2A24E533-DA22-A713-BE6E-C21ED83829FD}"/>
              </a:ext>
            </a:extLst>
          </p:cNvPr>
          <p:cNvSpPr>
            <a:spLocks noGrp="1"/>
          </p:cNvSpPr>
          <p:nvPr>
            <p:ph type="title"/>
          </p:nvPr>
        </p:nvSpPr>
        <p:spPr>
          <a:xfrm>
            <a:off x="838199" y="1120676"/>
            <a:ext cx="7021513" cy="2308324"/>
          </a:xfrm>
        </p:spPr>
        <p:txBody>
          <a:bodyPr vert="horz" lIns="91440" tIns="45720" rIns="91440" bIns="45720" rtlCol="0" anchor="b">
            <a:normAutofit/>
          </a:bodyPr>
          <a:lstStyle/>
          <a:p>
            <a:r>
              <a:rPr lang="en-US" sz="7200" kern="1200" dirty="0">
                <a:solidFill>
                  <a:schemeClr val="bg1"/>
                </a:solidFill>
                <a:latin typeface="+mj-lt"/>
                <a:ea typeface="+mj-ea"/>
                <a:cs typeface="+mj-cs"/>
              </a:rPr>
              <a:t>Service user </a:t>
            </a:r>
            <a:r>
              <a:rPr lang="en-US" sz="7200" dirty="0">
                <a:solidFill>
                  <a:schemeClr val="bg1"/>
                </a:solidFill>
              </a:rPr>
              <a:t>experiences</a:t>
            </a:r>
            <a:endParaRPr lang="en-US" sz="7200" kern="1200" dirty="0">
              <a:solidFill>
                <a:schemeClr val="bg1"/>
              </a:solidFill>
              <a:latin typeface="+mj-lt"/>
              <a:ea typeface="+mj-ea"/>
              <a:cs typeface="+mj-cs"/>
            </a:endParaRPr>
          </a:p>
        </p:txBody>
      </p:sp>
    </p:spTree>
    <p:extLst>
      <p:ext uri="{BB962C8B-B14F-4D97-AF65-F5344CB8AC3E}">
        <p14:creationId xmlns:p14="http://schemas.microsoft.com/office/powerpoint/2010/main" val="3887375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25610" name="Rectangle 25609">
            <a:extLst>
              <a:ext uri="{FF2B5EF4-FFF2-40B4-BE49-F238E27FC236}">
                <a16:creationId xmlns:a16="http://schemas.microsoft.com/office/drawing/2014/main" id="{EA67B5B4-3A24-436E-B663-1B2EBFF8A0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12"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14"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A1CF1008-DD72-9613-13D2-D8DFCBFD9F95}"/>
              </a:ext>
            </a:extLst>
          </p:cNvPr>
          <p:cNvSpPr txBox="1"/>
          <p:nvPr/>
        </p:nvSpPr>
        <p:spPr>
          <a:xfrm>
            <a:off x="2524126" y="1328864"/>
            <a:ext cx="6896099" cy="326899"/>
          </a:xfrm>
          <a:prstGeom prst="rect">
            <a:avLst/>
          </a:prstGeom>
        </p:spPr>
        <p:txBody>
          <a:bodyPr vert="horz" lIns="91440" tIns="45720" rIns="91440" bIns="45720" rtlCol="0">
            <a:noAutofit/>
          </a:bodyPr>
          <a:lstStyle/>
          <a:p>
            <a:pPr fontAlgn="auto">
              <a:lnSpc>
                <a:spcPct val="90000"/>
              </a:lnSpc>
              <a:spcBef>
                <a:spcPts val="0"/>
              </a:spcBef>
              <a:spcAft>
                <a:spcPts val="600"/>
              </a:spcAft>
              <a:defRPr/>
            </a:pPr>
            <a:r>
              <a:rPr lang="en-US" i="1" dirty="0">
                <a:solidFill>
                  <a:srgbClr val="FFFFFF"/>
                </a:solidFill>
                <a:latin typeface="Baskerville Old Face" panose="02020602080505020303" pitchFamily="18" charset="0"/>
              </a:rPr>
              <a:t>“I was told to only buzz if I was hemorrhaging”</a:t>
            </a:r>
            <a:endParaRPr lang="en-US" dirty="0">
              <a:solidFill>
                <a:srgbClr val="FFFFFF"/>
              </a:solidFill>
              <a:latin typeface="Baskerville Old Face" panose="02020602080505020303" pitchFamily="18" charset="0"/>
            </a:endParaRPr>
          </a:p>
        </p:txBody>
      </p:sp>
      <p:sp>
        <p:nvSpPr>
          <p:cNvPr id="25603" name="TextBox 4">
            <a:extLst>
              <a:ext uri="{FF2B5EF4-FFF2-40B4-BE49-F238E27FC236}">
                <a16:creationId xmlns:a16="http://schemas.microsoft.com/office/drawing/2014/main" id="{F5A98D22-56FE-3AE4-774A-9C2D7DA913C9}"/>
              </a:ext>
            </a:extLst>
          </p:cNvPr>
          <p:cNvSpPr txBox="1">
            <a:spLocks noChangeArrowheads="1"/>
          </p:cNvSpPr>
          <p:nvPr/>
        </p:nvSpPr>
        <p:spPr bwMode="auto">
          <a:xfrm>
            <a:off x="3775756" y="491522"/>
            <a:ext cx="61055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marL="742950" indent="-28575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marL="1143000" indent="-2286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marL="1600200" indent="-2286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marL="2057400" indent="-2286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2514600" indent="-2286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2971800" indent="-2286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3429000" indent="-2286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3886200" indent="-2286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pPr>
              <a:spcAft>
                <a:spcPts val="600"/>
              </a:spcAft>
            </a:pPr>
            <a:r>
              <a:rPr lang="en-GB" altLang="en-US" i="1" dirty="0">
                <a:solidFill>
                  <a:schemeClr val="tx1"/>
                </a:solidFill>
                <a:latin typeface="Baskerville Old Face" panose="02020602080505020303" pitchFamily="18" charset="0"/>
              </a:rPr>
              <a:t>“The paediatric consultant was cold, clinical and rude”</a:t>
            </a:r>
            <a:r>
              <a:rPr lang="en-GB" altLang="en-US" dirty="0">
                <a:solidFill>
                  <a:schemeClr val="tx1"/>
                </a:solidFill>
                <a:latin typeface="Baskerville Old Face" panose="02020602080505020303" pitchFamily="18" charset="0"/>
              </a:rPr>
              <a:t> </a:t>
            </a:r>
            <a:endParaRPr lang="en-US" altLang="en-US" dirty="0">
              <a:solidFill>
                <a:schemeClr val="tx1"/>
              </a:solidFill>
              <a:latin typeface="Baskerville Old Face" panose="02020602080505020303" pitchFamily="18" charset="0"/>
            </a:endParaRPr>
          </a:p>
        </p:txBody>
      </p:sp>
      <p:sp>
        <p:nvSpPr>
          <p:cNvPr id="25604" name="TextBox 6">
            <a:extLst>
              <a:ext uri="{FF2B5EF4-FFF2-40B4-BE49-F238E27FC236}">
                <a16:creationId xmlns:a16="http://schemas.microsoft.com/office/drawing/2014/main" id="{E74954F1-0FAA-D23E-6052-1DF338E1D9B2}"/>
              </a:ext>
            </a:extLst>
          </p:cNvPr>
          <p:cNvSpPr txBox="1">
            <a:spLocks noChangeArrowheads="1"/>
          </p:cNvSpPr>
          <p:nvPr/>
        </p:nvSpPr>
        <p:spPr bwMode="auto">
          <a:xfrm>
            <a:off x="911225" y="2349500"/>
            <a:ext cx="61055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marL="742950" indent="-28575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marL="1143000" indent="-2286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marL="1600200" indent="-2286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marL="2057400" indent="-2286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2514600" indent="-2286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2971800" indent="-2286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3429000" indent="-2286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3886200" indent="-2286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pPr>
              <a:spcAft>
                <a:spcPts val="600"/>
              </a:spcAft>
            </a:pPr>
            <a:r>
              <a:rPr lang="en-GB" altLang="en-US" i="1" dirty="0">
                <a:solidFill>
                  <a:schemeClr val="tx1"/>
                </a:solidFill>
                <a:latin typeface="Baskerville Old Face" panose="02020602080505020303" pitchFamily="18" charset="0"/>
              </a:rPr>
              <a:t>“I was made to feel like I was making a fuss about nothing, because what I had been through was ‘normal’”</a:t>
            </a:r>
            <a:endParaRPr lang="en-GB" altLang="en-US" dirty="0">
              <a:solidFill>
                <a:schemeClr val="tx1"/>
              </a:solidFill>
              <a:latin typeface="Baskerville Old Face" panose="02020602080505020303" pitchFamily="18" charset="0"/>
            </a:endParaRPr>
          </a:p>
        </p:txBody>
      </p:sp>
      <p:sp>
        <p:nvSpPr>
          <p:cNvPr id="25605" name="TextBox 8">
            <a:extLst>
              <a:ext uri="{FF2B5EF4-FFF2-40B4-BE49-F238E27FC236}">
                <a16:creationId xmlns:a16="http://schemas.microsoft.com/office/drawing/2014/main" id="{BF48D54C-A649-B631-6248-C30B5BC310EF}"/>
              </a:ext>
            </a:extLst>
          </p:cNvPr>
          <p:cNvSpPr txBox="1">
            <a:spLocks noChangeArrowheads="1"/>
          </p:cNvSpPr>
          <p:nvPr/>
        </p:nvSpPr>
        <p:spPr bwMode="auto">
          <a:xfrm>
            <a:off x="2616200" y="3836988"/>
            <a:ext cx="61055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1pPr>
            <a:lvl2pPr marL="742950" indent="-28575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2pPr>
            <a:lvl3pPr marL="1143000" indent="-2286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3pPr>
            <a:lvl4pPr marL="1600200" indent="-2286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4pPr>
            <a:lvl5pPr marL="2057400" indent="-228600">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5pPr>
            <a:lvl6pPr marL="2514600" indent="-2286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6pPr>
            <a:lvl7pPr marL="2971800" indent="-2286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7pPr>
            <a:lvl8pPr marL="3429000" indent="-2286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8pPr>
            <a:lvl9pPr marL="3886200" indent="-228600" defTabSz="457200" eaLnBrk="0" fontAlgn="base" hangingPunct="0">
              <a:spcBef>
                <a:spcPct val="0"/>
              </a:spcBef>
              <a:spcAft>
                <a:spcPct val="0"/>
              </a:spcAft>
              <a:defRPr>
                <a:solidFill>
                  <a:srgbClr val="000000"/>
                </a:solidFill>
                <a:latin typeface="Trebuchet MS" panose="020B0603020202020204" pitchFamily="34" charset="0"/>
                <a:ea typeface="Trebuchet MS" panose="020B0603020202020204" pitchFamily="34" charset="0"/>
                <a:cs typeface="Trebuchet MS" panose="020B0603020202020204" pitchFamily="34" charset="0"/>
                <a:sym typeface="Trebuchet MS" panose="020B0603020202020204" pitchFamily="34" charset="0"/>
              </a:defRPr>
            </a:lvl9pPr>
          </a:lstStyle>
          <a:p>
            <a:pPr>
              <a:spcAft>
                <a:spcPts val="600"/>
              </a:spcAft>
            </a:pPr>
            <a:r>
              <a:rPr lang="en-GB" altLang="en-US" i="1" dirty="0">
                <a:solidFill>
                  <a:schemeClr val="tx1"/>
                </a:solidFill>
                <a:latin typeface="Baskerville Old Face" panose="02020602080505020303" pitchFamily="18" charset="0"/>
              </a:rPr>
              <a:t>We would have liked some recognition that what we had just been through is horrific”</a:t>
            </a:r>
            <a:endParaRPr lang="en-GB" altLang="en-US" dirty="0">
              <a:solidFill>
                <a:schemeClr val="tx1"/>
              </a:solidFill>
            </a:endParaRPr>
          </a:p>
        </p:txBody>
      </p:sp>
      <p:sp>
        <p:nvSpPr>
          <p:cNvPr id="11" name="TextBox 10">
            <a:extLst>
              <a:ext uri="{FF2B5EF4-FFF2-40B4-BE49-F238E27FC236}">
                <a16:creationId xmlns:a16="http://schemas.microsoft.com/office/drawing/2014/main" id="{A18B6681-24F3-B19F-C4FD-234936B58059}"/>
              </a:ext>
            </a:extLst>
          </p:cNvPr>
          <p:cNvSpPr txBox="1"/>
          <p:nvPr/>
        </p:nvSpPr>
        <p:spPr>
          <a:xfrm>
            <a:off x="4238625" y="5206079"/>
            <a:ext cx="6105525" cy="646113"/>
          </a:xfrm>
          <a:prstGeom prst="rect">
            <a:avLst/>
          </a:prstGeom>
          <a:noFill/>
        </p:spPr>
        <p:txBody>
          <a:bodyPr>
            <a:spAutoFit/>
          </a:bodyPr>
          <a:lstStyle/>
          <a:p>
            <a:pPr eaLnBrk="1" fontAlgn="auto" hangingPunct="1">
              <a:spcBef>
                <a:spcPts val="0"/>
              </a:spcBef>
              <a:spcAft>
                <a:spcPts val="600"/>
              </a:spcAft>
              <a:defRPr/>
            </a:pPr>
            <a:r>
              <a:rPr lang="en-GB" i="1" dirty="0">
                <a:latin typeface="Baskerville Old Face" panose="02020602080505020303" pitchFamily="18" charset="0"/>
                <a:ea typeface="+mn-ea"/>
                <a:cs typeface="+mn-cs"/>
              </a:rPr>
              <a:t>“We felt we couldn’t raise these issues because they were too busy, over stretched”</a:t>
            </a:r>
            <a:endParaRPr lang="en-GB" dirty="0">
              <a:latin typeface="Baskerville Old Face" panose="02020602080505020303" pitchFamily="18" charset="0"/>
              <a:ea typeface="+mn-ea"/>
              <a:cs typeface="+mn-cs"/>
            </a:endParaRPr>
          </a:p>
        </p:txBody>
      </p:sp>
    </p:spTree>
  </p:cSld>
  <p:clrMapOvr>
    <a:overrideClrMapping bg1="dk1" tx1="lt1" bg2="dk2" tx2="lt2" accent1="accent1" accent2="accent2" accent3="accent3" accent4="accent4" accent5="accent5" accent6="accent6" hlink="hlink" folHlink="folHlink"/>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7F4F1C-8D3D-4EC1-B72D-A0470A5A08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D1E3DD61-64DB-46AD-B249-E273CD86B05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96011"/>
            <a:ext cx="12192000" cy="3561989"/>
            <a:chOff x="0" y="3296011"/>
            <a:chExt cx="12192000" cy="3561989"/>
          </a:xfrm>
          <a:effectLst>
            <a:outerShdw blurRad="254000" dist="152400" dir="16200000" rotWithShape="0">
              <a:prstClr val="black">
                <a:alpha val="10000"/>
              </a:prstClr>
            </a:outerShdw>
          </a:effectLst>
        </p:grpSpPr>
        <p:grpSp>
          <p:nvGrpSpPr>
            <p:cNvPr id="10" name="Group 9">
              <a:extLst>
                <a:ext uri="{FF2B5EF4-FFF2-40B4-BE49-F238E27FC236}">
                  <a16:creationId xmlns:a16="http://schemas.microsoft.com/office/drawing/2014/main" id="{0D7053D3-590A-4E94-B092-C96EAF744C33}"/>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0" y="3681702"/>
              <a:ext cx="12192000" cy="3176298"/>
              <a:chOff x="0" y="3681702"/>
              <a:chExt cx="12192000" cy="3176298"/>
            </a:xfrm>
          </p:grpSpPr>
          <p:sp>
            <p:nvSpPr>
              <p:cNvPr id="14" name="Freeform: Shape 13">
                <a:extLst>
                  <a:ext uri="{FF2B5EF4-FFF2-40B4-BE49-F238E27FC236}">
                    <a16:creationId xmlns:a16="http://schemas.microsoft.com/office/drawing/2014/main" id="{2EB67199-6FF0-4DED-89D1-BAEA95F9F5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A0BEEB-C008-4150-A935-C6AAF537DA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 name="Group 10">
              <a:extLst>
                <a:ext uri="{FF2B5EF4-FFF2-40B4-BE49-F238E27FC236}">
                  <a16:creationId xmlns:a16="http://schemas.microsoft.com/office/drawing/2014/main" id="{05148B0F-801C-45A1-80C1-EEC25A22A7C6}"/>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544" y="3296011"/>
              <a:ext cx="12191456" cy="2849975"/>
              <a:chOff x="544" y="3296011"/>
              <a:chExt cx="12191456" cy="2849975"/>
            </a:xfrm>
          </p:grpSpPr>
          <p:sp>
            <p:nvSpPr>
              <p:cNvPr id="12" name="Freeform: Shape 11">
                <a:extLst>
                  <a:ext uri="{FF2B5EF4-FFF2-40B4-BE49-F238E27FC236}">
                    <a16:creationId xmlns:a16="http://schemas.microsoft.com/office/drawing/2014/main" id="{E7715ED9-C8CE-4651-82AA-1C4B5F14A0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B911230A-EF3B-4760-9087-E4FBE05BDC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a:blip r:embed="rId2">
                  <a:alphaModFix amt="57000"/>
                </a:blip>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2" name="Title 1">
            <a:extLst>
              <a:ext uri="{FF2B5EF4-FFF2-40B4-BE49-F238E27FC236}">
                <a16:creationId xmlns:a16="http://schemas.microsoft.com/office/drawing/2014/main" id="{2A24E533-DA22-A713-BE6E-C21ED83829FD}"/>
              </a:ext>
            </a:extLst>
          </p:cNvPr>
          <p:cNvSpPr>
            <a:spLocks noGrp="1"/>
          </p:cNvSpPr>
          <p:nvPr>
            <p:ph type="title"/>
          </p:nvPr>
        </p:nvSpPr>
        <p:spPr>
          <a:xfrm>
            <a:off x="838199" y="1120676"/>
            <a:ext cx="7021513" cy="2308324"/>
          </a:xfrm>
        </p:spPr>
        <p:txBody>
          <a:bodyPr vert="horz" lIns="91440" tIns="45720" rIns="91440" bIns="45720" rtlCol="0" anchor="b">
            <a:normAutofit/>
          </a:bodyPr>
          <a:lstStyle/>
          <a:p>
            <a:r>
              <a:rPr lang="en-US" sz="7200" kern="1200" dirty="0">
                <a:solidFill>
                  <a:schemeClr val="bg1"/>
                </a:solidFill>
                <a:latin typeface="+mj-lt"/>
                <a:ea typeface="+mj-ea"/>
                <a:cs typeface="+mj-cs"/>
              </a:rPr>
              <a:t>Perinatal Trauma Workstream</a:t>
            </a:r>
          </a:p>
        </p:txBody>
      </p:sp>
    </p:spTree>
    <p:extLst>
      <p:ext uri="{BB962C8B-B14F-4D97-AF65-F5344CB8AC3E}">
        <p14:creationId xmlns:p14="http://schemas.microsoft.com/office/powerpoint/2010/main" val="1454048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3319" name="Freeform: Shape 13318">
            <a:extLst>
              <a:ext uri="{FF2B5EF4-FFF2-40B4-BE49-F238E27FC236}">
                <a16:creationId xmlns:a16="http://schemas.microsoft.com/office/drawing/2014/main" id="{AD21898E-86C0-4C8A-A76C-DF33E844C8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542" y="0"/>
            <a:ext cx="10432916"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21" name="Freeform: Shape 13320">
            <a:extLst>
              <a:ext uri="{FF2B5EF4-FFF2-40B4-BE49-F238E27FC236}">
                <a16:creationId xmlns:a16="http://schemas.microsoft.com/office/drawing/2014/main" id="{5C8F04BD-D093-45D0-B54C-50FDB308B4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2" y="0"/>
            <a:ext cx="9922116"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314" name="Title 1">
            <a:extLst>
              <a:ext uri="{FF2B5EF4-FFF2-40B4-BE49-F238E27FC236}">
                <a16:creationId xmlns:a16="http://schemas.microsoft.com/office/drawing/2014/main" id="{1E5FA805-287E-7F27-71BD-0A9018683974}"/>
              </a:ext>
            </a:extLst>
          </p:cNvPr>
          <p:cNvSpPr>
            <a:spLocks noGrp="1"/>
          </p:cNvSpPr>
          <p:nvPr>
            <p:ph type="title"/>
          </p:nvPr>
        </p:nvSpPr>
        <p:spPr>
          <a:xfrm>
            <a:off x="2311147" y="365760"/>
            <a:ext cx="7569706" cy="1288238"/>
          </a:xfrm>
        </p:spPr>
        <p:txBody>
          <a:bodyPr anchor="ctr">
            <a:normAutofit/>
          </a:bodyPr>
          <a:lstStyle/>
          <a:p>
            <a:pPr algn="ctr"/>
            <a:r>
              <a:rPr lang="en-GB" altLang="en-US" sz="4100"/>
              <a:t>Draft perinatal trauma pathway: aims</a:t>
            </a:r>
          </a:p>
        </p:txBody>
      </p:sp>
      <p:sp>
        <p:nvSpPr>
          <p:cNvPr id="3" name="Content Placeholder 2">
            <a:extLst>
              <a:ext uri="{FF2B5EF4-FFF2-40B4-BE49-F238E27FC236}">
                <a16:creationId xmlns:a16="http://schemas.microsoft.com/office/drawing/2014/main" id="{B91AA476-2035-14B4-ED05-327212275E7A}"/>
              </a:ext>
            </a:extLst>
          </p:cNvPr>
          <p:cNvSpPr>
            <a:spLocks noGrp="1"/>
          </p:cNvSpPr>
          <p:nvPr>
            <p:ph idx="1"/>
          </p:nvPr>
        </p:nvSpPr>
        <p:spPr>
          <a:xfrm>
            <a:off x="2165569" y="1956816"/>
            <a:ext cx="7860863" cy="4024884"/>
          </a:xfrm>
        </p:spPr>
        <p:txBody>
          <a:bodyPr anchor="t">
            <a:normAutofit fontScale="92500" lnSpcReduction="10000"/>
          </a:bodyPr>
          <a:lstStyle/>
          <a:p>
            <a:pPr>
              <a:spcAft>
                <a:spcPts val="800"/>
              </a:spcAft>
              <a:buFont typeface="Wingdings 3" panose="05040102010807070707" pitchFamily="18" charset="2"/>
              <a:buAutoNum type="arabicParenR"/>
              <a:defRPr/>
            </a:pPr>
            <a:r>
              <a:rPr lang="en-GB" sz="2000" dirty="0">
                <a:latin typeface="Calibri" panose="020F0502020204030204" pitchFamily="34" charset="0"/>
                <a:ea typeface="Calibri" panose="020F0502020204030204" pitchFamily="34" charset="0"/>
                <a:cs typeface="Times New Roman" panose="02020603050405020304" pitchFamily="18" charset="0"/>
              </a:rPr>
              <a:t>To be inclusive of mothers and other people who are pregnant and give birth, as well as their partners. </a:t>
            </a:r>
          </a:p>
          <a:p>
            <a:pPr>
              <a:spcAft>
                <a:spcPts val="800"/>
              </a:spcAft>
              <a:buFont typeface="Wingdings 3" panose="05040102010807070707" pitchFamily="18" charset="2"/>
              <a:buAutoNum type="arabicParenR"/>
              <a:defRPr/>
            </a:pPr>
            <a:r>
              <a:rPr lang="en-GB" sz="2000" dirty="0">
                <a:latin typeface="Calibri" panose="020F0502020204030204" pitchFamily="34" charset="0"/>
                <a:ea typeface="Calibri" panose="020F0502020204030204" pitchFamily="34" charset="0"/>
                <a:cs typeface="Times New Roman" panose="02020603050405020304" pitchFamily="18" charset="0"/>
              </a:rPr>
              <a:t>To be co-owned and co-produced together with people that use services and have experienced trauma and/or tokophobia, to ensure that decisions are collaborative and transparent, and that care and support is offered that empowers the individual where possible.</a:t>
            </a:r>
          </a:p>
          <a:p>
            <a:pPr>
              <a:spcAft>
                <a:spcPts val="800"/>
              </a:spcAft>
              <a:buFont typeface="Wingdings 3" panose="05040102010807070707" pitchFamily="18" charset="2"/>
              <a:buAutoNum type="arabicParenR"/>
              <a:defRPr/>
            </a:pPr>
            <a:r>
              <a:rPr lang="en-GB" sz="2000" dirty="0">
                <a:latin typeface="Calibri" panose="020F0502020204030204" pitchFamily="34" charset="0"/>
                <a:ea typeface="Calibri" panose="020F0502020204030204" pitchFamily="34" charset="0"/>
                <a:cs typeface="Times New Roman" panose="02020603050405020304" pitchFamily="18" charset="0"/>
              </a:rPr>
              <a:t>To improve access to effective evidence-based psychological therapies for people who experience trauma  and fear of giving birth resulting from traumatic experiences (secondary tokophobia) in the perinatal period, particularly to communities or individuals who experience barriers to equitable access to services. </a:t>
            </a:r>
          </a:p>
          <a:p>
            <a:pPr>
              <a:spcAft>
                <a:spcPts val="800"/>
              </a:spcAft>
              <a:buFont typeface="Wingdings 3" panose="05040102010807070707" pitchFamily="18" charset="2"/>
              <a:buAutoNum type="arabicParenR"/>
              <a:defRPr/>
            </a:pPr>
            <a:r>
              <a:rPr lang="en-GB" sz="2000" dirty="0">
                <a:latin typeface="Calibri" panose="020F0502020204030204" pitchFamily="34" charset="0"/>
                <a:ea typeface="Calibri" panose="020F0502020204030204" pitchFamily="34" charset="0"/>
                <a:cs typeface="Times New Roman" panose="02020603050405020304" pitchFamily="18" charset="0"/>
              </a:rPr>
              <a:t>To standardise provision across regions to avoid variability in access to provision and improve the sharing of best practice</a:t>
            </a:r>
          </a:p>
          <a:p>
            <a:pPr>
              <a:defRPr/>
            </a:pPr>
            <a:endParaRPr lang="en-GB" sz="1700" dirty="0"/>
          </a:p>
        </p:txBody>
      </p:sp>
    </p:spTree>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4343" name="Freeform: Shape 14342">
            <a:extLst>
              <a:ext uri="{FF2B5EF4-FFF2-40B4-BE49-F238E27FC236}">
                <a16:creationId xmlns:a16="http://schemas.microsoft.com/office/drawing/2014/main" id="{AD21898E-86C0-4C8A-A76C-DF33E844C8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542" y="0"/>
            <a:ext cx="10432916"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45" name="Freeform: Shape 14344">
            <a:extLst>
              <a:ext uri="{FF2B5EF4-FFF2-40B4-BE49-F238E27FC236}">
                <a16:creationId xmlns:a16="http://schemas.microsoft.com/office/drawing/2014/main" id="{5C8F04BD-D093-45D0-B54C-50FDB308B4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2" y="0"/>
            <a:ext cx="9922116"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38" name="Title 1">
            <a:extLst>
              <a:ext uri="{FF2B5EF4-FFF2-40B4-BE49-F238E27FC236}">
                <a16:creationId xmlns:a16="http://schemas.microsoft.com/office/drawing/2014/main" id="{08ED7695-F06A-047C-BCAB-6556B7A387AF}"/>
              </a:ext>
            </a:extLst>
          </p:cNvPr>
          <p:cNvSpPr>
            <a:spLocks noGrp="1"/>
          </p:cNvSpPr>
          <p:nvPr>
            <p:ph type="title"/>
          </p:nvPr>
        </p:nvSpPr>
        <p:spPr>
          <a:xfrm>
            <a:off x="2311147" y="365760"/>
            <a:ext cx="7569706" cy="1288238"/>
          </a:xfrm>
        </p:spPr>
        <p:txBody>
          <a:bodyPr anchor="ctr">
            <a:normAutofit/>
          </a:bodyPr>
          <a:lstStyle/>
          <a:p>
            <a:pPr algn="ctr"/>
            <a:r>
              <a:rPr lang="en-GB" altLang="en-US" sz="4100"/>
              <a:t>Draft perinatal trauma pathway: aims</a:t>
            </a:r>
          </a:p>
        </p:txBody>
      </p:sp>
      <p:sp>
        <p:nvSpPr>
          <p:cNvPr id="3" name="Content Placeholder 2">
            <a:extLst>
              <a:ext uri="{FF2B5EF4-FFF2-40B4-BE49-F238E27FC236}">
                <a16:creationId xmlns:a16="http://schemas.microsoft.com/office/drawing/2014/main" id="{A88AF920-E7F1-8E5B-6832-259681D397B2}"/>
              </a:ext>
            </a:extLst>
          </p:cNvPr>
          <p:cNvSpPr>
            <a:spLocks noGrp="1"/>
          </p:cNvSpPr>
          <p:nvPr>
            <p:ph idx="1"/>
          </p:nvPr>
        </p:nvSpPr>
        <p:spPr>
          <a:xfrm>
            <a:off x="2165569" y="1956816"/>
            <a:ext cx="7860863" cy="4024884"/>
          </a:xfrm>
        </p:spPr>
        <p:txBody>
          <a:bodyPr anchor="t">
            <a:normAutofit/>
          </a:bodyPr>
          <a:lstStyle/>
          <a:p>
            <a:pPr marL="457200" indent="-457200">
              <a:spcAft>
                <a:spcPts val="800"/>
              </a:spcAft>
              <a:buFont typeface="+mj-lt"/>
              <a:buAutoNum type="arabicParenR" startAt="5"/>
              <a:defRPr/>
            </a:pPr>
            <a:r>
              <a:rPr lang="en-GB" sz="2000" dirty="0">
                <a:latin typeface="Calibri" panose="020F0502020204030204" pitchFamily="34" charset="0"/>
                <a:ea typeface="Calibri" panose="020F0502020204030204" pitchFamily="34" charset="0"/>
                <a:cs typeface="Times New Roman" panose="02020603050405020304" pitchFamily="18" charset="0"/>
              </a:rPr>
              <a:t>To integrate maternity and mental health services to ensure a lean, person-centred pathway that minimises repeated referrals and assessments and improves transitions between services</a:t>
            </a:r>
          </a:p>
          <a:p>
            <a:pPr marL="457200" indent="-457200">
              <a:spcAft>
                <a:spcPts val="800"/>
              </a:spcAft>
              <a:buFont typeface="+mj-lt"/>
              <a:buAutoNum type="arabicParenR" startAt="5"/>
              <a:defRPr/>
            </a:pPr>
            <a:r>
              <a:rPr lang="en-GB" sz="2000" dirty="0">
                <a:latin typeface="Calibri" panose="020F0502020204030204" pitchFamily="34" charset="0"/>
                <a:ea typeface="Calibri" panose="020F0502020204030204" pitchFamily="34" charset="0"/>
                <a:cs typeface="Times New Roman" panose="02020603050405020304" pitchFamily="18" charset="0"/>
              </a:rPr>
              <a:t>To be informed by evidence and clinical guidelines, by practitioner knowledge and by the knowledge of people that use services and have experience of trauma and tokophobia</a:t>
            </a:r>
          </a:p>
          <a:p>
            <a:pPr marL="457200" indent="-457200">
              <a:spcAft>
                <a:spcPts val="800"/>
              </a:spcAft>
              <a:buFont typeface="+mj-lt"/>
              <a:buAutoNum type="arabicParenR" startAt="5"/>
              <a:defRPr/>
            </a:pPr>
            <a:r>
              <a:rPr lang="en-GB" sz="2000" dirty="0">
                <a:latin typeface="Calibri" panose="020F0502020204030204" pitchFamily="34" charset="0"/>
                <a:ea typeface="Calibri" panose="020F0502020204030204" pitchFamily="34" charset="0"/>
                <a:cs typeface="Times New Roman" panose="02020603050405020304" pitchFamily="18" charset="0"/>
              </a:rPr>
              <a:t>To identify training and workforce development needs that may be required to deliver the pathway </a:t>
            </a:r>
          </a:p>
          <a:p>
            <a:pPr marL="457200" indent="-457200">
              <a:spcAft>
                <a:spcPts val="800"/>
              </a:spcAft>
              <a:buFont typeface="+mj-lt"/>
              <a:buAutoNum type="arabicParenR" startAt="5"/>
              <a:defRPr/>
            </a:pPr>
            <a:r>
              <a:rPr lang="en-GB" sz="2000" dirty="0">
                <a:latin typeface="Calibri" panose="020F0502020204030204" pitchFamily="34" charset="0"/>
                <a:ea typeface="Calibri" panose="020F0502020204030204" pitchFamily="34" charset="0"/>
                <a:cs typeface="Times New Roman" panose="02020603050405020304" pitchFamily="18" charset="0"/>
              </a:rPr>
              <a:t>To interface with other pathways, such as the traumatic bereavement pathway and other perinatal psychological therapies pathways</a:t>
            </a:r>
          </a:p>
          <a:p>
            <a:pPr marL="0" indent="0">
              <a:spcAft>
                <a:spcPts val="800"/>
              </a:spcAft>
              <a:buFont typeface="Wingdings 3" panose="05040102010807070707" pitchFamily="18" charset="2"/>
              <a:buNone/>
              <a:defRPr/>
            </a:pPr>
            <a:endParaRPr lang="en-GB" sz="2000" b="1" dirty="0">
              <a:latin typeface="Calibri" panose="020F0502020204030204" pitchFamily="34" charset="0"/>
              <a:ea typeface="Calibri" panose="020F0502020204030204" pitchFamily="34" charset="0"/>
              <a:cs typeface="Times New Roman" panose="02020603050405020304" pitchFamily="18" charset="0"/>
            </a:endParaRPr>
          </a:p>
          <a:p>
            <a:pPr marL="0" indent="0">
              <a:spcAft>
                <a:spcPts val="800"/>
              </a:spcAft>
              <a:buFont typeface="Wingdings 3" panose="05040102010807070707" pitchFamily="18" charset="2"/>
              <a:buNone/>
              <a:defRPr/>
            </a:pP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defRPr/>
            </a:pPr>
            <a:endParaRPr lang="en-GB" sz="2000" dirty="0"/>
          </a:p>
        </p:txBody>
      </p:sp>
    </p:spTree>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7F4F1C-8D3D-4EC1-B72D-A0470A5A08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D1E3DD61-64DB-46AD-B249-E273CD86B05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96011"/>
            <a:ext cx="12192000" cy="3561989"/>
            <a:chOff x="0" y="3296011"/>
            <a:chExt cx="12192000" cy="3561989"/>
          </a:xfrm>
          <a:effectLst>
            <a:outerShdw blurRad="254000" dist="152400" dir="16200000" rotWithShape="0">
              <a:prstClr val="black">
                <a:alpha val="10000"/>
              </a:prstClr>
            </a:outerShdw>
          </a:effectLst>
        </p:grpSpPr>
        <p:grpSp>
          <p:nvGrpSpPr>
            <p:cNvPr id="10" name="Group 9">
              <a:extLst>
                <a:ext uri="{FF2B5EF4-FFF2-40B4-BE49-F238E27FC236}">
                  <a16:creationId xmlns:a16="http://schemas.microsoft.com/office/drawing/2014/main" id="{0D7053D3-590A-4E94-B092-C96EAF744C33}"/>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0" y="3681702"/>
              <a:ext cx="12192000" cy="3176298"/>
              <a:chOff x="0" y="3681702"/>
              <a:chExt cx="12192000" cy="3176298"/>
            </a:xfrm>
          </p:grpSpPr>
          <p:sp>
            <p:nvSpPr>
              <p:cNvPr id="14" name="Freeform: Shape 13">
                <a:extLst>
                  <a:ext uri="{FF2B5EF4-FFF2-40B4-BE49-F238E27FC236}">
                    <a16:creationId xmlns:a16="http://schemas.microsoft.com/office/drawing/2014/main" id="{2EB67199-6FF0-4DED-89D1-BAEA95F9F5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A0BEEB-C008-4150-A935-C6AAF537DA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 name="Group 10">
              <a:extLst>
                <a:ext uri="{FF2B5EF4-FFF2-40B4-BE49-F238E27FC236}">
                  <a16:creationId xmlns:a16="http://schemas.microsoft.com/office/drawing/2014/main" id="{05148B0F-801C-45A1-80C1-EEC25A22A7C6}"/>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544" y="3296011"/>
              <a:ext cx="12191456" cy="2849975"/>
              <a:chOff x="544" y="3296011"/>
              <a:chExt cx="12191456" cy="2849975"/>
            </a:xfrm>
          </p:grpSpPr>
          <p:sp>
            <p:nvSpPr>
              <p:cNvPr id="12" name="Freeform: Shape 11">
                <a:extLst>
                  <a:ext uri="{FF2B5EF4-FFF2-40B4-BE49-F238E27FC236}">
                    <a16:creationId xmlns:a16="http://schemas.microsoft.com/office/drawing/2014/main" id="{E7715ED9-C8CE-4651-82AA-1C4B5F14A0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B911230A-EF3B-4760-9087-E4FBE05BDC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a:blip r:embed="rId2">
                  <a:alphaModFix amt="57000"/>
                </a:blip>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2" name="Title 1">
            <a:extLst>
              <a:ext uri="{FF2B5EF4-FFF2-40B4-BE49-F238E27FC236}">
                <a16:creationId xmlns:a16="http://schemas.microsoft.com/office/drawing/2014/main" id="{2A24E533-DA22-A713-BE6E-C21ED83829FD}"/>
              </a:ext>
            </a:extLst>
          </p:cNvPr>
          <p:cNvSpPr>
            <a:spLocks noGrp="1"/>
          </p:cNvSpPr>
          <p:nvPr>
            <p:ph type="title"/>
          </p:nvPr>
        </p:nvSpPr>
        <p:spPr>
          <a:xfrm>
            <a:off x="838199" y="1120676"/>
            <a:ext cx="7021513" cy="2308324"/>
          </a:xfrm>
        </p:spPr>
        <p:txBody>
          <a:bodyPr vert="horz" lIns="91440" tIns="45720" rIns="91440" bIns="45720" rtlCol="0" anchor="b">
            <a:normAutofit fontScale="90000"/>
          </a:bodyPr>
          <a:lstStyle/>
          <a:p>
            <a:r>
              <a:rPr lang="en-US" sz="7200" dirty="0">
                <a:solidFill>
                  <a:schemeClr val="bg1"/>
                </a:solidFill>
              </a:rPr>
              <a:t>An All-Wales Perinatal (Gold Standard) pathway</a:t>
            </a:r>
            <a:endParaRPr lang="en-US" sz="7200" kern="1200" dirty="0">
              <a:solidFill>
                <a:schemeClr val="bg1"/>
              </a:solidFill>
              <a:latin typeface="+mj-lt"/>
              <a:cs typeface="Calibri Light"/>
            </a:endParaRPr>
          </a:p>
        </p:txBody>
      </p:sp>
    </p:spTree>
    <p:extLst>
      <p:ext uri="{BB962C8B-B14F-4D97-AF65-F5344CB8AC3E}">
        <p14:creationId xmlns:p14="http://schemas.microsoft.com/office/powerpoint/2010/main" val="31520328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EF085B8-A2C0-4A6F-B663-CCC56F3CD37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3">
            <a:extLst>
              <a:ext uri="{FF2B5EF4-FFF2-40B4-BE49-F238E27FC236}">
                <a16:creationId xmlns:a16="http://schemas.microsoft.com/office/drawing/2014/main" id="{2658F6D6-96E0-421A-96D6-3DF4040085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1">
            <a:extLst>
              <a:ext uri="{FF2B5EF4-FFF2-40B4-BE49-F238E27FC236}">
                <a16:creationId xmlns:a16="http://schemas.microsoft.com/office/drawing/2014/main" id="{3CF62545-93A0-4FD5-9B48-48DCA794CBA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75AB54C-3463-1A08-1C57-832B2668AC7B}"/>
              </a:ext>
            </a:extLst>
          </p:cNvPr>
          <p:cNvSpPr>
            <a:spLocks noGrp="1"/>
          </p:cNvSpPr>
          <p:nvPr>
            <p:ph type="title"/>
          </p:nvPr>
        </p:nvSpPr>
        <p:spPr>
          <a:xfrm>
            <a:off x="838200" y="365125"/>
            <a:ext cx="10515600" cy="1325563"/>
          </a:xfrm>
        </p:spPr>
        <p:txBody>
          <a:bodyPr>
            <a:normAutofit/>
          </a:bodyPr>
          <a:lstStyle/>
          <a:p>
            <a:r>
              <a:rPr lang="en-GB" dirty="0">
                <a:cs typeface="Calibri Light"/>
              </a:rPr>
              <a:t>Groups</a:t>
            </a:r>
            <a:endParaRPr lang="en-GB" dirty="0"/>
          </a:p>
        </p:txBody>
      </p:sp>
      <p:sp>
        <p:nvSpPr>
          <p:cNvPr id="3" name="Content Placeholder 2">
            <a:extLst>
              <a:ext uri="{FF2B5EF4-FFF2-40B4-BE49-F238E27FC236}">
                <a16:creationId xmlns:a16="http://schemas.microsoft.com/office/drawing/2014/main" id="{8BC8BB79-6789-8E7F-181F-77ED01006C62}"/>
              </a:ext>
            </a:extLst>
          </p:cNvPr>
          <p:cNvSpPr>
            <a:spLocks noGrp="1"/>
          </p:cNvSpPr>
          <p:nvPr>
            <p:ph sz="half" idx="1"/>
          </p:nvPr>
        </p:nvSpPr>
        <p:spPr>
          <a:xfrm>
            <a:off x="838200" y="2010833"/>
            <a:ext cx="5096934" cy="4166130"/>
          </a:xfrm>
        </p:spPr>
        <p:txBody>
          <a:bodyPr vert="horz" lIns="91440" tIns="45720" rIns="91440" bIns="45720" rtlCol="0" anchor="t">
            <a:normAutofit/>
          </a:bodyPr>
          <a:lstStyle/>
          <a:p>
            <a:r>
              <a:rPr lang="en-GB" sz="2000">
                <a:cs typeface="Calibri"/>
              </a:rPr>
              <a:t>Group 1</a:t>
            </a:r>
          </a:p>
          <a:p>
            <a:r>
              <a:rPr lang="en-GB" sz="2000">
                <a:cs typeface="Calibri"/>
              </a:rPr>
              <a:t>Group 2</a:t>
            </a:r>
            <a:endParaRPr lang="en-GB" sz="2000" dirty="0">
              <a:cs typeface="Calibri"/>
            </a:endParaRPr>
          </a:p>
          <a:p>
            <a:r>
              <a:rPr lang="en-GB" sz="2000">
                <a:cs typeface="Calibri"/>
              </a:rPr>
              <a:t>Group 3</a:t>
            </a:r>
          </a:p>
          <a:p>
            <a:r>
              <a:rPr lang="en-GB" sz="2000">
                <a:cs typeface="Calibri"/>
              </a:rPr>
              <a:t>Group 4</a:t>
            </a:r>
            <a:endParaRPr lang="en-GB" sz="2000" dirty="0">
              <a:cs typeface="Calibri"/>
            </a:endParaRPr>
          </a:p>
          <a:p>
            <a:r>
              <a:rPr lang="en-GB" sz="2000">
                <a:cs typeface="Calibri"/>
              </a:rPr>
              <a:t>Group 5</a:t>
            </a:r>
            <a:endParaRPr lang="en-GB" sz="2000" dirty="0">
              <a:cs typeface="Calibri"/>
            </a:endParaRPr>
          </a:p>
        </p:txBody>
      </p:sp>
      <p:sp>
        <p:nvSpPr>
          <p:cNvPr id="4" name="Content Placeholder 3">
            <a:extLst>
              <a:ext uri="{FF2B5EF4-FFF2-40B4-BE49-F238E27FC236}">
                <a16:creationId xmlns:a16="http://schemas.microsoft.com/office/drawing/2014/main" id="{17375695-1BB2-8D2C-C1AB-8E7BC82E7D04}"/>
              </a:ext>
            </a:extLst>
          </p:cNvPr>
          <p:cNvSpPr>
            <a:spLocks noGrp="1"/>
          </p:cNvSpPr>
          <p:nvPr>
            <p:ph sz="half" idx="2"/>
          </p:nvPr>
        </p:nvSpPr>
        <p:spPr>
          <a:xfrm>
            <a:off x="6256866" y="2010833"/>
            <a:ext cx="5096933" cy="4166130"/>
          </a:xfrm>
        </p:spPr>
        <p:txBody>
          <a:bodyPr vert="horz" lIns="91440" tIns="45720" rIns="91440" bIns="45720" rtlCol="0" anchor="t">
            <a:normAutofit/>
          </a:bodyPr>
          <a:lstStyle/>
          <a:p>
            <a:r>
              <a:rPr lang="en-GB" sz="2000">
                <a:ea typeface="+mn-lt"/>
                <a:cs typeface="+mn-lt"/>
              </a:rPr>
              <a:t>Group 6</a:t>
            </a:r>
            <a:endParaRPr lang="en-US" sz="2000">
              <a:ea typeface="+mn-lt"/>
              <a:cs typeface="+mn-lt"/>
            </a:endParaRPr>
          </a:p>
          <a:p>
            <a:r>
              <a:rPr lang="en-GB" sz="2000">
                <a:ea typeface="+mn-lt"/>
                <a:cs typeface="+mn-lt"/>
              </a:rPr>
              <a:t>Group 7</a:t>
            </a:r>
          </a:p>
          <a:p>
            <a:r>
              <a:rPr lang="en-GB" sz="2000">
                <a:ea typeface="+mn-lt"/>
                <a:cs typeface="+mn-lt"/>
              </a:rPr>
              <a:t>Group 8</a:t>
            </a:r>
            <a:endParaRPr lang="en-US" sz="2000">
              <a:ea typeface="+mn-lt"/>
              <a:cs typeface="+mn-lt"/>
            </a:endParaRPr>
          </a:p>
          <a:p>
            <a:r>
              <a:rPr lang="en-GB" sz="2000">
                <a:ea typeface="+mn-lt"/>
                <a:cs typeface="+mn-lt"/>
              </a:rPr>
              <a:t>Group 9</a:t>
            </a:r>
          </a:p>
          <a:p>
            <a:r>
              <a:rPr lang="en-GB" sz="2000">
                <a:ea typeface="+mn-lt"/>
                <a:cs typeface="+mn-lt"/>
              </a:rPr>
              <a:t>Group 10</a:t>
            </a:r>
            <a:endParaRPr lang="en-GB"/>
          </a:p>
        </p:txBody>
      </p:sp>
    </p:spTree>
    <p:extLst>
      <p:ext uri="{BB962C8B-B14F-4D97-AF65-F5344CB8AC3E}">
        <p14:creationId xmlns:p14="http://schemas.microsoft.com/office/powerpoint/2010/main" val="221658510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6D09588-9668-4D38-8AD4-C27CF2B2D4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C2290E-081C-BF47-2D78-F97ADE666FD5}"/>
              </a:ext>
            </a:extLst>
          </p:cNvPr>
          <p:cNvSpPr>
            <a:spLocks noGrp="1"/>
          </p:cNvSpPr>
          <p:nvPr>
            <p:ph type="title"/>
          </p:nvPr>
        </p:nvSpPr>
        <p:spPr>
          <a:xfrm>
            <a:off x="756556" y="260262"/>
            <a:ext cx="8740774" cy="1323439"/>
          </a:xfrm>
        </p:spPr>
        <p:txBody>
          <a:bodyPr vert="horz" lIns="91440" tIns="45720" rIns="91440" bIns="45720" rtlCol="0" anchor="ctr">
            <a:normAutofit/>
          </a:bodyPr>
          <a:lstStyle/>
          <a:p>
            <a:r>
              <a:rPr lang="en-GB" sz="4000" dirty="0">
                <a:cs typeface="Calibri Light" panose="020F0302020204030204"/>
              </a:rPr>
              <a:t>Workshop context</a:t>
            </a:r>
          </a:p>
        </p:txBody>
      </p:sp>
      <p:sp>
        <p:nvSpPr>
          <p:cNvPr id="3" name="Content Placeholder 2">
            <a:extLst>
              <a:ext uri="{FF2B5EF4-FFF2-40B4-BE49-F238E27FC236}">
                <a16:creationId xmlns:a16="http://schemas.microsoft.com/office/drawing/2014/main" id="{4528AAB5-BEA9-28C0-3487-C52CB10F388C}"/>
              </a:ext>
            </a:extLst>
          </p:cNvPr>
          <p:cNvSpPr>
            <a:spLocks noGrp="1"/>
          </p:cNvSpPr>
          <p:nvPr>
            <p:ph idx="1"/>
          </p:nvPr>
        </p:nvSpPr>
        <p:spPr>
          <a:xfrm>
            <a:off x="756556" y="1873768"/>
            <a:ext cx="10210346" cy="4032728"/>
          </a:xfrm>
        </p:spPr>
        <p:txBody>
          <a:bodyPr vert="horz" lIns="91440" tIns="45720" rIns="91440" bIns="45720" rtlCol="0" anchor="t">
            <a:normAutofit/>
          </a:bodyPr>
          <a:lstStyle/>
          <a:p>
            <a:pPr marL="0" indent="0">
              <a:buNone/>
            </a:pPr>
            <a:r>
              <a:rPr lang="en-GB" sz="2400" dirty="0">
                <a:solidFill>
                  <a:schemeClr val="tx1">
                    <a:alpha val="80000"/>
                  </a:schemeClr>
                </a:solidFill>
                <a:cs typeface="Calibri"/>
              </a:rPr>
              <a:t>Part 1</a:t>
            </a:r>
            <a:endParaRPr lang="en-US" dirty="0">
              <a:solidFill>
                <a:schemeClr val="tx1">
                  <a:alpha val="80000"/>
                </a:schemeClr>
              </a:solidFill>
              <a:cs typeface="Calibri" panose="020F0502020204030204"/>
            </a:endParaRPr>
          </a:p>
          <a:p>
            <a:r>
              <a:rPr lang="en-GB" sz="2400" dirty="0">
                <a:solidFill>
                  <a:schemeClr val="tx1">
                    <a:alpha val="80000"/>
                  </a:schemeClr>
                </a:solidFill>
                <a:cs typeface="Calibri"/>
              </a:rPr>
              <a:t>What is trauma?</a:t>
            </a:r>
            <a:endParaRPr lang="en-GB" dirty="0">
              <a:solidFill>
                <a:schemeClr val="tx1">
                  <a:alpha val="80000"/>
                </a:schemeClr>
              </a:solidFill>
            </a:endParaRPr>
          </a:p>
          <a:p>
            <a:r>
              <a:rPr lang="en-GB" sz="2400" dirty="0">
                <a:solidFill>
                  <a:schemeClr val="tx1">
                    <a:alpha val="80000"/>
                  </a:schemeClr>
                </a:solidFill>
                <a:cs typeface="Calibri"/>
              </a:rPr>
              <a:t>Why is it important to understand the impact?</a:t>
            </a:r>
            <a:endParaRPr lang="en-GB" sz="2400" dirty="0">
              <a:solidFill>
                <a:schemeClr val="tx1">
                  <a:alpha val="80000"/>
                </a:schemeClr>
              </a:solidFill>
            </a:endParaRPr>
          </a:p>
          <a:p>
            <a:r>
              <a:rPr lang="en-GB" sz="2400" dirty="0">
                <a:solidFill>
                  <a:schemeClr val="tx1">
                    <a:alpha val="80000"/>
                  </a:schemeClr>
                </a:solidFill>
                <a:cs typeface="Calibri"/>
              </a:rPr>
              <a:t>What do we mean by perinatal (population)?</a:t>
            </a:r>
            <a:endParaRPr lang="en-GB" sz="2400" dirty="0">
              <a:solidFill>
                <a:schemeClr val="tx1">
                  <a:alpha val="80000"/>
                </a:schemeClr>
              </a:solidFill>
            </a:endParaRPr>
          </a:p>
          <a:p>
            <a:r>
              <a:rPr lang="en-GB" sz="2400" dirty="0">
                <a:solidFill>
                  <a:schemeClr val="tx1">
                    <a:alpha val="80000"/>
                  </a:schemeClr>
                </a:solidFill>
                <a:cs typeface="Calibri"/>
              </a:rPr>
              <a:t>Examples of current best practice</a:t>
            </a:r>
          </a:p>
          <a:p>
            <a:r>
              <a:rPr lang="en-GB" sz="2400" dirty="0">
                <a:solidFill>
                  <a:schemeClr val="tx1">
                    <a:alpha val="80000"/>
                  </a:schemeClr>
                </a:solidFill>
                <a:cs typeface="Calibri"/>
              </a:rPr>
              <a:t>Service user experiences</a:t>
            </a:r>
          </a:p>
          <a:p>
            <a:pPr marL="0" indent="0">
              <a:buNone/>
            </a:pPr>
            <a:r>
              <a:rPr lang="en-GB" sz="2400" dirty="0">
                <a:solidFill>
                  <a:schemeClr val="tx1">
                    <a:alpha val="80000"/>
                  </a:schemeClr>
                </a:solidFill>
                <a:cs typeface="Calibri"/>
              </a:rPr>
              <a:t>Part 2</a:t>
            </a:r>
            <a:endParaRPr lang="en-GB" sz="2400" dirty="0">
              <a:solidFill>
                <a:srgbClr val="FFFFFF">
                  <a:alpha val="80000"/>
                </a:srgbClr>
              </a:solidFill>
              <a:cs typeface="Calibri"/>
            </a:endParaRPr>
          </a:p>
          <a:p>
            <a:r>
              <a:rPr lang="en-GB" sz="2400">
                <a:solidFill>
                  <a:schemeClr val="tx1">
                    <a:alpha val="80000"/>
                  </a:schemeClr>
                </a:solidFill>
                <a:cs typeface="Calibri"/>
              </a:rPr>
              <a:t>Developing a Gold Standard All-Wales Perinatal Pathway</a:t>
            </a:r>
          </a:p>
          <a:p>
            <a:endParaRPr lang="en-GB" sz="2400">
              <a:solidFill>
                <a:schemeClr val="tx1">
                  <a:alpha val="80000"/>
                </a:schemeClr>
              </a:solidFill>
              <a:cs typeface="Calibri"/>
            </a:endParaRPr>
          </a:p>
        </p:txBody>
      </p:sp>
      <p:grpSp>
        <p:nvGrpSpPr>
          <p:cNvPr id="10" name="Group 9">
            <a:extLst>
              <a:ext uri="{FF2B5EF4-FFF2-40B4-BE49-F238E27FC236}">
                <a16:creationId xmlns:a16="http://schemas.microsoft.com/office/drawing/2014/main" id="{95A28492-272D-4814-AE2C-61575C989EA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6142518"/>
            <a:ext cx="10455568" cy="715482"/>
            <a:chOff x="0" y="6142518"/>
            <a:chExt cx="10455568" cy="715482"/>
          </a:xfrm>
          <a:effectLst>
            <a:outerShdw blurRad="381000" dist="152400" dir="16200000" algn="ctr" rotWithShape="0">
              <a:srgbClr val="000000">
                <a:alpha val="10000"/>
              </a:srgbClr>
            </a:outerShdw>
          </a:effectLst>
        </p:grpSpPr>
        <p:sp>
          <p:nvSpPr>
            <p:cNvPr id="11" name="Freeform: Shape 10">
              <a:extLst>
                <a:ext uri="{FF2B5EF4-FFF2-40B4-BE49-F238E27FC236}">
                  <a16:creationId xmlns:a16="http://schemas.microsoft.com/office/drawing/2014/main" id="{4F778866-9933-4309-8E11-F83DDDBB10C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17789" y="6848400"/>
              <a:ext cx="153399" cy="9600"/>
            </a:xfrm>
            <a:custGeom>
              <a:avLst/>
              <a:gdLst>
                <a:gd name="connsiteX0" fmla="*/ 92746 w 153399"/>
                <a:gd name="connsiteY0" fmla="*/ 43 h 9600"/>
                <a:gd name="connsiteX1" fmla="*/ 144918 w 153399"/>
                <a:gd name="connsiteY1" fmla="*/ 6433 h 9600"/>
                <a:gd name="connsiteX2" fmla="*/ 153399 w 153399"/>
                <a:gd name="connsiteY2" fmla="*/ 9600 h 9600"/>
                <a:gd name="connsiteX3" fmla="*/ 0 w 153399"/>
                <a:gd name="connsiteY3" fmla="*/ 9600 h 9600"/>
                <a:gd name="connsiteX4" fmla="*/ 26678 w 153399"/>
                <a:gd name="connsiteY4" fmla="*/ 6286 h 9600"/>
                <a:gd name="connsiteX5" fmla="*/ 92746 w 153399"/>
                <a:gd name="connsiteY5" fmla="*/ 43 h 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9" h="9600">
                  <a:moveTo>
                    <a:pt x="92746" y="43"/>
                  </a:moveTo>
                  <a:cubicBezTo>
                    <a:pt x="111004" y="-358"/>
                    <a:pt x="128295" y="2072"/>
                    <a:pt x="144918" y="6433"/>
                  </a:cubicBezTo>
                  <a:lnTo>
                    <a:pt x="153399" y="9600"/>
                  </a:lnTo>
                  <a:lnTo>
                    <a:pt x="0" y="9600"/>
                  </a:lnTo>
                  <a:lnTo>
                    <a:pt x="26678" y="6286"/>
                  </a:lnTo>
                  <a:cubicBezTo>
                    <a:pt x="48667" y="3255"/>
                    <a:pt x="70647" y="552"/>
                    <a:pt x="92746" y="43"/>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2" name="Group 11">
              <a:extLst>
                <a:ext uri="{FF2B5EF4-FFF2-40B4-BE49-F238E27FC236}">
                  <a16:creationId xmlns:a16="http://schemas.microsoft.com/office/drawing/2014/main" id="{6D21D106-ABCB-4A50-84B3-D35C3B2B67B8}"/>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rot="10800000" flipH="1">
              <a:off x="0" y="6142518"/>
              <a:ext cx="10455568" cy="715481"/>
              <a:chOff x="0" y="0"/>
              <a:chExt cx="10455568" cy="715481"/>
            </a:xfrm>
          </p:grpSpPr>
          <p:sp>
            <p:nvSpPr>
              <p:cNvPr id="13" name="Freeform: Shape 12">
                <a:extLst>
                  <a:ext uri="{FF2B5EF4-FFF2-40B4-BE49-F238E27FC236}">
                    <a16:creationId xmlns:a16="http://schemas.microsoft.com/office/drawing/2014/main" id="{65E4ED97-1207-4104-A25F-8791916BF24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2"/>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solidFill>
                <a:schemeClr val="lt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024CB190-EFCD-4B40-9CDD-E3C0EB4B3C2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0"/>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052134324"/>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id="{46DB4A66-0A15-3148-683B-AFFBD0F9ED2D}"/>
              </a:ext>
            </a:extLst>
          </p:cNvPr>
          <p:cNvSpPr>
            <a:spLocks noGrp="1"/>
          </p:cNvSpPr>
          <p:nvPr>
            <p:ph type="title"/>
          </p:nvPr>
        </p:nvSpPr>
        <p:spPr>
          <a:xfrm>
            <a:off x="838200" y="669925"/>
            <a:ext cx="4508946" cy="1325563"/>
          </a:xfrm>
        </p:spPr>
        <p:txBody>
          <a:bodyPr anchor="b">
            <a:normAutofit/>
          </a:bodyPr>
          <a:lstStyle/>
          <a:p>
            <a:pPr algn="r"/>
            <a:r>
              <a:rPr lang="en-GB">
                <a:solidFill>
                  <a:schemeClr val="bg1"/>
                </a:solidFill>
                <a:cs typeface="Calibri Light"/>
              </a:rPr>
              <a:t>References</a:t>
            </a:r>
            <a:endParaRPr lang="en-GB">
              <a:solidFill>
                <a:schemeClr val="bg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4484C1F-5FBC-E762-42BA-16D81B4C194D}"/>
              </a:ext>
            </a:extLst>
          </p:cNvPr>
          <p:cNvSpPr>
            <a:spLocks noGrp="1"/>
          </p:cNvSpPr>
          <p:nvPr>
            <p:ph idx="1"/>
          </p:nvPr>
        </p:nvSpPr>
        <p:spPr>
          <a:xfrm>
            <a:off x="1392667" y="2398957"/>
            <a:ext cx="9406666" cy="3526144"/>
          </a:xfrm>
        </p:spPr>
        <p:txBody>
          <a:bodyPr vert="horz" lIns="91440" tIns="45720" rIns="91440" bIns="45720" rtlCol="0">
            <a:normAutofit/>
          </a:bodyPr>
          <a:lstStyle/>
          <a:p>
            <a:r>
              <a:rPr lang="en-GB" sz="2000">
                <a:solidFill>
                  <a:schemeClr val="bg1"/>
                </a:solidFill>
                <a:cs typeface="Calibri"/>
              </a:rPr>
              <a:t>Substance Abuse and Mental Health Services Administration Trauma and Justice Strategic Initiative (SAMSHA). (2012). SAMHSA’s working definition of trauma and guidance for trauma-informed approach. Rockville, MD.: Substance Abuse and Mental Health Services Administration.</a:t>
            </a:r>
            <a:br>
              <a:rPr lang="en-GB" sz="2000">
                <a:solidFill>
                  <a:schemeClr val="bg1"/>
                </a:solidFill>
                <a:cs typeface="Calibri"/>
              </a:rPr>
            </a:br>
            <a:endParaRPr lang="en-GB" sz="2000">
              <a:solidFill>
                <a:schemeClr val="bg1"/>
              </a:solidFill>
            </a:endParaRP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4116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FEF463D-EE6B-46FF-B7C7-74B09A96C8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11A27B3A-460C-4100-99B5-817F25979F6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7089" y="1498602"/>
            <a:ext cx="4403345" cy="3940174"/>
            <a:chOff x="827089" y="1498602"/>
            <a:chExt cx="4403345" cy="3940174"/>
          </a:xfrm>
          <a:effectLst>
            <a:outerShdw blurRad="381000" dist="152400" dir="5400000" algn="ctr" rotWithShape="0">
              <a:srgbClr val="000000">
                <a:alpha val="10000"/>
              </a:srgbClr>
            </a:outerShdw>
          </a:effectLst>
        </p:grpSpPr>
        <p:sp>
          <p:nvSpPr>
            <p:cNvPr id="11" name="Freeform: Shape 10">
              <a:extLst>
                <a:ext uri="{FF2B5EF4-FFF2-40B4-BE49-F238E27FC236}">
                  <a16:creationId xmlns:a16="http://schemas.microsoft.com/office/drawing/2014/main" id="{35450488-7F33-43E4-B4DA-CAB50A1CC38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27089" y="1498602"/>
              <a:ext cx="4403345" cy="3940174"/>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4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4 w 5260975"/>
                <a:gd name="connsiteY10" fmla="*/ 3775382 h 4707593"/>
                <a:gd name="connsiteX11" fmla="*/ 4897844 w 5260975"/>
                <a:gd name="connsiteY11" fmla="*/ 3792472 h 4707593"/>
                <a:gd name="connsiteX12" fmla="*/ 4870767 w 5260975"/>
                <a:gd name="connsiteY12" fmla="*/ 3811388 h 4707593"/>
                <a:gd name="connsiteX13" fmla="*/ 4847917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50 w 5260975"/>
                <a:gd name="connsiteY22" fmla="*/ 4089832 h 4707593"/>
                <a:gd name="connsiteX23" fmla="*/ 4468944 w 5260975"/>
                <a:gd name="connsiteY23" fmla="*/ 4113356 h 4707593"/>
                <a:gd name="connsiteX24" fmla="*/ 4452623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4"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4" y="3748498"/>
                    <a:pt x="4977440" y="3752627"/>
                  </a:cubicBezTo>
                  <a:cubicBezTo>
                    <a:pt x="4964094" y="3761268"/>
                    <a:pt x="4949500" y="3768277"/>
                    <a:pt x="4935194" y="3775382"/>
                  </a:cubicBezTo>
                  <a:cubicBezTo>
                    <a:pt x="4922903" y="3781431"/>
                    <a:pt x="4909846" y="3785943"/>
                    <a:pt x="4897844" y="3792472"/>
                  </a:cubicBezTo>
                  <a:cubicBezTo>
                    <a:pt x="4888243" y="3797658"/>
                    <a:pt x="4879697" y="3804859"/>
                    <a:pt x="4870767" y="3811388"/>
                  </a:cubicBezTo>
                  <a:cubicBezTo>
                    <a:pt x="4862990" y="3817052"/>
                    <a:pt x="4854445" y="3821949"/>
                    <a:pt x="4847917"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2" y="4077254"/>
                    <a:pt x="4512727" y="4081479"/>
                    <a:pt x="4502550" y="4089832"/>
                  </a:cubicBezTo>
                  <a:cubicBezTo>
                    <a:pt x="4491987" y="4098473"/>
                    <a:pt x="4479986" y="4105290"/>
                    <a:pt x="4468944" y="4113356"/>
                  </a:cubicBezTo>
                  <a:cubicBezTo>
                    <a:pt x="4463087" y="4117676"/>
                    <a:pt x="4458286" y="4123341"/>
                    <a:pt x="4452623"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alpha val="14000"/>
                  </a:schemeClr>
                </a:solidFill>
              </a:endParaRPr>
            </a:p>
          </p:txBody>
        </p:sp>
        <p:sp>
          <p:nvSpPr>
            <p:cNvPr id="12" name="Freeform: Shape 11">
              <a:extLst>
                <a:ext uri="{FF2B5EF4-FFF2-40B4-BE49-F238E27FC236}">
                  <a16:creationId xmlns:a16="http://schemas.microsoft.com/office/drawing/2014/main" id="{EE5154B2-BEF9-4C08-B6B1-9DED9F17C4B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27089" y="1498602"/>
              <a:ext cx="4403345" cy="3940174"/>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4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4 w 5260975"/>
                <a:gd name="connsiteY10" fmla="*/ 3775382 h 4707593"/>
                <a:gd name="connsiteX11" fmla="*/ 4897844 w 5260975"/>
                <a:gd name="connsiteY11" fmla="*/ 3792472 h 4707593"/>
                <a:gd name="connsiteX12" fmla="*/ 4870767 w 5260975"/>
                <a:gd name="connsiteY12" fmla="*/ 3811388 h 4707593"/>
                <a:gd name="connsiteX13" fmla="*/ 4847917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50 w 5260975"/>
                <a:gd name="connsiteY22" fmla="*/ 4089832 h 4707593"/>
                <a:gd name="connsiteX23" fmla="*/ 4468944 w 5260975"/>
                <a:gd name="connsiteY23" fmla="*/ 4113356 h 4707593"/>
                <a:gd name="connsiteX24" fmla="*/ 4452623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4"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4" y="3748498"/>
                    <a:pt x="4977440" y="3752627"/>
                  </a:cubicBezTo>
                  <a:cubicBezTo>
                    <a:pt x="4964094" y="3761268"/>
                    <a:pt x="4949500" y="3768277"/>
                    <a:pt x="4935194" y="3775382"/>
                  </a:cubicBezTo>
                  <a:cubicBezTo>
                    <a:pt x="4922903" y="3781431"/>
                    <a:pt x="4909846" y="3785943"/>
                    <a:pt x="4897844" y="3792472"/>
                  </a:cubicBezTo>
                  <a:cubicBezTo>
                    <a:pt x="4888243" y="3797658"/>
                    <a:pt x="4879697" y="3804859"/>
                    <a:pt x="4870767" y="3811388"/>
                  </a:cubicBezTo>
                  <a:cubicBezTo>
                    <a:pt x="4862990" y="3817052"/>
                    <a:pt x="4854445" y="3821949"/>
                    <a:pt x="4847917"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2" y="4077254"/>
                    <a:pt x="4512727" y="4081479"/>
                    <a:pt x="4502550" y="4089832"/>
                  </a:cubicBezTo>
                  <a:cubicBezTo>
                    <a:pt x="4491987" y="4098473"/>
                    <a:pt x="4479986" y="4105290"/>
                    <a:pt x="4468944" y="4113356"/>
                  </a:cubicBezTo>
                  <a:cubicBezTo>
                    <a:pt x="4463087" y="4117676"/>
                    <a:pt x="4458286" y="4123341"/>
                    <a:pt x="4452623"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bg1">
                <a:alpha val="86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alpha val="14000"/>
                  </a:schemeClr>
                </a:solidFill>
              </a:endParaRPr>
            </a:p>
          </p:txBody>
        </p:sp>
      </p:grpSp>
      <p:sp>
        <p:nvSpPr>
          <p:cNvPr id="2" name="Title 1">
            <a:extLst>
              <a:ext uri="{FF2B5EF4-FFF2-40B4-BE49-F238E27FC236}">
                <a16:creationId xmlns:a16="http://schemas.microsoft.com/office/drawing/2014/main" id="{FFC2290E-081C-BF47-2D78-F97ADE666FD5}"/>
              </a:ext>
            </a:extLst>
          </p:cNvPr>
          <p:cNvSpPr>
            <a:spLocks noGrp="1"/>
          </p:cNvSpPr>
          <p:nvPr>
            <p:ph type="title"/>
          </p:nvPr>
        </p:nvSpPr>
        <p:spPr>
          <a:xfrm>
            <a:off x="1268127" y="2023558"/>
            <a:ext cx="3521265" cy="2491292"/>
          </a:xfrm>
        </p:spPr>
        <p:txBody>
          <a:bodyPr anchor="t">
            <a:normAutofit/>
          </a:bodyPr>
          <a:lstStyle/>
          <a:p>
            <a:r>
              <a:rPr lang="en-GB" sz="4000">
                <a:cs typeface="Calibri Light"/>
              </a:rPr>
              <a:t>What is trauma...</a:t>
            </a:r>
            <a:endParaRPr lang="en-GB" sz="4000"/>
          </a:p>
        </p:txBody>
      </p:sp>
      <p:sp>
        <p:nvSpPr>
          <p:cNvPr id="14" name="Freeform: Shape 13">
            <a:extLst>
              <a:ext uri="{FF2B5EF4-FFF2-40B4-BE49-F238E27FC236}">
                <a16:creationId xmlns:a16="http://schemas.microsoft.com/office/drawing/2014/main" id="{30B5ED20-499B-41E7-95BE-8BBD313145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7088" y="4258080"/>
            <a:ext cx="4403345" cy="1180695"/>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35A51D22-76EA-4C70-B5C9-ED3946924C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7088" y="4258080"/>
            <a:ext cx="4403345" cy="1180695"/>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4528AAB5-BEA9-28C0-3487-C52CB10F388C}"/>
              </a:ext>
            </a:extLst>
          </p:cNvPr>
          <p:cNvSpPr>
            <a:spLocks noGrp="1"/>
          </p:cNvSpPr>
          <p:nvPr>
            <p:ph idx="1"/>
          </p:nvPr>
        </p:nvSpPr>
        <p:spPr>
          <a:xfrm>
            <a:off x="6099175" y="1311088"/>
            <a:ext cx="5276850" cy="4327261"/>
          </a:xfrm>
        </p:spPr>
        <p:txBody>
          <a:bodyPr vert="horz" lIns="91440" tIns="45720" rIns="91440" bIns="45720" rtlCol="0" anchor="ctr">
            <a:normAutofit/>
          </a:bodyPr>
          <a:lstStyle/>
          <a:p>
            <a:pPr marL="0" indent="0">
              <a:buNone/>
            </a:pPr>
            <a:r>
              <a:rPr lang="en-GB" sz="2400" dirty="0">
                <a:solidFill>
                  <a:schemeClr val="tx1">
                    <a:alpha val="80000"/>
                  </a:schemeClr>
                </a:solidFill>
                <a:ea typeface="+mn-lt"/>
                <a:cs typeface="+mn-lt"/>
              </a:rPr>
              <a:t>Psychological trauma has been defined as “an event, series of events, or set of circumstances that is experienced by an individual as physically or emotionally harmful or life threatening and that has lasting adverse effects on the individuals functioning and mental, physical, social, emotional or spiritual wellbeing” </a:t>
            </a:r>
            <a:endParaRPr lang="en-US" sz="2400" dirty="0">
              <a:solidFill>
                <a:schemeClr val="tx1">
                  <a:alpha val="80000"/>
                </a:schemeClr>
              </a:solidFill>
            </a:endParaRPr>
          </a:p>
          <a:p>
            <a:pPr marL="0" indent="0">
              <a:buNone/>
            </a:pPr>
            <a:r>
              <a:rPr lang="en-GB" sz="2400" dirty="0">
                <a:solidFill>
                  <a:schemeClr val="tx1">
                    <a:alpha val="80000"/>
                  </a:schemeClr>
                </a:solidFill>
                <a:cs typeface="Calibri"/>
              </a:rPr>
              <a:t>(SAMSHA, 2012)</a:t>
            </a:r>
          </a:p>
        </p:txBody>
      </p:sp>
    </p:spTree>
    <p:extLst>
      <p:ext uri="{BB962C8B-B14F-4D97-AF65-F5344CB8AC3E}">
        <p14:creationId xmlns:p14="http://schemas.microsoft.com/office/powerpoint/2010/main" val="3891299223"/>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95B9BA8-1D69-4796-85F5-B6D0BD5235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3FABA8-935E-33C2-D7B5-7AEDE4AD61FC}"/>
              </a:ext>
            </a:extLst>
          </p:cNvPr>
          <p:cNvSpPr>
            <a:spLocks noGrp="1"/>
          </p:cNvSpPr>
          <p:nvPr>
            <p:ph type="title"/>
          </p:nvPr>
        </p:nvSpPr>
        <p:spPr>
          <a:xfrm>
            <a:off x="827088" y="1641752"/>
            <a:ext cx="3527425" cy="4366936"/>
          </a:xfrm>
        </p:spPr>
        <p:txBody>
          <a:bodyPr anchor="t">
            <a:normAutofit/>
          </a:bodyPr>
          <a:lstStyle/>
          <a:p>
            <a:r>
              <a:rPr lang="en-GB" sz="4000">
                <a:cs typeface="Calibri Light"/>
              </a:rPr>
              <a:t>Why is it important to understand this... </a:t>
            </a:r>
            <a:endParaRPr lang="en-GB" sz="4000"/>
          </a:p>
        </p:txBody>
      </p:sp>
      <p:sp>
        <p:nvSpPr>
          <p:cNvPr id="3" name="Content Placeholder 2">
            <a:extLst>
              <a:ext uri="{FF2B5EF4-FFF2-40B4-BE49-F238E27FC236}">
                <a16:creationId xmlns:a16="http://schemas.microsoft.com/office/drawing/2014/main" id="{EF876873-E31B-4506-8CEF-9DCB3BA84DDF}"/>
              </a:ext>
            </a:extLst>
          </p:cNvPr>
          <p:cNvSpPr>
            <a:spLocks noGrp="1"/>
          </p:cNvSpPr>
          <p:nvPr>
            <p:ph idx="1"/>
          </p:nvPr>
        </p:nvSpPr>
        <p:spPr>
          <a:xfrm>
            <a:off x="4460081" y="1339580"/>
            <a:ext cx="6890078" cy="4262172"/>
          </a:xfrm>
        </p:spPr>
        <p:txBody>
          <a:bodyPr vert="horz" lIns="91440" tIns="45720" rIns="91440" bIns="45720" rtlCol="0" anchor="t">
            <a:normAutofit/>
          </a:bodyPr>
          <a:lstStyle/>
          <a:p>
            <a:pPr marL="0" indent="0">
              <a:buNone/>
            </a:pPr>
            <a:r>
              <a:rPr lang="en-GB" sz="2400" dirty="0">
                <a:solidFill>
                  <a:schemeClr val="tx1">
                    <a:alpha val="80000"/>
                  </a:schemeClr>
                </a:solidFill>
                <a:cs typeface="Calibri"/>
              </a:rPr>
              <a:t>Trauma is not universal; it is different for every person. Please can staff see us as individuals?</a:t>
            </a:r>
          </a:p>
          <a:p>
            <a:pPr marL="0" indent="0" algn="r">
              <a:buNone/>
            </a:pPr>
            <a:r>
              <a:rPr lang="en-GB" sz="2200" dirty="0">
                <a:solidFill>
                  <a:schemeClr val="tx1">
                    <a:alpha val="80000"/>
                  </a:schemeClr>
                </a:solidFill>
                <a:cs typeface="Calibri"/>
              </a:rPr>
              <a:t>(mother with birth trauma)</a:t>
            </a:r>
          </a:p>
          <a:p>
            <a:pPr marL="0" indent="0">
              <a:buNone/>
            </a:pPr>
            <a:endParaRPr lang="en-GB" sz="2200">
              <a:solidFill>
                <a:schemeClr val="tx1">
                  <a:alpha val="80000"/>
                </a:schemeClr>
              </a:solidFill>
              <a:cs typeface="Calibri"/>
            </a:endParaRPr>
          </a:p>
          <a:p>
            <a:pPr marL="0" indent="0">
              <a:buNone/>
            </a:pPr>
            <a:r>
              <a:rPr lang="en-GB" sz="2400" dirty="0">
                <a:solidFill>
                  <a:schemeClr val="tx1">
                    <a:alpha val="80000"/>
                  </a:schemeClr>
                </a:solidFill>
                <a:cs typeface="Calibri"/>
              </a:rPr>
              <a:t>I told the them that I had been sexually abused and I was scared about the internal, she rubbed my arm and said, "he's a doctor...he isn't looking at you in that way"</a:t>
            </a:r>
          </a:p>
          <a:p>
            <a:pPr marL="0" indent="0" algn="r">
              <a:buNone/>
            </a:pPr>
            <a:r>
              <a:rPr lang="en-GB" sz="2200" dirty="0">
                <a:solidFill>
                  <a:schemeClr val="tx1">
                    <a:alpha val="80000"/>
                  </a:schemeClr>
                </a:solidFill>
                <a:cs typeface="Calibri"/>
              </a:rPr>
              <a:t>(mother reflecting on her experience of services during pregnancy)</a:t>
            </a:r>
          </a:p>
        </p:txBody>
      </p:sp>
      <p:grpSp>
        <p:nvGrpSpPr>
          <p:cNvPr id="10" name="Group 9">
            <a:extLst>
              <a:ext uri="{FF2B5EF4-FFF2-40B4-BE49-F238E27FC236}">
                <a16:creationId xmlns:a16="http://schemas.microsoft.com/office/drawing/2014/main" id="{4728F330-19FB-4D39-BD0F-53032ABFEB7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79015" y="0"/>
            <a:ext cx="712985" cy="6858000"/>
            <a:chOff x="11479015" y="0"/>
            <a:chExt cx="712985" cy="6858000"/>
          </a:xfrm>
          <a:effectLst>
            <a:outerShdw blurRad="381000" dist="152400" dir="10800000" algn="ctr" rotWithShape="0">
              <a:schemeClr val="bg1">
                <a:alpha val="10000"/>
              </a:schemeClr>
            </a:outerShdw>
          </a:effectLst>
        </p:grpSpPr>
        <p:sp>
          <p:nvSpPr>
            <p:cNvPr id="11" name="Freeform: Shape 10">
              <a:extLst>
                <a:ext uri="{FF2B5EF4-FFF2-40B4-BE49-F238E27FC236}">
                  <a16:creationId xmlns:a16="http://schemas.microsoft.com/office/drawing/2014/main" id="{30220D63-6F38-42F9-8AAD-3B1363A4FAE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479018" y="0"/>
              <a:ext cx="712982" cy="6858000"/>
            </a:xfrm>
            <a:custGeom>
              <a:avLst/>
              <a:gdLst>
                <a:gd name="connsiteX0" fmla="*/ 280560 w 712982"/>
                <a:gd name="connsiteY0" fmla="*/ 0 h 6858000"/>
                <a:gd name="connsiteX1" fmla="*/ 712982 w 712982"/>
                <a:gd name="connsiteY1" fmla="*/ 0 h 6858000"/>
                <a:gd name="connsiteX2" fmla="*/ 712982 w 712982"/>
                <a:gd name="connsiteY2" fmla="*/ 6858000 h 6858000"/>
                <a:gd name="connsiteX3" fmla="*/ 372527 w 712982"/>
                <a:gd name="connsiteY3" fmla="*/ 6858000 h 6858000"/>
                <a:gd name="connsiteX4" fmla="*/ 372901 w 712982"/>
                <a:gd name="connsiteY4" fmla="*/ 6835810 h 6858000"/>
                <a:gd name="connsiteX5" fmla="*/ 363017 w 712982"/>
                <a:gd name="connsiteY5" fmla="*/ 6518145 h 6858000"/>
                <a:gd name="connsiteX6" fmla="*/ 310498 w 712982"/>
                <a:gd name="connsiteY6" fmla="*/ 6393936 h 6858000"/>
                <a:gd name="connsiteX7" fmla="*/ 305420 w 712982"/>
                <a:gd name="connsiteY7" fmla="*/ 6355564 h 6858000"/>
                <a:gd name="connsiteX8" fmla="*/ 311030 w 712982"/>
                <a:gd name="connsiteY8" fmla="*/ 6267729 h 6858000"/>
                <a:gd name="connsiteX9" fmla="*/ 281440 w 712982"/>
                <a:gd name="connsiteY9" fmla="*/ 6090959 h 6858000"/>
                <a:gd name="connsiteX10" fmla="*/ 258928 w 712982"/>
                <a:gd name="connsiteY10" fmla="*/ 6026981 h 6858000"/>
                <a:gd name="connsiteX11" fmla="*/ 245105 w 712982"/>
                <a:gd name="connsiteY11" fmla="*/ 5991615 h 6858000"/>
                <a:gd name="connsiteX12" fmla="*/ 197441 w 712982"/>
                <a:gd name="connsiteY12" fmla="*/ 5807458 h 6858000"/>
                <a:gd name="connsiteX13" fmla="*/ 159115 w 712982"/>
                <a:gd name="connsiteY13" fmla="*/ 5727356 h 6858000"/>
                <a:gd name="connsiteX14" fmla="*/ 152306 w 712982"/>
                <a:gd name="connsiteY14" fmla="*/ 5705270 h 6858000"/>
                <a:gd name="connsiteX15" fmla="*/ 150939 w 712982"/>
                <a:gd name="connsiteY15" fmla="*/ 5580441 h 6858000"/>
                <a:gd name="connsiteX16" fmla="*/ 187956 w 712982"/>
                <a:gd name="connsiteY16" fmla="*/ 5482729 h 6858000"/>
                <a:gd name="connsiteX17" fmla="*/ 201902 w 712982"/>
                <a:gd name="connsiteY17" fmla="*/ 5463053 h 6858000"/>
                <a:gd name="connsiteX18" fmla="*/ 168174 w 712982"/>
                <a:gd name="connsiteY18" fmla="*/ 5205662 h 6858000"/>
                <a:gd name="connsiteX19" fmla="*/ 157186 w 712982"/>
                <a:gd name="connsiteY19" fmla="*/ 5166766 h 6858000"/>
                <a:gd name="connsiteX20" fmla="*/ 163999 w 712982"/>
                <a:gd name="connsiteY20" fmla="*/ 4972256 h 6858000"/>
                <a:gd name="connsiteX21" fmla="*/ 163388 w 712982"/>
                <a:gd name="connsiteY21" fmla="*/ 4915833 h 6858000"/>
                <a:gd name="connsiteX22" fmla="*/ 166361 w 712982"/>
                <a:gd name="connsiteY22" fmla="*/ 4712964 h 6858000"/>
                <a:gd name="connsiteX23" fmla="*/ 140122 w 712982"/>
                <a:gd name="connsiteY23" fmla="*/ 4687152 h 6858000"/>
                <a:gd name="connsiteX24" fmla="*/ 73058 w 712982"/>
                <a:gd name="connsiteY24" fmla="*/ 4611951 h 6858000"/>
                <a:gd name="connsiteX25" fmla="*/ 3979 w 712982"/>
                <a:gd name="connsiteY25" fmla="*/ 4456771 h 6858000"/>
                <a:gd name="connsiteX26" fmla="*/ 2091 w 712982"/>
                <a:gd name="connsiteY26" fmla="*/ 4412781 h 6858000"/>
                <a:gd name="connsiteX27" fmla="*/ 75905 w 712982"/>
                <a:gd name="connsiteY27" fmla="*/ 4292897 h 6858000"/>
                <a:gd name="connsiteX28" fmla="*/ 104434 w 712982"/>
                <a:gd name="connsiteY28" fmla="*/ 4235333 h 6858000"/>
                <a:gd name="connsiteX29" fmla="*/ 151065 w 712982"/>
                <a:gd name="connsiteY29" fmla="*/ 4075686 h 6858000"/>
                <a:gd name="connsiteX30" fmla="*/ 161243 w 712982"/>
                <a:gd name="connsiteY30" fmla="*/ 4061695 h 6858000"/>
                <a:gd name="connsiteX31" fmla="*/ 286285 w 712982"/>
                <a:gd name="connsiteY31" fmla="*/ 3933862 h 6858000"/>
                <a:gd name="connsiteX32" fmla="*/ 306926 w 712982"/>
                <a:gd name="connsiteY32" fmla="*/ 3905847 h 6858000"/>
                <a:gd name="connsiteX33" fmla="*/ 340015 w 712982"/>
                <a:gd name="connsiteY33" fmla="*/ 3871199 h 6858000"/>
                <a:gd name="connsiteX34" fmla="*/ 400111 w 712982"/>
                <a:gd name="connsiteY34" fmla="*/ 3767743 h 6858000"/>
                <a:gd name="connsiteX35" fmla="*/ 409694 w 712982"/>
                <a:gd name="connsiteY35" fmla="*/ 3646690 h 6858000"/>
                <a:gd name="connsiteX36" fmla="*/ 428447 w 712982"/>
                <a:gd name="connsiteY36" fmla="*/ 3499752 h 6858000"/>
                <a:gd name="connsiteX37" fmla="*/ 445033 w 712982"/>
                <a:gd name="connsiteY37" fmla="*/ 3437349 h 6858000"/>
                <a:gd name="connsiteX38" fmla="*/ 471431 w 712982"/>
                <a:gd name="connsiteY38" fmla="*/ 3272018 h 6858000"/>
                <a:gd name="connsiteX39" fmla="*/ 495919 w 712982"/>
                <a:gd name="connsiteY39" fmla="*/ 3153432 h 6858000"/>
                <a:gd name="connsiteX40" fmla="*/ 499541 w 712982"/>
                <a:gd name="connsiteY40" fmla="*/ 2985907 h 6858000"/>
                <a:gd name="connsiteX41" fmla="*/ 491640 w 712982"/>
                <a:gd name="connsiteY41" fmla="*/ 2905697 h 6858000"/>
                <a:gd name="connsiteX42" fmla="*/ 586592 w 712982"/>
                <a:gd name="connsiteY42" fmla="*/ 2746325 h 6858000"/>
                <a:gd name="connsiteX43" fmla="*/ 647211 w 712982"/>
                <a:gd name="connsiteY43" fmla="*/ 2620857 h 6858000"/>
                <a:gd name="connsiteX44" fmla="*/ 598120 w 712982"/>
                <a:gd name="connsiteY44" fmla="*/ 2501248 h 6858000"/>
                <a:gd name="connsiteX45" fmla="*/ 560897 w 712982"/>
                <a:gd name="connsiteY45" fmla="*/ 2471368 h 6858000"/>
                <a:gd name="connsiteX46" fmla="*/ 506928 w 712982"/>
                <a:gd name="connsiteY46" fmla="*/ 2272389 h 6858000"/>
                <a:gd name="connsiteX47" fmla="*/ 474122 w 712982"/>
                <a:gd name="connsiteY47" fmla="*/ 1983284 h 6858000"/>
                <a:gd name="connsiteX48" fmla="*/ 349180 w 712982"/>
                <a:gd name="connsiteY48" fmla="*/ 1510207 h 6858000"/>
                <a:gd name="connsiteX49" fmla="*/ 306451 w 712982"/>
                <a:gd name="connsiteY49" fmla="*/ 1430003 h 6858000"/>
                <a:gd name="connsiteX50" fmla="*/ 287747 w 712982"/>
                <a:gd name="connsiteY50" fmla="*/ 1336633 h 6858000"/>
                <a:gd name="connsiteX51" fmla="*/ 304326 w 712982"/>
                <a:gd name="connsiteY51" fmla="*/ 1298229 h 6858000"/>
                <a:gd name="connsiteX52" fmla="*/ 317671 w 712982"/>
                <a:gd name="connsiteY52" fmla="*/ 1136667 h 6858000"/>
                <a:gd name="connsiteX53" fmla="*/ 314959 w 712982"/>
                <a:gd name="connsiteY53" fmla="*/ 1106522 h 6858000"/>
                <a:gd name="connsiteX54" fmla="*/ 290675 w 712982"/>
                <a:gd name="connsiteY54" fmla="*/ 1004980 h 6858000"/>
                <a:gd name="connsiteX55" fmla="*/ 272712 w 712982"/>
                <a:gd name="connsiteY55" fmla="*/ 910357 h 6858000"/>
                <a:gd name="connsiteX56" fmla="*/ 270963 w 712982"/>
                <a:gd name="connsiteY56" fmla="*/ 667028 h 6858000"/>
                <a:gd name="connsiteX57" fmla="*/ 244986 w 712982"/>
                <a:gd name="connsiteY57" fmla="*/ 483131 h 6858000"/>
                <a:gd name="connsiteX58" fmla="*/ 241465 w 712982"/>
                <a:gd name="connsiteY58" fmla="*/ 397465 h 6858000"/>
                <a:gd name="connsiteX59" fmla="*/ 244890 w 712982"/>
                <a:gd name="connsiteY59" fmla="*/ 348507 h 6858000"/>
                <a:gd name="connsiteX60" fmla="*/ 293439 w 712982"/>
                <a:gd name="connsiteY60" fmla="*/ 233141 h 6858000"/>
                <a:gd name="connsiteX61" fmla="*/ 300513 w 712982"/>
                <a:gd name="connsiteY61" fmla="*/ 17206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712982" h="6858000">
                  <a:moveTo>
                    <a:pt x="280560" y="0"/>
                  </a:moveTo>
                  <a:lnTo>
                    <a:pt x="712982" y="0"/>
                  </a:lnTo>
                  <a:lnTo>
                    <a:pt x="712982" y="6858000"/>
                  </a:lnTo>
                  <a:lnTo>
                    <a:pt x="372527" y="6858000"/>
                  </a:lnTo>
                  <a:lnTo>
                    <a:pt x="372901" y="6835810"/>
                  </a:lnTo>
                  <a:cubicBezTo>
                    <a:pt x="343741" y="6729822"/>
                    <a:pt x="373381" y="6623551"/>
                    <a:pt x="363017" y="6518145"/>
                  </a:cubicBezTo>
                  <a:cubicBezTo>
                    <a:pt x="358372" y="6470360"/>
                    <a:pt x="362468" y="6422202"/>
                    <a:pt x="310498" y="6393936"/>
                  </a:cubicBezTo>
                  <a:cubicBezTo>
                    <a:pt x="303659" y="6390296"/>
                    <a:pt x="304819" y="6368800"/>
                    <a:pt x="305420" y="6355564"/>
                  </a:cubicBezTo>
                  <a:cubicBezTo>
                    <a:pt x="306594" y="6326166"/>
                    <a:pt x="314451" y="6296329"/>
                    <a:pt x="311030" y="6267729"/>
                  </a:cubicBezTo>
                  <a:cubicBezTo>
                    <a:pt x="304253" y="6208466"/>
                    <a:pt x="293104" y="6149393"/>
                    <a:pt x="281440" y="6090959"/>
                  </a:cubicBezTo>
                  <a:cubicBezTo>
                    <a:pt x="276978" y="6068911"/>
                    <a:pt x="266829" y="6048361"/>
                    <a:pt x="258928" y="6026981"/>
                  </a:cubicBezTo>
                  <a:cubicBezTo>
                    <a:pt x="254416" y="6015184"/>
                    <a:pt x="244605" y="6003083"/>
                    <a:pt x="245105" y="5991615"/>
                  </a:cubicBezTo>
                  <a:cubicBezTo>
                    <a:pt x="248075" y="5925141"/>
                    <a:pt x="216651" y="5867990"/>
                    <a:pt x="197441" y="5807458"/>
                  </a:cubicBezTo>
                  <a:cubicBezTo>
                    <a:pt x="188523" y="5779456"/>
                    <a:pt x="171697" y="5754078"/>
                    <a:pt x="159115" y="5727356"/>
                  </a:cubicBezTo>
                  <a:cubicBezTo>
                    <a:pt x="155717" y="5720411"/>
                    <a:pt x="152517" y="5712566"/>
                    <a:pt x="152306" y="5705270"/>
                  </a:cubicBezTo>
                  <a:cubicBezTo>
                    <a:pt x="151252" y="5663532"/>
                    <a:pt x="151674" y="5621922"/>
                    <a:pt x="150939" y="5580441"/>
                  </a:cubicBezTo>
                  <a:cubicBezTo>
                    <a:pt x="150326" y="5542748"/>
                    <a:pt x="147369" y="5505023"/>
                    <a:pt x="187956" y="5482729"/>
                  </a:cubicBezTo>
                  <a:cubicBezTo>
                    <a:pt x="194324" y="5479395"/>
                    <a:pt x="198291" y="5470181"/>
                    <a:pt x="201902" y="5463053"/>
                  </a:cubicBezTo>
                  <a:cubicBezTo>
                    <a:pt x="257480" y="5353065"/>
                    <a:pt x="249730" y="5298303"/>
                    <a:pt x="168174" y="5205662"/>
                  </a:cubicBezTo>
                  <a:cubicBezTo>
                    <a:pt x="159805" y="5196040"/>
                    <a:pt x="152161" y="5174340"/>
                    <a:pt x="157186" y="5166766"/>
                  </a:cubicBezTo>
                  <a:cubicBezTo>
                    <a:pt x="198743" y="5102508"/>
                    <a:pt x="186477" y="5038579"/>
                    <a:pt x="163999" y="4972256"/>
                  </a:cubicBezTo>
                  <a:cubicBezTo>
                    <a:pt x="158020" y="4955056"/>
                    <a:pt x="155299" y="4930181"/>
                    <a:pt x="163388" y="4915833"/>
                  </a:cubicBezTo>
                  <a:cubicBezTo>
                    <a:pt x="200708" y="4847649"/>
                    <a:pt x="186907" y="4780374"/>
                    <a:pt x="166361" y="4712964"/>
                  </a:cubicBezTo>
                  <a:cubicBezTo>
                    <a:pt x="163165" y="4702485"/>
                    <a:pt x="150748" y="4690669"/>
                    <a:pt x="140122" y="4687152"/>
                  </a:cubicBezTo>
                  <a:cubicBezTo>
                    <a:pt x="102452" y="4674589"/>
                    <a:pt x="86917" y="4644970"/>
                    <a:pt x="73058" y="4611951"/>
                  </a:cubicBezTo>
                  <a:cubicBezTo>
                    <a:pt x="50686" y="4559957"/>
                    <a:pt x="25516" y="4509149"/>
                    <a:pt x="3979" y="4456771"/>
                  </a:cubicBezTo>
                  <a:cubicBezTo>
                    <a:pt x="-1236" y="4443877"/>
                    <a:pt x="-726" y="4427139"/>
                    <a:pt x="2091" y="4412781"/>
                  </a:cubicBezTo>
                  <a:cubicBezTo>
                    <a:pt x="11653" y="4363733"/>
                    <a:pt x="45382" y="4329603"/>
                    <a:pt x="75905" y="4292897"/>
                  </a:cubicBezTo>
                  <a:cubicBezTo>
                    <a:pt x="89361" y="4276787"/>
                    <a:pt x="97880" y="4255660"/>
                    <a:pt x="104434" y="4235333"/>
                  </a:cubicBezTo>
                  <a:cubicBezTo>
                    <a:pt x="121200" y="4182569"/>
                    <a:pt x="135523" y="4128901"/>
                    <a:pt x="151065" y="4075686"/>
                  </a:cubicBezTo>
                  <a:cubicBezTo>
                    <a:pt x="152552" y="4070549"/>
                    <a:pt x="157315" y="4065932"/>
                    <a:pt x="161243" y="4061695"/>
                  </a:cubicBezTo>
                  <a:cubicBezTo>
                    <a:pt x="202828" y="4019095"/>
                    <a:pt x="244731" y="3976753"/>
                    <a:pt x="286285" y="3933862"/>
                  </a:cubicBezTo>
                  <a:cubicBezTo>
                    <a:pt x="294168" y="3925683"/>
                    <a:pt x="299393" y="3914571"/>
                    <a:pt x="306926" y="3905847"/>
                  </a:cubicBezTo>
                  <a:cubicBezTo>
                    <a:pt x="317292" y="3893589"/>
                    <a:pt x="326766" y="3878502"/>
                    <a:pt x="340015" y="3871199"/>
                  </a:cubicBezTo>
                  <a:cubicBezTo>
                    <a:pt x="381725" y="3848490"/>
                    <a:pt x="396760" y="3812013"/>
                    <a:pt x="400111" y="3767743"/>
                  </a:cubicBezTo>
                  <a:cubicBezTo>
                    <a:pt x="403294" y="3727294"/>
                    <a:pt x="405323" y="3686973"/>
                    <a:pt x="409694" y="3646690"/>
                  </a:cubicBezTo>
                  <a:cubicBezTo>
                    <a:pt x="414852" y="3597538"/>
                    <a:pt x="420910" y="3548579"/>
                    <a:pt x="428447" y="3499752"/>
                  </a:cubicBezTo>
                  <a:cubicBezTo>
                    <a:pt x="431696" y="3478619"/>
                    <a:pt x="435683" y="3456228"/>
                    <a:pt x="445033" y="3437349"/>
                  </a:cubicBezTo>
                  <a:cubicBezTo>
                    <a:pt x="470858" y="3384475"/>
                    <a:pt x="486179" y="3329236"/>
                    <a:pt x="471431" y="3272018"/>
                  </a:cubicBezTo>
                  <a:cubicBezTo>
                    <a:pt x="459682" y="3226180"/>
                    <a:pt x="472474" y="3185267"/>
                    <a:pt x="495919" y="3153432"/>
                  </a:cubicBezTo>
                  <a:cubicBezTo>
                    <a:pt x="538461" y="3095505"/>
                    <a:pt x="521296" y="3040311"/>
                    <a:pt x="499541" y="2985907"/>
                  </a:cubicBezTo>
                  <a:cubicBezTo>
                    <a:pt x="488276" y="2957871"/>
                    <a:pt x="486838" y="2934028"/>
                    <a:pt x="491640" y="2905697"/>
                  </a:cubicBezTo>
                  <a:cubicBezTo>
                    <a:pt x="502898" y="2840071"/>
                    <a:pt x="547705" y="2792141"/>
                    <a:pt x="586592" y="2746325"/>
                  </a:cubicBezTo>
                  <a:cubicBezTo>
                    <a:pt x="619786" y="2707275"/>
                    <a:pt x="636305" y="2665661"/>
                    <a:pt x="647211" y="2620857"/>
                  </a:cubicBezTo>
                  <a:cubicBezTo>
                    <a:pt x="661216" y="2564298"/>
                    <a:pt x="648982" y="2522027"/>
                    <a:pt x="598120" y="2501248"/>
                  </a:cubicBezTo>
                  <a:cubicBezTo>
                    <a:pt x="583733" y="2495506"/>
                    <a:pt x="566431" y="2484521"/>
                    <a:pt x="560897" y="2471368"/>
                  </a:cubicBezTo>
                  <a:cubicBezTo>
                    <a:pt x="533469" y="2407931"/>
                    <a:pt x="496686" y="2344634"/>
                    <a:pt x="506928" y="2272389"/>
                  </a:cubicBezTo>
                  <a:cubicBezTo>
                    <a:pt x="520879" y="2172517"/>
                    <a:pt x="509052" y="2077807"/>
                    <a:pt x="474122" y="1983284"/>
                  </a:cubicBezTo>
                  <a:cubicBezTo>
                    <a:pt x="417537" y="1829959"/>
                    <a:pt x="358639" y="1676886"/>
                    <a:pt x="349180" y="1510207"/>
                  </a:cubicBezTo>
                  <a:cubicBezTo>
                    <a:pt x="347619" y="1482573"/>
                    <a:pt x="326399" y="1451821"/>
                    <a:pt x="306451" y="1430003"/>
                  </a:cubicBezTo>
                  <a:cubicBezTo>
                    <a:pt x="268511" y="1388202"/>
                    <a:pt x="266127" y="1390512"/>
                    <a:pt x="287747" y="1336633"/>
                  </a:cubicBezTo>
                  <a:cubicBezTo>
                    <a:pt x="293070" y="1323756"/>
                    <a:pt x="295470" y="1308272"/>
                    <a:pt x="304326" y="1298229"/>
                  </a:cubicBezTo>
                  <a:cubicBezTo>
                    <a:pt x="349361" y="1247057"/>
                    <a:pt x="331041" y="1191986"/>
                    <a:pt x="317671" y="1136667"/>
                  </a:cubicBezTo>
                  <a:cubicBezTo>
                    <a:pt x="315148" y="1126990"/>
                    <a:pt x="311827" y="1115354"/>
                    <a:pt x="314959" y="1106522"/>
                  </a:cubicBezTo>
                  <a:cubicBezTo>
                    <a:pt x="329032" y="1066641"/>
                    <a:pt x="319157" y="1035231"/>
                    <a:pt x="290675" y="1004980"/>
                  </a:cubicBezTo>
                  <a:cubicBezTo>
                    <a:pt x="266138" y="978690"/>
                    <a:pt x="249805" y="947108"/>
                    <a:pt x="272712" y="910357"/>
                  </a:cubicBezTo>
                  <a:cubicBezTo>
                    <a:pt x="323486" y="828702"/>
                    <a:pt x="317578" y="747981"/>
                    <a:pt x="270963" y="667028"/>
                  </a:cubicBezTo>
                  <a:cubicBezTo>
                    <a:pt x="237707" y="609204"/>
                    <a:pt x="225082" y="549995"/>
                    <a:pt x="244986" y="483131"/>
                  </a:cubicBezTo>
                  <a:cubicBezTo>
                    <a:pt x="252708" y="457408"/>
                    <a:pt x="242285" y="426353"/>
                    <a:pt x="241465" y="397465"/>
                  </a:cubicBezTo>
                  <a:cubicBezTo>
                    <a:pt x="240850" y="381142"/>
                    <a:pt x="239176" y="363176"/>
                    <a:pt x="244890" y="348507"/>
                  </a:cubicBezTo>
                  <a:cubicBezTo>
                    <a:pt x="259350" y="309454"/>
                    <a:pt x="279299" y="272445"/>
                    <a:pt x="293439" y="233141"/>
                  </a:cubicBezTo>
                  <a:cubicBezTo>
                    <a:pt x="300152" y="214256"/>
                    <a:pt x="302437" y="192349"/>
                    <a:pt x="300513" y="172069"/>
                  </a:cubicBezTo>
                  <a:close/>
                </a:path>
              </a:pathLst>
            </a:cu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97B054CB-4DA3-4EDD-B196-A5DDD1E4E6D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479015" y="0"/>
              <a:ext cx="712985" cy="6858000"/>
            </a:xfrm>
            <a:custGeom>
              <a:avLst/>
              <a:gdLst>
                <a:gd name="connsiteX0" fmla="*/ 280560 w 712985"/>
                <a:gd name="connsiteY0" fmla="*/ 0 h 6858000"/>
                <a:gd name="connsiteX1" fmla="*/ 712985 w 712985"/>
                <a:gd name="connsiteY1" fmla="*/ 0 h 6858000"/>
                <a:gd name="connsiteX2" fmla="*/ 712985 w 712985"/>
                <a:gd name="connsiteY2" fmla="*/ 6858000 h 6858000"/>
                <a:gd name="connsiteX3" fmla="*/ 372527 w 712985"/>
                <a:gd name="connsiteY3" fmla="*/ 6858000 h 6858000"/>
                <a:gd name="connsiteX4" fmla="*/ 372901 w 712985"/>
                <a:gd name="connsiteY4" fmla="*/ 6835810 h 6858000"/>
                <a:gd name="connsiteX5" fmla="*/ 363017 w 712985"/>
                <a:gd name="connsiteY5" fmla="*/ 6518145 h 6858000"/>
                <a:gd name="connsiteX6" fmla="*/ 310498 w 712985"/>
                <a:gd name="connsiteY6" fmla="*/ 6393936 h 6858000"/>
                <a:gd name="connsiteX7" fmla="*/ 305420 w 712985"/>
                <a:gd name="connsiteY7" fmla="*/ 6355564 h 6858000"/>
                <a:gd name="connsiteX8" fmla="*/ 311030 w 712985"/>
                <a:gd name="connsiteY8" fmla="*/ 6267729 h 6858000"/>
                <a:gd name="connsiteX9" fmla="*/ 281440 w 712985"/>
                <a:gd name="connsiteY9" fmla="*/ 6090959 h 6858000"/>
                <a:gd name="connsiteX10" fmla="*/ 258928 w 712985"/>
                <a:gd name="connsiteY10" fmla="*/ 6026981 h 6858000"/>
                <a:gd name="connsiteX11" fmla="*/ 245105 w 712985"/>
                <a:gd name="connsiteY11" fmla="*/ 5991615 h 6858000"/>
                <a:gd name="connsiteX12" fmla="*/ 197441 w 712985"/>
                <a:gd name="connsiteY12" fmla="*/ 5807458 h 6858000"/>
                <a:gd name="connsiteX13" fmla="*/ 159115 w 712985"/>
                <a:gd name="connsiteY13" fmla="*/ 5727356 h 6858000"/>
                <a:gd name="connsiteX14" fmla="*/ 152306 w 712985"/>
                <a:gd name="connsiteY14" fmla="*/ 5705270 h 6858000"/>
                <a:gd name="connsiteX15" fmla="*/ 150939 w 712985"/>
                <a:gd name="connsiteY15" fmla="*/ 5580441 h 6858000"/>
                <a:gd name="connsiteX16" fmla="*/ 187956 w 712985"/>
                <a:gd name="connsiteY16" fmla="*/ 5482729 h 6858000"/>
                <a:gd name="connsiteX17" fmla="*/ 201902 w 712985"/>
                <a:gd name="connsiteY17" fmla="*/ 5463053 h 6858000"/>
                <a:gd name="connsiteX18" fmla="*/ 168174 w 712985"/>
                <a:gd name="connsiteY18" fmla="*/ 5205662 h 6858000"/>
                <a:gd name="connsiteX19" fmla="*/ 157186 w 712985"/>
                <a:gd name="connsiteY19" fmla="*/ 5166766 h 6858000"/>
                <a:gd name="connsiteX20" fmla="*/ 163999 w 712985"/>
                <a:gd name="connsiteY20" fmla="*/ 4972256 h 6858000"/>
                <a:gd name="connsiteX21" fmla="*/ 163388 w 712985"/>
                <a:gd name="connsiteY21" fmla="*/ 4915833 h 6858000"/>
                <a:gd name="connsiteX22" fmla="*/ 166361 w 712985"/>
                <a:gd name="connsiteY22" fmla="*/ 4712964 h 6858000"/>
                <a:gd name="connsiteX23" fmla="*/ 140122 w 712985"/>
                <a:gd name="connsiteY23" fmla="*/ 4687152 h 6858000"/>
                <a:gd name="connsiteX24" fmla="*/ 73058 w 712985"/>
                <a:gd name="connsiteY24" fmla="*/ 4611951 h 6858000"/>
                <a:gd name="connsiteX25" fmla="*/ 3979 w 712985"/>
                <a:gd name="connsiteY25" fmla="*/ 4456771 h 6858000"/>
                <a:gd name="connsiteX26" fmla="*/ 2091 w 712985"/>
                <a:gd name="connsiteY26" fmla="*/ 4412781 h 6858000"/>
                <a:gd name="connsiteX27" fmla="*/ 75905 w 712985"/>
                <a:gd name="connsiteY27" fmla="*/ 4292897 h 6858000"/>
                <a:gd name="connsiteX28" fmla="*/ 104434 w 712985"/>
                <a:gd name="connsiteY28" fmla="*/ 4235333 h 6858000"/>
                <a:gd name="connsiteX29" fmla="*/ 151065 w 712985"/>
                <a:gd name="connsiteY29" fmla="*/ 4075686 h 6858000"/>
                <a:gd name="connsiteX30" fmla="*/ 161243 w 712985"/>
                <a:gd name="connsiteY30" fmla="*/ 4061695 h 6858000"/>
                <a:gd name="connsiteX31" fmla="*/ 286285 w 712985"/>
                <a:gd name="connsiteY31" fmla="*/ 3933862 h 6858000"/>
                <a:gd name="connsiteX32" fmla="*/ 306926 w 712985"/>
                <a:gd name="connsiteY32" fmla="*/ 3905847 h 6858000"/>
                <a:gd name="connsiteX33" fmla="*/ 340015 w 712985"/>
                <a:gd name="connsiteY33" fmla="*/ 3871199 h 6858000"/>
                <a:gd name="connsiteX34" fmla="*/ 400111 w 712985"/>
                <a:gd name="connsiteY34" fmla="*/ 3767743 h 6858000"/>
                <a:gd name="connsiteX35" fmla="*/ 409694 w 712985"/>
                <a:gd name="connsiteY35" fmla="*/ 3646690 h 6858000"/>
                <a:gd name="connsiteX36" fmla="*/ 428447 w 712985"/>
                <a:gd name="connsiteY36" fmla="*/ 3499752 h 6858000"/>
                <a:gd name="connsiteX37" fmla="*/ 445033 w 712985"/>
                <a:gd name="connsiteY37" fmla="*/ 3437349 h 6858000"/>
                <a:gd name="connsiteX38" fmla="*/ 471431 w 712985"/>
                <a:gd name="connsiteY38" fmla="*/ 3272018 h 6858000"/>
                <a:gd name="connsiteX39" fmla="*/ 495919 w 712985"/>
                <a:gd name="connsiteY39" fmla="*/ 3153432 h 6858000"/>
                <a:gd name="connsiteX40" fmla="*/ 499541 w 712985"/>
                <a:gd name="connsiteY40" fmla="*/ 2985907 h 6858000"/>
                <a:gd name="connsiteX41" fmla="*/ 491640 w 712985"/>
                <a:gd name="connsiteY41" fmla="*/ 2905697 h 6858000"/>
                <a:gd name="connsiteX42" fmla="*/ 586592 w 712985"/>
                <a:gd name="connsiteY42" fmla="*/ 2746325 h 6858000"/>
                <a:gd name="connsiteX43" fmla="*/ 647211 w 712985"/>
                <a:gd name="connsiteY43" fmla="*/ 2620857 h 6858000"/>
                <a:gd name="connsiteX44" fmla="*/ 598120 w 712985"/>
                <a:gd name="connsiteY44" fmla="*/ 2501248 h 6858000"/>
                <a:gd name="connsiteX45" fmla="*/ 560897 w 712985"/>
                <a:gd name="connsiteY45" fmla="*/ 2471368 h 6858000"/>
                <a:gd name="connsiteX46" fmla="*/ 506928 w 712985"/>
                <a:gd name="connsiteY46" fmla="*/ 2272389 h 6858000"/>
                <a:gd name="connsiteX47" fmla="*/ 474122 w 712985"/>
                <a:gd name="connsiteY47" fmla="*/ 1983284 h 6858000"/>
                <a:gd name="connsiteX48" fmla="*/ 349180 w 712985"/>
                <a:gd name="connsiteY48" fmla="*/ 1510207 h 6858000"/>
                <a:gd name="connsiteX49" fmla="*/ 306451 w 712985"/>
                <a:gd name="connsiteY49" fmla="*/ 1430003 h 6858000"/>
                <a:gd name="connsiteX50" fmla="*/ 287747 w 712985"/>
                <a:gd name="connsiteY50" fmla="*/ 1336633 h 6858000"/>
                <a:gd name="connsiteX51" fmla="*/ 304326 w 712985"/>
                <a:gd name="connsiteY51" fmla="*/ 1298229 h 6858000"/>
                <a:gd name="connsiteX52" fmla="*/ 317671 w 712985"/>
                <a:gd name="connsiteY52" fmla="*/ 1136667 h 6858000"/>
                <a:gd name="connsiteX53" fmla="*/ 314959 w 712985"/>
                <a:gd name="connsiteY53" fmla="*/ 1106522 h 6858000"/>
                <a:gd name="connsiteX54" fmla="*/ 290675 w 712985"/>
                <a:gd name="connsiteY54" fmla="*/ 1004980 h 6858000"/>
                <a:gd name="connsiteX55" fmla="*/ 272712 w 712985"/>
                <a:gd name="connsiteY55" fmla="*/ 910357 h 6858000"/>
                <a:gd name="connsiteX56" fmla="*/ 270963 w 712985"/>
                <a:gd name="connsiteY56" fmla="*/ 667028 h 6858000"/>
                <a:gd name="connsiteX57" fmla="*/ 244986 w 712985"/>
                <a:gd name="connsiteY57" fmla="*/ 483131 h 6858000"/>
                <a:gd name="connsiteX58" fmla="*/ 241465 w 712985"/>
                <a:gd name="connsiteY58" fmla="*/ 397465 h 6858000"/>
                <a:gd name="connsiteX59" fmla="*/ 244890 w 712985"/>
                <a:gd name="connsiteY59" fmla="*/ 348507 h 6858000"/>
                <a:gd name="connsiteX60" fmla="*/ 293439 w 712985"/>
                <a:gd name="connsiteY60" fmla="*/ 233141 h 6858000"/>
                <a:gd name="connsiteX61" fmla="*/ 300513 w 712985"/>
                <a:gd name="connsiteY61" fmla="*/ 17206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712985" h="6858000">
                  <a:moveTo>
                    <a:pt x="280560" y="0"/>
                  </a:moveTo>
                  <a:lnTo>
                    <a:pt x="712985" y="0"/>
                  </a:lnTo>
                  <a:lnTo>
                    <a:pt x="712985" y="6858000"/>
                  </a:lnTo>
                  <a:lnTo>
                    <a:pt x="372527" y="6858000"/>
                  </a:lnTo>
                  <a:lnTo>
                    <a:pt x="372901" y="6835810"/>
                  </a:lnTo>
                  <a:cubicBezTo>
                    <a:pt x="343741" y="6729822"/>
                    <a:pt x="373381" y="6623551"/>
                    <a:pt x="363017" y="6518145"/>
                  </a:cubicBezTo>
                  <a:cubicBezTo>
                    <a:pt x="358372" y="6470360"/>
                    <a:pt x="362468" y="6422202"/>
                    <a:pt x="310498" y="6393936"/>
                  </a:cubicBezTo>
                  <a:cubicBezTo>
                    <a:pt x="303659" y="6390296"/>
                    <a:pt x="304819" y="6368800"/>
                    <a:pt x="305420" y="6355564"/>
                  </a:cubicBezTo>
                  <a:cubicBezTo>
                    <a:pt x="306594" y="6326166"/>
                    <a:pt x="314451" y="6296329"/>
                    <a:pt x="311030" y="6267729"/>
                  </a:cubicBezTo>
                  <a:cubicBezTo>
                    <a:pt x="304253" y="6208466"/>
                    <a:pt x="293104" y="6149393"/>
                    <a:pt x="281440" y="6090959"/>
                  </a:cubicBezTo>
                  <a:cubicBezTo>
                    <a:pt x="276978" y="6068911"/>
                    <a:pt x="266829" y="6048361"/>
                    <a:pt x="258928" y="6026981"/>
                  </a:cubicBezTo>
                  <a:cubicBezTo>
                    <a:pt x="254416" y="6015184"/>
                    <a:pt x="244605" y="6003083"/>
                    <a:pt x="245105" y="5991615"/>
                  </a:cubicBezTo>
                  <a:cubicBezTo>
                    <a:pt x="248075" y="5925141"/>
                    <a:pt x="216651" y="5867990"/>
                    <a:pt x="197441" y="5807458"/>
                  </a:cubicBezTo>
                  <a:cubicBezTo>
                    <a:pt x="188523" y="5779456"/>
                    <a:pt x="171697" y="5754078"/>
                    <a:pt x="159115" y="5727356"/>
                  </a:cubicBezTo>
                  <a:cubicBezTo>
                    <a:pt x="155717" y="5720411"/>
                    <a:pt x="152517" y="5712566"/>
                    <a:pt x="152306" y="5705270"/>
                  </a:cubicBezTo>
                  <a:cubicBezTo>
                    <a:pt x="151252" y="5663532"/>
                    <a:pt x="151674" y="5621922"/>
                    <a:pt x="150939" y="5580441"/>
                  </a:cubicBezTo>
                  <a:cubicBezTo>
                    <a:pt x="150326" y="5542748"/>
                    <a:pt x="147369" y="5505023"/>
                    <a:pt x="187956" y="5482729"/>
                  </a:cubicBezTo>
                  <a:cubicBezTo>
                    <a:pt x="194324" y="5479395"/>
                    <a:pt x="198291" y="5470181"/>
                    <a:pt x="201902" y="5463053"/>
                  </a:cubicBezTo>
                  <a:cubicBezTo>
                    <a:pt x="257480" y="5353065"/>
                    <a:pt x="249730" y="5298303"/>
                    <a:pt x="168174" y="5205662"/>
                  </a:cubicBezTo>
                  <a:cubicBezTo>
                    <a:pt x="159805" y="5196040"/>
                    <a:pt x="152161" y="5174340"/>
                    <a:pt x="157186" y="5166766"/>
                  </a:cubicBezTo>
                  <a:cubicBezTo>
                    <a:pt x="198743" y="5102508"/>
                    <a:pt x="186477" y="5038579"/>
                    <a:pt x="163999" y="4972256"/>
                  </a:cubicBezTo>
                  <a:cubicBezTo>
                    <a:pt x="158020" y="4955056"/>
                    <a:pt x="155299" y="4930181"/>
                    <a:pt x="163388" y="4915833"/>
                  </a:cubicBezTo>
                  <a:cubicBezTo>
                    <a:pt x="200708" y="4847649"/>
                    <a:pt x="186907" y="4780374"/>
                    <a:pt x="166361" y="4712964"/>
                  </a:cubicBezTo>
                  <a:cubicBezTo>
                    <a:pt x="163165" y="4702485"/>
                    <a:pt x="150748" y="4690669"/>
                    <a:pt x="140122" y="4687152"/>
                  </a:cubicBezTo>
                  <a:cubicBezTo>
                    <a:pt x="102452" y="4674589"/>
                    <a:pt x="86917" y="4644970"/>
                    <a:pt x="73058" y="4611951"/>
                  </a:cubicBezTo>
                  <a:cubicBezTo>
                    <a:pt x="50686" y="4559957"/>
                    <a:pt x="25516" y="4509149"/>
                    <a:pt x="3979" y="4456771"/>
                  </a:cubicBezTo>
                  <a:cubicBezTo>
                    <a:pt x="-1236" y="4443877"/>
                    <a:pt x="-726" y="4427139"/>
                    <a:pt x="2091" y="4412781"/>
                  </a:cubicBezTo>
                  <a:cubicBezTo>
                    <a:pt x="11653" y="4363733"/>
                    <a:pt x="45382" y="4329603"/>
                    <a:pt x="75905" y="4292897"/>
                  </a:cubicBezTo>
                  <a:cubicBezTo>
                    <a:pt x="89361" y="4276787"/>
                    <a:pt x="97880" y="4255660"/>
                    <a:pt x="104434" y="4235333"/>
                  </a:cubicBezTo>
                  <a:cubicBezTo>
                    <a:pt x="121200" y="4182569"/>
                    <a:pt x="135523" y="4128901"/>
                    <a:pt x="151065" y="4075686"/>
                  </a:cubicBezTo>
                  <a:cubicBezTo>
                    <a:pt x="152552" y="4070549"/>
                    <a:pt x="157315" y="4065932"/>
                    <a:pt x="161243" y="4061695"/>
                  </a:cubicBezTo>
                  <a:cubicBezTo>
                    <a:pt x="202828" y="4019095"/>
                    <a:pt x="244731" y="3976753"/>
                    <a:pt x="286285" y="3933862"/>
                  </a:cubicBezTo>
                  <a:cubicBezTo>
                    <a:pt x="294168" y="3925683"/>
                    <a:pt x="299393" y="3914571"/>
                    <a:pt x="306926" y="3905847"/>
                  </a:cubicBezTo>
                  <a:cubicBezTo>
                    <a:pt x="317292" y="3893589"/>
                    <a:pt x="326766" y="3878502"/>
                    <a:pt x="340015" y="3871199"/>
                  </a:cubicBezTo>
                  <a:cubicBezTo>
                    <a:pt x="381725" y="3848490"/>
                    <a:pt x="396760" y="3812013"/>
                    <a:pt x="400111" y="3767743"/>
                  </a:cubicBezTo>
                  <a:cubicBezTo>
                    <a:pt x="403294" y="3727294"/>
                    <a:pt x="405323" y="3686973"/>
                    <a:pt x="409694" y="3646690"/>
                  </a:cubicBezTo>
                  <a:cubicBezTo>
                    <a:pt x="414852" y="3597538"/>
                    <a:pt x="420910" y="3548579"/>
                    <a:pt x="428447" y="3499752"/>
                  </a:cubicBezTo>
                  <a:cubicBezTo>
                    <a:pt x="431696" y="3478619"/>
                    <a:pt x="435683" y="3456228"/>
                    <a:pt x="445033" y="3437349"/>
                  </a:cubicBezTo>
                  <a:cubicBezTo>
                    <a:pt x="470858" y="3384475"/>
                    <a:pt x="486179" y="3329236"/>
                    <a:pt x="471431" y="3272018"/>
                  </a:cubicBezTo>
                  <a:cubicBezTo>
                    <a:pt x="459682" y="3226180"/>
                    <a:pt x="472474" y="3185267"/>
                    <a:pt x="495919" y="3153432"/>
                  </a:cubicBezTo>
                  <a:cubicBezTo>
                    <a:pt x="538461" y="3095505"/>
                    <a:pt x="521296" y="3040311"/>
                    <a:pt x="499541" y="2985907"/>
                  </a:cubicBezTo>
                  <a:cubicBezTo>
                    <a:pt x="488276" y="2957871"/>
                    <a:pt x="486838" y="2934028"/>
                    <a:pt x="491640" y="2905697"/>
                  </a:cubicBezTo>
                  <a:cubicBezTo>
                    <a:pt x="502898" y="2840071"/>
                    <a:pt x="547705" y="2792141"/>
                    <a:pt x="586592" y="2746325"/>
                  </a:cubicBezTo>
                  <a:cubicBezTo>
                    <a:pt x="619786" y="2707275"/>
                    <a:pt x="636305" y="2665661"/>
                    <a:pt x="647211" y="2620857"/>
                  </a:cubicBezTo>
                  <a:cubicBezTo>
                    <a:pt x="661216" y="2564298"/>
                    <a:pt x="648982" y="2522027"/>
                    <a:pt x="598120" y="2501248"/>
                  </a:cubicBezTo>
                  <a:cubicBezTo>
                    <a:pt x="583733" y="2495506"/>
                    <a:pt x="566431" y="2484521"/>
                    <a:pt x="560897" y="2471368"/>
                  </a:cubicBezTo>
                  <a:cubicBezTo>
                    <a:pt x="533469" y="2407931"/>
                    <a:pt x="496686" y="2344634"/>
                    <a:pt x="506928" y="2272389"/>
                  </a:cubicBezTo>
                  <a:cubicBezTo>
                    <a:pt x="520879" y="2172517"/>
                    <a:pt x="509052" y="2077807"/>
                    <a:pt x="474122" y="1983284"/>
                  </a:cubicBezTo>
                  <a:cubicBezTo>
                    <a:pt x="417537" y="1829959"/>
                    <a:pt x="358639" y="1676886"/>
                    <a:pt x="349180" y="1510207"/>
                  </a:cubicBezTo>
                  <a:cubicBezTo>
                    <a:pt x="347619" y="1482573"/>
                    <a:pt x="326399" y="1451821"/>
                    <a:pt x="306451" y="1430003"/>
                  </a:cubicBezTo>
                  <a:cubicBezTo>
                    <a:pt x="268511" y="1388202"/>
                    <a:pt x="266127" y="1390512"/>
                    <a:pt x="287747" y="1336633"/>
                  </a:cubicBezTo>
                  <a:cubicBezTo>
                    <a:pt x="293070" y="1323756"/>
                    <a:pt x="295470" y="1308272"/>
                    <a:pt x="304326" y="1298229"/>
                  </a:cubicBezTo>
                  <a:cubicBezTo>
                    <a:pt x="349361" y="1247057"/>
                    <a:pt x="331041" y="1191986"/>
                    <a:pt x="317671" y="1136667"/>
                  </a:cubicBezTo>
                  <a:cubicBezTo>
                    <a:pt x="315148" y="1126990"/>
                    <a:pt x="311827" y="1115354"/>
                    <a:pt x="314959" y="1106522"/>
                  </a:cubicBezTo>
                  <a:cubicBezTo>
                    <a:pt x="329032" y="1066641"/>
                    <a:pt x="319157" y="1035231"/>
                    <a:pt x="290675" y="1004980"/>
                  </a:cubicBezTo>
                  <a:cubicBezTo>
                    <a:pt x="266138" y="978690"/>
                    <a:pt x="249805" y="947108"/>
                    <a:pt x="272712" y="910357"/>
                  </a:cubicBezTo>
                  <a:cubicBezTo>
                    <a:pt x="323486" y="828702"/>
                    <a:pt x="317578" y="747981"/>
                    <a:pt x="270963" y="667028"/>
                  </a:cubicBezTo>
                  <a:cubicBezTo>
                    <a:pt x="237707" y="609204"/>
                    <a:pt x="225082" y="549995"/>
                    <a:pt x="244986" y="483131"/>
                  </a:cubicBezTo>
                  <a:cubicBezTo>
                    <a:pt x="252708" y="457408"/>
                    <a:pt x="242285" y="426353"/>
                    <a:pt x="241465" y="397465"/>
                  </a:cubicBezTo>
                  <a:cubicBezTo>
                    <a:pt x="240850" y="381142"/>
                    <a:pt x="239176" y="363176"/>
                    <a:pt x="244890" y="348507"/>
                  </a:cubicBezTo>
                  <a:cubicBezTo>
                    <a:pt x="259350" y="309454"/>
                    <a:pt x="279299" y="272445"/>
                    <a:pt x="293439" y="233141"/>
                  </a:cubicBezTo>
                  <a:cubicBezTo>
                    <a:pt x="300152" y="214256"/>
                    <a:pt x="302437" y="192349"/>
                    <a:pt x="300513" y="172069"/>
                  </a:cubicBez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3409584907"/>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0A19250D-D569-4232-9020-BD415AE51D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4BFE86-8669-2292-0B06-BB36AF2825BD}"/>
              </a:ext>
            </a:extLst>
          </p:cNvPr>
          <p:cNvSpPr>
            <a:spLocks noGrp="1"/>
          </p:cNvSpPr>
          <p:nvPr>
            <p:ph type="title"/>
          </p:nvPr>
        </p:nvSpPr>
        <p:spPr>
          <a:xfrm>
            <a:off x="4354513" y="841375"/>
            <a:ext cx="3505200" cy="3114698"/>
          </a:xfrm>
        </p:spPr>
        <p:txBody>
          <a:bodyPr vert="horz" lIns="91440" tIns="45720" rIns="91440" bIns="45720" rtlCol="0" anchor="b">
            <a:normAutofit/>
          </a:bodyPr>
          <a:lstStyle/>
          <a:p>
            <a:pPr algn="ctr"/>
            <a:r>
              <a:rPr lang="en-US" sz="5200">
                <a:solidFill>
                  <a:schemeClr val="bg1"/>
                </a:solidFill>
              </a:rPr>
              <a:t>Individual context is everything...</a:t>
            </a:r>
          </a:p>
        </p:txBody>
      </p:sp>
      <p:grpSp>
        <p:nvGrpSpPr>
          <p:cNvPr id="32" name="Group 31">
            <a:extLst>
              <a:ext uri="{FF2B5EF4-FFF2-40B4-BE49-F238E27FC236}">
                <a16:creationId xmlns:a16="http://schemas.microsoft.com/office/drawing/2014/main" id="{B7BAEF06-AB74-442C-8C30-B88233FD836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4087640" cy="6858000"/>
            <a:chOff x="1" y="0"/>
            <a:chExt cx="4087640" cy="6858000"/>
          </a:xfrm>
          <a:effectLst>
            <a:outerShdw blurRad="381000" dist="152400" algn="ctr" rotWithShape="0">
              <a:srgbClr val="000000">
                <a:alpha val="10000"/>
              </a:srgbClr>
            </a:outerShdw>
          </a:effectLst>
        </p:grpSpPr>
        <p:grpSp>
          <p:nvGrpSpPr>
            <p:cNvPr id="33" name="Group 32">
              <a:extLst>
                <a:ext uri="{FF2B5EF4-FFF2-40B4-BE49-F238E27FC236}">
                  <a16:creationId xmlns:a16="http://schemas.microsoft.com/office/drawing/2014/main" id="{BDFD9AA5-A6A4-499F-BB09-5CD7F814589B}"/>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1" y="0"/>
              <a:ext cx="3986041" cy="6858000"/>
              <a:chOff x="1" y="0"/>
              <a:chExt cx="3986041" cy="6858000"/>
            </a:xfrm>
          </p:grpSpPr>
          <p:sp>
            <p:nvSpPr>
              <p:cNvPr id="37" name="Freeform: Shape 36">
                <a:extLst>
                  <a:ext uri="{FF2B5EF4-FFF2-40B4-BE49-F238E27FC236}">
                    <a16:creationId xmlns:a16="http://schemas.microsoft.com/office/drawing/2014/main" id="{5F499571-4EEA-4442-B71C-2972335B354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 y="0"/>
                <a:ext cx="3986041" cy="6858000"/>
              </a:xfrm>
              <a:custGeom>
                <a:avLst/>
                <a:gdLst>
                  <a:gd name="connsiteX0" fmla="*/ 0 w 3986041"/>
                  <a:gd name="connsiteY0" fmla="*/ 0 h 6858000"/>
                  <a:gd name="connsiteX1" fmla="*/ 3066495 w 3986041"/>
                  <a:gd name="connsiteY1" fmla="*/ 0 h 6858000"/>
                  <a:gd name="connsiteX2" fmla="*/ 3427241 w 3986041"/>
                  <a:gd name="connsiteY2" fmla="*/ 1211943 h 6858000"/>
                  <a:gd name="connsiteX3" fmla="*/ 3986041 w 3986041"/>
                  <a:gd name="connsiteY3" fmla="*/ 4122057 h 6858000"/>
                  <a:gd name="connsiteX4" fmla="*/ 3751724 w 3986041"/>
                  <a:gd name="connsiteY4" fmla="*/ 6858000 h 6858000"/>
                  <a:gd name="connsiteX5" fmla="*/ 0 w 3986041"/>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6041" h="6858000">
                    <a:moveTo>
                      <a:pt x="0" y="0"/>
                    </a:moveTo>
                    <a:lnTo>
                      <a:pt x="3066495" y="0"/>
                    </a:lnTo>
                    <a:lnTo>
                      <a:pt x="3427241" y="1211943"/>
                    </a:lnTo>
                    <a:lnTo>
                      <a:pt x="3986041" y="4122057"/>
                    </a:lnTo>
                    <a:lnTo>
                      <a:pt x="3751724" y="6858000"/>
                    </a:lnTo>
                    <a:lnTo>
                      <a:pt x="0" y="6858000"/>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9FFC7284-7A71-4F33-AB06-E0D1EB1CAFF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 y="0"/>
                <a:ext cx="3986041" cy="6858000"/>
              </a:xfrm>
              <a:custGeom>
                <a:avLst/>
                <a:gdLst>
                  <a:gd name="connsiteX0" fmla="*/ 0 w 3986041"/>
                  <a:gd name="connsiteY0" fmla="*/ 0 h 6858000"/>
                  <a:gd name="connsiteX1" fmla="*/ 3066495 w 3986041"/>
                  <a:gd name="connsiteY1" fmla="*/ 0 h 6858000"/>
                  <a:gd name="connsiteX2" fmla="*/ 3427241 w 3986041"/>
                  <a:gd name="connsiteY2" fmla="*/ 1211943 h 6858000"/>
                  <a:gd name="connsiteX3" fmla="*/ 3986041 w 3986041"/>
                  <a:gd name="connsiteY3" fmla="*/ 4122057 h 6858000"/>
                  <a:gd name="connsiteX4" fmla="*/ 3751724 w 3986041"/>
                  <a:gd name="connsiteY4" fmla="*/ 6858000 h 6858000"/>
                  <a:gd name="connsiteX5" fmla="*/ 0 w 3986041"/>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6041" h="6858000">
                    <a:moveTo>
                      <a:pt x="0" y="0"/>
                    </a:moveTo>
                    <a:lnTo>
                      <a:pt x="3066495" y="0"/>
                    </a:lnTo>
                    <a:lnTo>
                      <a:pt x="3427241" y="1211943"/>
                    </a:lnTo>
                    <a:lnTo>
                      <a:pt x="3986041" y="4122057"/>
                    </a:lnTo>
                    <a:lnTo>
                      <a:pt x="3751724" y="6858000"/>
                    </a:lnTo>
                    <a:lnTo>
                      <a:pt x="0" y="685800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 name="Group 33">
              <a:extLst>
                <a:ext uri="{FF2B5EF4-FFF2-40B4-BE49-F238E27FC236}">
                  <a16:creationId xmlns:a16="http://schemas.microsoft.com/office/drawing/2014/main" id="{C27F758D-B23C-459E-AD21-6621782C7268}"/>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2748588" y="0"/>
              <a:ext cx="1339053" cy="6858000"/>
              <a:chOff x="2748588" y="0"/>
              <a:chExt cx="1339053" cy="6858000"/>
            </a:xfrm>
          </p:grpSpPr>
          <p:sp>
            <p:nvSpPr>
              <p:cNvPr id="35" name="Freeform: Shape 34">
                <a:extLst>
                  <a:ext uri="{FF2B5EF4-FFF2-40B4-BE49-F238E27FC236}">
                    <a16:creationId xmlns:a16="http://schemas.microsoft.com/office/drawing/2014/main" id="{08DD5D69-A882-48D7-ACFB-68E2DC6B04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748588"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A2432BD6-3DCC-4397-BD7F-3FE84F3210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748588"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nvGrpSpPr>
          <p:cNvPr id="40" name="Group 39">
            <a:extLst>
              <a:ext uri="{FF2B5EF4-FFF2-40B4-BE49-F238E27FC236}">
                <a16:creationId xmlns:a16="http://schemas.microsoft.com/office/drawing/2014/main" id="{C9829185-6353-4E3C-B082-AA7F5193916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104360" y="0"/>
            <a:ext cx="4087640" cy="6858000"/>
            <a:chOff x="1" y="0"/>
            <a:chExt cx="4087640" cy="6858000"/>
          </a:xfrm>
          <a:effectLst>
            <a:outerShdw blurRad="381000" dist="152400" algn="ctr" rotWithShape="0">
              <a:srgbClr val="000000">
                <a:alpha val="10000"/>
              </a:srgbClr>
            </a:outerShdw>
          </a:effectLst>
        </p:grpSpPr>
        <p:grpSp>
          <p:nvGrpSpPr>
            <p:cNvPr id="41" name="Group 40">
              <a:extLst>
                <a:ext uri="{FF2B5EF4-FFF2-40B4-BE49-F238E27FC236}">
                  <a16:creationId xmlns:a16="http://schemas.microsoft.com/office/drawing/2014/main" id="{BB7BB359-8B77-484C-B9CD-6376139A3ABD}"/>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1" y="0"/>
              <a:ext cx="3986041" cy="6858000"/>
              <a:chOff x="1" y="0"/>
              <a:chExt cx="3986041" cy="6858000"/>
            </a:xfrm>
          </p:grpSpPr>
          <p:sp>
            <p:nvSpPr>
              <p:cNvPr id="45" name="Freeform: Shape 44">
                <a:extLst>
                  <a:ext uri="{FF2B5EF4-FFF2-40B4-BE49-F238E27FC236}">
                    <a16:creationId xmlns:a16="http://schemas.microsoft.com/office/drawing/2014/main" id="{AA96BE9D-5B3B-4CA9-8895-33FAA380468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 y="0"/>
                <a:ext cx="3986041" cy="6858000"/>
              </a:xfrm>
              <a:custGeom>
                <a:avLst/>
                <a:gdLst>
                  <a:gd name="connsiteX0" fmla="*/ 0 w 3986041"/>
                  <a:gd name="connsiteY0" fmla="*/ 0 h 6858000"/>
                  <a:gd name="connsiteX1" fmla="*/ 3066495 w 3986041"/>
                  <a:gd name="connsiteY1" fmla="*/ 0 h 6858000"/>
                  <a:gd name="connsiteX2" fmla="*/ 3427241 w 3986041"/>
                  <a:gd name="connsiteY2" fmla="*/ 1211943 h 6858000"/>
                  <a:gd name="connsiteX3" fmla="*/ 3986041 w 3986041"/>
                  <a:gd name="connsiteY3" fmla="*/ 4122057 h 6858000"/>
                  <a:gd name="connsiteX4" fmla="*/ 3751724 w 3986041"/>
                  <a:gd name="connsiteY4" fmla="*/ 6858000 h 6858000"/>
                  <a:gd name="connsiteX5" fmla="*/ 0 w 3986041"/>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6041" h="6858000">
                    <a:moveTo>
                      <a:pt x="0" y="0"/>
                    </a:moveTo>
                    <a:lnTo>
                      <a:pt x="3066495" y="0"/>
                    </a:lnTo>
                    <a:lnTo>
                      <a:pt x="3427241" y="1211943"/>
                    </a:lnTo>
                    <a:lnTo>
                      <a:pt x="3986041" y="4122057"/>
                    </a:lnTo>
                    <a:lnTo>
                      <a:pt x="3751724" y="6858000"/>
                    </a:lnTo>
                    <a:lnTo>
                      <a:pt x="0" y="6858000"/>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7840E2BF-E954-4173-BF70-2DAE9E19A0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 y="0"/>
                <a:ext cx="3986041" cy="6858000"/>
              </a:xfrm>
              <a:custGeom>
                <a:avLst/>
                <a:gdLst>
                  <a:gd name="connsiteX0" fmla="*/ 0 w 3986041"/>
                  <a:gd name="connsiteY0" fmla="*/ 0 h 6858000"/>
                  <a:gd name="connsiteX1" fmla="*/ 3066495 w 3986041"/>
                  <a:gd name="connsiteY1" fmla="*/ 0 h 6858000"/>
                  <a:gd name="connsiteX2" fmla="*/ 3427241 w 3986041"/>
                  <a:gd name="connsiteY2" fmla="*/ 1211943 h 6858000"/>
                  <a:gd name="connsiteX3" fmla="*/ 3986041 w 3986041"/>
                  <a:gd name="connsiteY3" fmla="*/ 4122057 h 6858000"/>
                  <a:gd name="connsiteX4" fmla="*/ 3751724 w 3986041"/>
                  <a:gd name="connsiteY4" fmla="*/ 6858000 h 6858000"/>
                  <a:gd name="connsiteX5" fmla="*/ 0 w 3986041"/>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6041" h="6858000">
                    <a:moveTo>
                      <a:pt x="0" y="0"/>
                    </a:moveTo>
                    <a:lnTo>
                      <a:pt x="3066495" y="0"/>
                    </a:lnTo>
                    <a:lnTo>
                      <a:pt x="3427241" y="1211943"/>
                    </a:lnTo>
                    <a:lnTo>
                      <a:pt x="3986041" y="4122057"/>
                    </a:lnTo>
                    <a:lnTo>
                      <a:pt x="3751724" y="6858000"/>
                    </a:lnTo>
                    <a:lnTo>
                      <a:pt x="0" y="685800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 name="Group 41">
              <a:extLst>
                <a:ext uri="{FF2B5EF4-FFF2-40B4-BE49-F238E27FC236}">
                  <a16:creationId xmlns:a16="http://schemas.microsoft.com/office/drawing/2014/main" id="{3F125B5A-DFAC-4B6D-B14F-287F8C436AAB}"/>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2748588" y="0"/>
              <a:ext cx="1339053" cy="6858000"/>
              <a:chOff x="2748588" y="0"/>
              <a:chExt cx="1339053" cy="6858000"/>
            </a:xfrm>
          </p:grpSpPr>
          <p:sp>
            <p:nvSpPr>
              <p:cNvPr id="43" name="Freeform: Shape 42">
                <a:extLst>
                  <a:ext uri="{FF2B5EF4-FFF2-40B4-BE49-F238E27FC236}">
                    <a16:creationId xmlns:a16="http://schemas.microsoft.com/office/drawing/2014/main" id="{6AF4804F-69E5-479A-9F45-C0E4631715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748588"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Shape 43">
                <a:extLst>
                  <a:ext uri="{FF2B5EF4-FFF2-40B4-BE49-F238E27FC236}">
                    <a16:creationId xmlns:a16="http://schemas.microsoft.com/office/drawing/2014/main" id="{3CA5C733-38F9-4D36-A78D-0AB08CCBB5A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748588"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pic>
        <p:nvPicPr>
          <p:cNvPr id="5" name="Picture 5">
            <a:extLst>
              <a:ext uri="{FF2B5EF4-FFF2-40B4-BE49-F238E27FC236}">
                <a16:creationId xmlns:a16="http://schemas.microsoft.com/office/drawing/2014/main" id="{58BCFEFE-97EB-444D-CA30-2B4BA58E00FA}"/>
              </a:ext>
            </a:extLst>
          </p:cNvPr>
          <p:cNvPicPr>
            <a:picLocks noChangeAspect="1"/>
          </p:cNvPicPr>
          <p:nvPr/>
        </p:nvPicPr>
        <p:blipFill>
          <a:blip r:embed="rId3"/>
          <a:stretch>
            <a:fillRect/>
          </a:stretch>
        </p:blipFill>
        <p:spPr>
          <a:xfrm>
            <a:off x="1040072" y="932795"/>
            <a:ext cx="1345681" cy="1859999"/>
          </a:xfrm>
          <a:custGeom>
            <a:avLst/>
            <a:gdLst/>
            <a:ahLst/>
            <a:cxnLst/>
            <a:rect l="l" t="t" r="r" b="b"/>
            <a:pathLst>
              <a:path w="2598738" h="1860001">
                <a:moveTo>
                  <a:pt x="0" y="0"/>
                </a:moveTo>
                <a:lnTo>
                  <a:pt x="2598738" y="0"/>
                </a:lnTo>
                <a:lnTo>
                  <a:pt x="2598738" y="1860001"/>
                </a:lnTo>
                <a:lnTo>
                  <a:pt x="0" y="1860001"/>
                </a:lnTo>
                <a:close/>
              </a:path>
            </a:pathLst>
          </a:custGeom>
        </p:spPr>
      </p:pic>
      <p:pic>
        <p:nvPicPr>
          <p:cNvPr id="3" name="Picture 3" descr="A picture containing person, looking, wearing, staring&#10;&#10;Description automatically generated">
            <a:extLst>
              <a:ext uri="{FF2B5EF4-FFF2-40B4-BE49-F238E27FC236}">
                <a16:creationId xmlns:a16="http://schemas.microsoft.com/office/drawing/2014/main" id="{FF14180B-85FA-27DC-8D9C-FE5E559DFC53}"/>
              </a:ext>
            </a:extLst>
          </p:cNvPr>
          <p:cNvPicPr>
            <a:picLocks noChangeAspect="1"/>
          </p:cNvPicPr>
          <p:nvPr/>
        </p:nvPicPr>
        <p:blipFill>
          <a:blip r:embed="rId4"/>
          <a:stretch>
            <a:fillRect/>
          </a:stretch>
        </p:blipFill>
        <p:spPr>
          <a:xfrm>
            <a:off x="9591950" y="932794"/>
            <a:ext cx="1859999" cy="1859999"/>
          </a:xfrm>
          <a:custGeom>
            <a:avLst/>
            <a:gdLst/>
            <a:ahLst/>
            <a:cxnLst/>
            <a:rect l="l" t="t" r="r" b="b"/>
            <a:pathLst>
              <a:path w="2598738" h="1860001">
                <a:moveTo>
                  <a:pt x="0" y="0"/>
                </a:moveTo>
                <a:lnTo>
                  <a:pt x="2598738" y="0"/>
                </a:lnTo>
                <a:lnTo>
                  <a:pt x="2598738" y="1860001"/>
                </a:lnTo>
                <a:lnTo>
                  <a:pt x="0" y="1860001"/>
                </a:lnTo>
                <a:close/>
              </a:path>
            </a:pathLst>
          </a:custGeom>
        </p:spPr>
      </p:pic>
      <p:pic>
        <p:nvPicPr>
          <p:cNvPr id="6" name="Picture 6" descr="A picture containing diagram&#10;&#10;Description automatically generated">
            <a:extLst>
              <a:ext uri="{FF2B5EF4-FFF2-40B4-BE49-F238E27FC236}">
                <a16:creationId xmlns:a16="http://schemas.microsoft.com/office/drawing/2014/main" id="{610C551C-C411-3127-9981-88F850C45CF9}"/>
              </a:ext>
            </a:extLst>
          </p:cNvPr>
          <p:cNvPicPr>
            <a:picLocks noChangeAspect="1"/>
          </p:cNvPicPr>
          <p:nvPr/>
        </p:nvPicPr>
        <p:blipFill rotWithShape="1">
          <a:blip r:embed="rId5"/>
          <a:srcRect r="-532" b="11268"/>
          <a:stretch/>
        </p:blipFill>
        <p:spPr>
          <a:xfrm>
            <a:off x="473884" y="4012655"/>
            <a:ext cx="2491240" cy="1650424"/>
          </a:xfrm>
          <a:custGeom>
            <a:avLst/>
            <a:gdLst/>
            <a:ahLst/>
            <a:cxnLst/>
            <a:rect l="l" t="t" r="r" b="b"/>
            <a:pathLst>
              <a:path w="2598738" h="1859999">
                <a:moveTo>
                  <a:pt x="0" y="0"/>
                </a:moveTo>
                <a:lnTo>
                  <a:pt x="2598738" y="0"/>
                </a:lnTo>
                <a:lnTo>
                  <a:pt x="2598738" y="1859999"/>
                </a:lnTo>
                <a:lnTo>
                  <a:pt x="0" y="1859999"/>
                </a:lnTo>
                <a:close/>
              </a:path>
            </a:pathLst>
          </a:custGeom>
        </p:spPr>
      </p:pic>
      <p:pic>
        <p:nvPicPr>
          <p:cNvPr id="4" name="Picture 4">
            <a:extLst>
              <a:ext uri="{FF2B5EF4-FFF2-40B4-BE49-F238E27FC236}">
                <a16:creationId xmlns:a16="http://schemas.microsoft.com/office/drawing/2014/main" id="{712B2B9D-95C7-AF1A-443C-D8D178180CCA}"/>
              </a:ext>
            </a:extLst>
          </p:cNvPr>
          <p:cNvPicPr>
            <a:picLocks noChangeAspect="1"/>
          </p:cNvPicPr>
          <p:nvPr/>
        </p:nvPicPr>
        <p:blipFill>
          <a:blip r:embed="rId6"/>
          <a:stretch>
            <a:fillRect/>
          </a:stretch>
        </p:blipFill>
        <p:spPr>
          <a:xfrm>
            <a:off x="9222581" y="4177556"/>
            <a:ext cx="2598738" cy="1319993"/>
          </a:xfrm>
          <a:custGeom>
            <a:avLst/>
            <a:gdLst/>
            <a:ahLst/>
            <a:cxnLst/>
            <a:rect l="l" t="t" r="r" b="b"/>
            <a:pathLst>
              <a:path w="2598738" h="1859999">
                <a:moveTo>
                  <a:pt x="0" y="0"/>
                </a:moveTo>
                <a:lnTo>
                  <a:pt x="2598738" y="0"/>
                </a:lnTo>
                <a:lnTo>
                  <a:pt x="2598738" y="1859999"/>
                </a:lnTo>
                <a:lnTo>
                  <a:pt x="0" y="1859999"/>
                </a:lnTo>
                <a:close/>
              </a:path>
            </a:pathLst>
          </a:custGeom>
        </p:spPr>
      </p:pic>
    </p:spTree>
    <p:extLst>
      <p:ext uri="{BB962C8B-B14F-4D97-AF65-F5344CB8AC3E}">
        <p14:creationId xmlns:p14="http://schemas.microsoft.com/office/powerpoint/2010/main" val="2314920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EF085B8-A2C0-4A6F-B663-CCC56F3CD37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3">
            <a:extLst>
              <a:ext uri="{FF2B5EF4-FFF2-40B4-BE49-F238E27FC236}">
                <a16:creationId xmlns:a16="http://schemas.microsoft.com/office/drawing/2014/main" id="{2658F6D6-96E0-421A-96D6-3DF4040085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11">
            <a:extLst>
              <a:ext uri="{FF2B5EF4-FFF2-40B4-BE49-F238E27FC236}">
                <a16:creationId xmlns:a16="http://schemas.microsoft.com/office/drawing/2014/main" id="{3CF62545-93A0-4FD5-9B48-48DCA794CBA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6D8352B-980B-C709-DF8F-6AC1D6F85A31}"/>
              </a:ext>
            </a:extLst>
          </p:cNvPr>
          <p:cNvSpPr>
            <a:spLocks noGrp="1"/>
          </p:cNvSpPr>
          <p:nvPr>
            <p:ph type="title"/>
          </p:nvPr>
        </p:nvSpPr>
        <p:spPr>
          <a:xfrm>
            <a:off x="838200" y="365125"/>
            <a:ext cx="10515600" cy="1325563"/>
          </a:xfrm>
        </p:spPr>
        <p:txBody>
          <a:bodyPr>
            <a:normAutofit/>
          </a:bodyPr>
          <a:lstStyle/>
          <a:p>
            <a:pPr>
              <a:spcBef>
                <a:spcPts val="1000"/>
              </a:spcBef>
            </a:pPr>
            <a:r>
              <a:rPr lang="en-GB">
                <a:cs typeface="Calibri Light"/>
              </a:rPr>
              <a:t>Perinatal defined...</a:t>
            </a:r>
            <a:endParaRPr lang="en-US">
              <a:ea typeface="+mj-lt"/>
              <a:cs typeface="+mj-lt"/>
            </a:endParaRPr>
          </a:p>
        </p:txBody>
      </p:sp>
      <p:sp>
        <p:nvSpPr>
          <p:cNvPr id="3" name="Content Placeholder 2">
            <a:extLst>
              <a:ext uri="{FF2B5EF4-FFF2-40B4-BE49-F238E27FC236}">
                <a16:creationId xmlns:a16="http://schemas.microsoft.com/office/drawing/2014/main" id="{1010D599-3413-9D8D-FAAD-82C57F034A9A}"/>
              </a:ext>
            </a:extLst>
          </p:cNvPr>
          <p:cNvSpPr>
            <a:spLocks noGrp="1"/>
          </p:cNvSpPr>
          <p:nvPr>
            <p:ph sz="half" idx="1"/>
          </p:nvPr>
        </p:nvSpPr>
        <p:spPr>
          <a:xfrm>
            <a:off x="838200" y="2010833"/>
            <a:ext cx="5096934" cy="4166130"/>
          </a:xfrm>
        </p:spPr>
        <p:txBody>
          <a:bodyPr vert="horz" lIns="91440" tIns="45720" rIns="91440" bIns="45720" rtlCol="0" anchor="t">
            <a:normAutofit/>
          </a:bodyPr>
          <a:lstStyle/>
          <a:p>
            <a:pPr marL="0" indent="0">
              <a:buNone/>
            </a:pPr>
            <a:r>
              <a:rPr lang="en-GB" sz="2000" dirty="0">
                <a:ea typeface="+mn-lt"/>
                <a:cs typeface="+mn-lt"/>
              </a:rPr>
              <a:t>Timeframe:</a:t>
            </a:r>
            <a:endParaRPr lang="en-US" sz="2000" dirty="0">
              <a:ea typeface="+mn-lt"/>
              <a:cs typeface="+mn-lt"/>
            </a:endParaRPr>
          </a:p>
          <a:p>
            <a:r>
              <a:rPr lang="en-GB" sz="2000" dirty="0">
                <a:ea typeface="+mn-lt"/>
                <a:cs typeface="+mn-lt"/>
              </a:rPr>
              <a:t>The perinatal period refers to the period from conception to the infant(s) first birthday</a:t>
            </a:r>
            <a:endParaRPr lang="en-GB" sz="2000" dirty="0"/>
          </a:p>
          <a:p>
            <a:r>
              <a:rPr lang="en-GB" sz="2000" dirty="0">
                <a:ea typeface="+mn-lt"/>
                <a:cs typeface="+mn-lt"/>
              </a:rPr>
              <a:t>Other home nations have/are moving to 2nd birthday to mirror the first 1000-days literature and evidence</a:t>
            </a:r>
            <a:endParaRPr lang="en-GB" sz="2000" dirty="0"/>
          </a:p>
          <a:p>
            <a:endParaRPr lang="en-GB" sz="2000">
              <a:ea typeface="+mn-lt"/>
              <a:cs typeface="+mn-lt"/>
            </a:endParaRPr>
          </a:p>
          <a:p>
            <a:endParaRPr lang="en-GB" sz="2000">
              <a:cs typeface="Calibri"/>
            </a:endParaRPr>
          </a:p>
        </p:txBody>
      </p:sp>
      <p:sp>
        <p:nvSpPr>
          <p:cNvPr id="4" name="Content Placeholder 3">
            <a:extLst>
              <a:ext uri="{FF2B5EF4-FFF2-40B4-BE49-F238E27FC236}">
                <a16:creationId xmlns:a16="http://schemas.microsoft.com/office/drawing/2014/main" id="{05E67A83-BC0D-8E6F-5512-DA330566585D}"/>
              </a:ext>
            </a:extLst>
          </p:cNvPr>
          <p:cNvSpPr>
            <a:spLocks noGrp="1"/>
          </p:cNvSpPr>
          <p:nvPr>
            <p:ph sz="half" idx="2"/>
          </p:nvPr>
        </p:nvSpPr>
        <p:spPr>
          <a:xfrm>
            <a:off x="6256866" y="2010833"/>
            <a:ext cx="5096933" cy="4166130"/>
          </a:xfrm>
        </p:spPr>
        <p:txBody>
          <a:bodyPr vert="horz" lIns="91440" tIns="45720" rIns="91440" bIns="45720" rtlCol="0">
            <a:normAutofit/>
          </a:bodyPr>
          <a:lstStyle/>
          <a:p>
            <a:pPr marL="0" indent="0">
              <a:buNone/>
            </a:pPr>
            <a:r>
              <a:rPr lang="en-GB" sz="1700">
                <a:ea typeface="+mn-lt"/>
                <a:cs typeface="+mn-lt"/>
              </a:rPr>
              <a:t>Services:</a:t>
            </a:r>
            <a:endParaRPr lang="en-US" sz="1700">
              <a:ea typeface="+mn-lt"/>
              <a:cs typeface="+mn-lt"/>
            </a:endParaRPr>
          </a:p>
          <a:p>
            <a:pPr lvl="1">
              <a:buFont typeface="Arial"/>
            </a:pPr>
            <a:r>
              <a:rPr lang="en-GB" sz="1700">
                <a:ea typeface="+mn-lt"/>
                <a:cs typeface="+mn-lt"/>
              </a:rPr>
              <a:t>GP</a:t>
            </a:r>
          </a:p>
          <a:p>
            <a:pPr lvl="1">
              <a:buFont typeface="Arial"/>
            </a:pPr>
            <a:r>
              <a:rPr lang="en-GB" sz="1700">
                <a:ea typeface="+mn-lt"/>
                <a:cs typeface="+mn-lt"/>
              </a:rPr>
              <a:t>Maternity</a:t>
            </a:r>
            <a:endParaRPr lang="en-GB" sz="1700">
              <a:cs typeface="Calibri"/>
            </a:endParaRPr>
          </a:p>
          <a:p>
            <a:pPr lvl="1"/>
            <a:r>
              <a:rPr lang="en-GB" sz="1700">
                <a:ea typeface="+mn-lt"/>
                <a:cs typeface="+mn-lt"/>
              </a:rPr>
              <a:t>Health visitor</a:t>
            </a:r>
            <a:endParaRPr lang="en-US" sz="1700">
              <a:ea typeface="+mn-lt"/>
              <a:cs typeface="+mn-lt"/>
            </a:endParaRPr>
          </a:p>
          <a:p>
            <a:pPr lvl="1"/>
            <a:r>
              <a:rPr lang="en-GB" sz="1700">
                <a:ea typeface="+mn-lt"/>
                <a:cs typeface="+mn-lt"/>
              </a:rPr>
              <a:t>Sonography</a:t>
            </a:r>
            <a:endParaRPr lang="en-US" sz="1700">
              <a:ea typeface="+mn-lt"/>
              <a:cs typeface="+mn-lt"/>
            </a:endParaRPr>
          </a:p>
          <a:p>
            <a:pPr lvl="1"/>
            <a:r>
              <a:rPr lang="en-GB" sz="1700">
                <a:ea typeface="+mn-lt"/>
                <a:cs typeface="+mn-lt"/>
              </a:rPr>
              <a:t>Obstetrics</a:t>
            </a:r>
            <a:endParaRPr lang="en-US" sz="1700">
              <a:ea typeface="+mn-lt"/>
              <a:cs typeface="+mn-lt"/>
            </a:endParaRPr>
          </a:p>
          <a:p>
            <a:pPr lvl="1"/>
            <a:r>
              <a:rPr lang="en-GB" sz="1700">
                <a:ea typeface="+mn-lt"/>
                <a:cs typeface="+mn-lt"/>
              </a:rPr>
              <a:t>Paediatrician / neonatologist</a:t>
            </a:r>
          </a:p>
          <a:p>
            <a:pPr lvl="1"/>
            <a:r>
              <a:rPr lang="en-GB" sz="1700">
                <a:ea typeface="+mn-lt"/>
                <a:cs typeface="+mn-lt"/>
              </a:rPr>
              <a:t>Anaesthetics</a:t>
            </a:r>
          </a:p>
          <a:p>
            <a:pPr lvl="1"/>
            <a:r>
              <a:rPr lang="en-GB" sz="1700">
                <a:ea typeface="+mn-lt"/>
                <a:cs typeface="+mn-lt"/>
              </a:rPr>
              <a:t>Neo-natal Intensive Care Unit (NICU)</a:t>
            </a:r>
            <a:endParaRPr lang="en-GB" sz="1700">
              <a:cs typeface="Calibri"/>
            </a:endParaRPr>
          </a:p>
          <a:p>
            <a:pPr lvl="1"/>
            <a:r>
              <a:rPr lang="en-GB" sz="1700">
                <a:ea typeface="+mn-lt"/>
                <a:cs typeface="+mn-lt"/>
              </a:rPr>
              <a:t>Parent-infant services</a:t>
            </a:r>
            <a:endParaRPr lang="en-US" sz="1700">
              <a:ea typeface="+mn-lt"/>
              <a:cs typeface="+mn-lt"/>
            </a:endParaRPr>
          </a:p>
          <a:p>
            <a:pPr lvl="1"/>
            <a:r>
              <a:rPr lang="en-GB" sz="1700">
                <a:cs typeface="Calibri"/>
              </a:rPr>
              <a:t>Specialist Mental Health services (community and inpatient)</a:t>
            </a:r>
            <a:endParaRPr lang="en-US" sz="1700">
              <a:ea typeface="+mn-lt"/>
              <a:cs typeface="+mn-lt"/>
            </a:endParaRPr>
          </a:p>
          <a:p>
            <a:pPr lvl="1"/>
            <a:r>
              <a:rPr lang="en-GB" sz="1700">
                <a:cs typeface="Calibri"/>
              </a:rPr>
              <a:t>Social services</a:t>
            </a:r>
            <a:endParaRPr lang="en-US" sz="1700">
              <a:ea typeface="+mn-lt"/>
              <a:cs typeface="+mn-lt"/>
            </a:endParaRPr>
          </a:p>
          <a:p>
            <a:pPr lvl="1"/>
            <a:endParaRPr lang="en-GB" sz="1700">
              <a:ea typeface="+mn-lt"/>
              <a:cs typeface="+mn-lt"/>
            </a:endParaRPr>
          </a:p>
          <a:p>
            <a:endParaRPr lang="en-GB" sz="1700">
              <a:ea typeface="+mn-lt"/>
              <a:cs typeface="+mn-lt"/>
            </a:endParaRPr>
          </a:p>
          <a:p>
            <a:endParaRPr lang="en-GB" sz="1700">
              <a:ea typeface="+mn-lt"/>
              <a:cs typeface="+mn-lt"/>
            </a:endParaRPr>
          </a:p>
        </p:txBody>
      </p:sp>
    </p:spTree>
    <p:extLst>
      <p:ext uri="{BB962C8B-B14F-4D97-AF65-F5344CB8AC3E}">
        <p14:creationId xmlns:p14="http://schemas.microsoft.com/office/powerpoint/2010/main" val="3111136530"/>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87F4F1C-8D3D-4EC1-B72D-A0470A5A08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D1E3DD61-64DB-46AD-B249-E273CD86B05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96011"/>
            <a:ext cx="12192000" cy="3561989"/>
            <a:chOff x="0" y="3296011"/>
            <a:chExt cx="12192000" cy="3561989"/>
          </a:xfrm>
          <a:effectLst>
            <a:outerShdw blurRad="254000" dist="152400" dir="16200000" rotWithShape="0">
              <a:prstClr val="black">
                <a:alpha val="10000"/>
              </a:prstClr>
            </a:outerShdw>
          </a:effectLst>
        </p:grpSpPr>
        <p:grpSp>
          <p:nvGrpSpPr>
            <p:cNvPr id="18" name="Group 17">
              <a:extLst>
                <a:ext uri="{FF2B5EF4-FFF2-40B4-BE49-F238E27FC236}">
                  <a16:creationId xmlns:a16="http://schemas.microsoft.com/office/drawing/2014/main" id="{0D7053D3-590A-4E94-B092-C96EAF744C33}"/>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0" y="3681702"/>
              <a:ext cx="12192000" cy="3176298"/>
              <a:chOff x="0" y="3681702"/>
              <a:chExt cx="12192000" cy="3176298"/>
            </a:xfrm>
          </p:grpSpPr>
          <p:sp>
            <p:nvSpPr>
              <p:cNvPr id="22" name="Freeform: Shape 21">
                <a:extLst>
                  <a:ext uri="{FF2B5EF4-FFF2-40B4-BE49-F238E27FC236}">
                    <a16:creationId xmlns:a16="http://schemas.microsoft.com/office/drawing/2014/main" id="{2EB67199-6FF0-4DED-89D1-BAEA95F9F5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D1A0BEEB-C008-4150-A935-C6AAF537DA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9" name="Group 18">
              <a:extLst>
                <a:ext uri="{FF2B5EF4-FFF2-40B4-BE49-F238E27FC236}">
                  <a16:creationId xmlns:a16="http://schemas.microsoft.com/office/drawing/2014/main" id="{05148B0F-801C-45A1-80C1-EEC25A22A7C6}"/>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544" y="3296011"/>
              <a:ext cx="12191456" cy="2849975"/>
              <a:chOff x="544" y="3296011"/>
              <a:chExt cx="12191456" cy="2849975"/>
            </a:xfrm>
          </p:grpSpPr>
          <p:sp>
            <p:nvSpPr>
              <p:cNvPr id="20" name="Freeform: Shape 19">
                <a:extLst>
                  <a:ext uri="{FF2B5EF4-FFF2-40B4-BE49-F238E27FC236}">
                    <a16:creationId xmlns:a16="http://schemas.microsoft.com/office/drawing/2014/main" id="{E7715ED9-C8CE-4651-82AA-1C4B5F14A0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B911230A-EF3B-4760-9087-E4FBE05BDC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a:blip r:embed="rId2">
                  <a:alphaModFix amt="57000"/>
                </a:blip>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2" name="Title 1">
            <a:extLst>
              <a:ext uri="{FF2B5EF4-FFF2-40B4-BE49-F238E27FC236}">
                <a16:creationId xmlns:a16="http://schemas.microsoft.com/office/drawing/2014/main" id="{5818A897-6741-8E85-0846-86520C666F88}"/>
              </a:ext>
            </a:extLst>
          </p:cNvPr>
          <p:cNvSpPr>
            <a:spLocks noGrp="1"/>
          </p:cNvSpPr>
          <p:nvPr>
            <p:ph type="title"/>
          </p:nvPr>
        </p:nvSpPr>
        <p:spPr>
          <a:xfrm>
            <a:off x="838199" y="1120676"/>
            <a:ext cx="7021513" cy="2308324"/>
          </a:xfrm>
        </p:spPr>
        <p:txBody>
          <a:bodyPr vert="horz" lIns="91440" tIns="45720" rIns="91440" bIns="45720" rtlCol="0" anchor="b">
            <a:normAutofit/>
          </a:bodyPr>
          <a:lstStyle/>
          <a:p>
            <a:r>
              <a:rPr lang="en-US" sz="6700" kern="1200">
                <a:solidFill>
                  <a:schemeClr val="bg1"/>
                </a:solidFill>
                <a:latin typeface="+mj-lt"/>
                <a:ea typeface="+mj-ea"/>
                <a:cs typeface="+mj-cs"/>
              </a:rPr>
              <a:t>Examples of current best practice</a:t>
            </a:r>
          </a:p>
        </p:txBody>
      </p:sp>
    </p:spTree>
    <p:extLst>
      <p:ext uri="{BB962C8B-B14F-4D97-AF65-F5344CB8AC3E}">
        <p14:creationId xmlns:p14="http://schemas.microsoft.com/office/powerpoint/2010/main" val="3413462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22" name="Rectangle 41021">
            <a:extLst>
              <a:ext uri="{FF2B5EF4-FFF2-40B4-BE49-F238E27FC236}">
                <a16:creationId xmlns:a16="http://schemas.microsoft.com/office/drawing/2014/main" id="{4038CB10-1F5C-4D54-9DF7-12586DE5B0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962" name="Title 1">
            <a:extLst>
              <a:ext uri="{FF2B5EF4-FFF2-40B4-BE49-F238E27FC236}">
                <a16:creationId xmlns:a16="http://schemas.microsoft.com/office/drawing/2014/main" id="{BC875947-6D19-5743-D826-2E269C10C7B7}"/>
              </a:ext>
            </a:extLst>
          </p:cNvPr>
          <p:cNvSpPr>
            <a:spLocks noGrp="1"/>
          </p:cNvSpPr>
          <p:nvPr>
            <p:ph type="title"/>
          </p:nvPr>
        </p:nvSpPr>
        <p:spPr>
          <a:xfrm>
            <a:off x="524256" y="491260"/>
            <a:ext cx="6594189" cy="1625210"/>
          </a:xfrm>
        </p:spPr>
        <p:txBody>
          <a:bodyPr>
            <a:normAutofit/>
          </a:bodyPr>
          <a:lstStyle/>
          <a:p>
            <a:r>
              <a:rPr lang="en-GB" altLang="en-US" sz="2800">
                <a:solidFill>
                  <a:srgbClr val="FFFFFF"/>
                </a:solidFill>
                <a:latin typeface="Montserrat-Regular"/>
              </a:rPr>
              <a:t>Case Study: </a:t>
            </a:r>
            <a:r>
              <a:rPr lang="en-GB" altLang="en-US" sz="2800">
                <a:solidFill>
                  <a:srgbClr val="FFFFFF"/>
                </a:solidFill>
                <a:latin typeface="Roboto-Regular"/>
              </a:rPr>
              <a:t>Devon Partnership NHS Trust’s perinatal mental health pathway </a:t>
            </a:r>
            <a:r>
              <a:rPr lang="en-GB" altLang="en-US" sz="2800">
                <a:solidFill>
                  <a:srgbClr val="FFFFFF"/>
                </a:solidFill>
                <a:latin typeface="Montserrat-Regular"/>
              </a:rPr>
              <a:t/>
            </a:r>
            <a:br>
              <a:rPr lang="en-GB" altLang="en-US" sz="2800">
                <a:solidFill>
                  <a:srgbClr val="FFFFFF"/>
                </a:solidFill>
                <a:latin typeface="Montserrat-Regular"/>
              </a:rPr>
            </a:br>
            <a:endParaRPr lang="en-GB" altLang="en-US" sz="2800">
              <a:solidFill>
                <a:srgbClr val="FFFFFF"/>
              </a:solidFill>
            </a:endParaRPr>
          </a:p>
        </p:txBody>
      </p:sp>
      <p:sp>
        <p:nvSpPr>
          <p:cNvPr id="41024" name="Rectangle 41023">
            <a:extLst>
              <a:ext uri="{FF2B5EF4-FFF2-40B4-BE49-F238E27FC236}">
                <a16:creationId xmlns:a16="http://schemas.microsoft.com/office/drawing/2014/main" id="{33B81349-3A7E-4A66-9ED9-66E6F8E29C4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3" y="2454901"/>
            <a:ext cx="3441163" cy="4080255"/>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0964" name="Picture 4">
            <a:extLst>
              <a:ext uri="{FF2B5EF4-FFF2-40B4-BE49-F238E27FC236}">
                <a16:creationId xmlns:a16="http://schemas.microsoft.com/office/drawing/2014/main" id="{FACEC64F-7589-42C6-9C5B-252B5D09AFB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68515" y="2667954"/>
            <a:ext cx="2578837" cy="36352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6" name="Rectangle 41025">
            <a:extLst>
              <a:ext uri="{FF2B5EF4-FFF2-40B4-BE49-F238E27FC236}">
                <a16:creationId xmlns:a16="http://schemas.microsoft.com/office/drawing/2014/main" id="{4A37A7FF-19A5-40D8-8D0C-E780CBD330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1468" y="2454900"/>
            <a:ext cx="3441163" cy="4080255"/>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0965" name="Picture 6">
            <a:extLst>
              <a:ext uri="{FF2B5EF4-FFF2-40B4-BE49-F238E27FC236}">
                <a16:creationId xmlns:a16="http://schemas.microsoft.com/office/drawing/2014/main" id="{AFB8F424-28EA-BFD4-DE6A-1958C0A6634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379375" y="2667953"/>
            <a:ext cx="2586547" cy="363529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8" name="Rectangle 41027">
            <a:extLst>
              <a:ext uri="{FF2B5EF4-FFF2-40B4-BE49-F238E27FC236}">
                <a16:creationId xmlns:a16="http://schemas.microsoft.com/office/drawing/2014/main" id="{73ED6512-6858-4552-B699-9A97FE9A4E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963" name="Content Placeholder 2">
            <a:extLst>
              <a:ext uri="{FF2B5EF4-FFF2-40B4-BE49-F238E27FC236}">
                <a16:creationId xmlns:a16="http://schemas.microsoft.com/office/drawing/2014/main" id="{BBD15A64-B4F2-C57F-76C7-B20820E6ED4C}"/>
              </a:ext>
            </a:extLst>
          </p:cNvPr>
          <p:cNvSpPr>
            <a:spLocks noGrp="1"/>
          </p:cNvSpPr>
          <p:nvPr>
            <p:ph idx="1"/>
          </p:nvPr>
        </p:nvSpPr>
        <p:spPr>
          <a:xfrm>
            <a:off x="7694340" y="401444"/>
            <a:ext cx="4081347" cy="6456555"/>
          </a:xfrm>
        </p:spPr>
        <p:txBody>
          <a:bodyPr anchor="ctr">
            <a:normAutofit/>
          </a:bodyPr>
          <a:lstStyle/>
          <a:p>
            <a:r>
              <a:rPr lang="en-GB" altLang="en-US" sz="1500" dirty="0">
                <a:solidFill>
                  <a:srgbClr val="FFFFFF"/>
                </a:solidFill>
                <a:latin typeface="Roboto-Regular"/>
              </a:rPr>
              <a:t>Devon partnership developed the Sexual Abuse Care Pathway for Women in Pregnancy. This offers routine enquiry to all women about past or current abuse at their first booking with the community midwife. If there is a disclosure, staff complete the ‘Prediction and Detection tool’ and, with consent, they refer to the Perinatal Mental Health Team where the mother is triaged and offered an ‘opt in’ letter. From there, a range of referrals can take place, depending on the level of need. For example, women can be placed on the PMH care pathway or referred to the Obstetric Clinic where they can discuss delivery choices and options.</a:t>
            </a:r>
          </a:p>
          <a:p>
            <a:r>
              <a:rPr lang="en-GB" altLang="en-US" sz="1500" dirty="0">
                <a:solidFill>
                  <a:srgbClr val="FFFFFF"/>
                </a:solidFill>
                <a:latin typeface="Roboto-Regular"/>
              </a:rPr>
              <a:t>Additionally, they have developed two information leaflets. One supports expectant women who have experienced abuse in childhood, as a teenager or adult. The other is for staff working with women during pregnancy and childbirth who have experienced sexual abuse. Such tools can encourage meaningful conversation.</a:t>
            </a:r>
            <a:endParaRPr lang="en-GB" altLang="en-US" sz="1500" dirty="0">
              <a:solidFill>
                <a:srgbClr val="FFFF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E1FC7B4-E4A7-4452-B413-1A623E3A723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bg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3">
            <a:extLst>
              <a:ext uri="{FF2B5EF4-FFF2-40B4-BE49-F238E27FC236}">
                <a16:creationId xmlns:a16="http://schemas.microsoft.com/office/drawing/2014/main" id="{E0709AF0-24F0-4486-B189-BE6386BDB1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1">
            <a:extLst>
              <a:ext uri="{FF2B5EF4-FFF2-40B4-BE49-F238E27FC236}">
                <a16:creationId xmlns:a16="http://schemas.microsoft.com/office/drawing/2014/main" id="{FBE3B62F-5853-4A3C-B050-6186351A71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8712BB1-B2ED-116A-F2BF-33907D3B58FE}"/>
              </a:ext>
            </a:extLst>
          </p:cNvPr>
          <p:cNvSpPr>
            <a:spLocks noGrp="1"/>
          </p:cNvSpPr>
          <p:nvPr>
            <p:ph type="title"/>
          </p:nvPr>
        </p:nvSpPr>
        <p:spPr>
          <a:xfrm>
            <a:off x="833002" y="448253"/>
            <a:ext cx="10520702" cy="1325563"/>
          </a:xfrm>
        </p:spPr>
        <p:txBody>
          <a:bodyPr vert="horz" lIns="91440" tIns="45720" rIns="91440" bIns="45720" rtlCol="0" anchor="ctr">
            <a:normAutofit/>
          </a:bodyPr>
          <a:lstStyle/>
          <a:p>
            <a:r>
              <a:rPr lang="en-US" sz="3100" kern="1200" dirty="0">
                <a:latin typeface="+mj-lt"/>
                <a:ea typeface="+mj-ea"/>
                <a:cs typeface="+mj-cs"/>
              </a:rPr>
              <a:t>Blackpool Better Start (2021)</a:t>
            </a:r>
            <a:r>
              <a:rPr lang="en-US" sz="3100" dirty="0"/>
              <a:t>  - </a:t>
            </a:r>
            <a:r>
              <a:rPr lang="en-US" sz="3100" kern="1200" dirty="0">
                <a:latin typeface="+mj-lt"/>
                <a:ea typeface="+mj-ea"/>
                <a:cs typeface="+mj-cs"/>
              </a:rPr>
              <a:t>A good practice guide to support implementation of trauma-informed care in the perinatal period</a:t>
            </a:r>
          </a:p>
        </p:txBody>
      </p:sp>
      <p:sp>
        <p:nvSpPr>
          <p:cNvPr id="3" name="Content Placeholder 2">
            <a:extLst>
              <a:ext uri="{FF2B5EF4-FFF2-40B4-BE49-F238E27FC236}">
                <a16:creationId xmlns:a16="http://schemas.microsoft.com/office/drawing/2014/main" id="{6F71FD18-5FF8-7A2B-425F-CB3265E9F0CF}"/>
              </a:ext>
            </a:extLst>
          </p:cNvPr>
          <p:cNvSpPr>
            <a:spLocks noGrp="1"/>
          </p:cNvSpPr>
          <p:nvPr>
            <p:ph sz="half" idx="1"/>
          </p:nvPr>
        </p:nvSpPr>
        <p:spPr>
          <a:xfrm>
            <a:off x="838200" y="2191807"/>
            <a:ext cx="4936067" cy="3985155"/>
          </a:xfrm>
        </p:spPr>
        <p:txBody>
          <a:bodyPr vert="horz" lIns="91440" tIns="45720" rIns="91440" bIns="45720" rtlCol="0" anchor="t">
            <a:normAutofit/>
          </a:bodyPr>
          <a:lstStyle/>
          <a:p>
            <a:pPr marL="0" indent="0">
              <a:buNone/>
            </a:pPr>
            <a:r>
              <a:rPr lang="en-GB" sz="1400" dirty="0"/>
              <a:t>This guide aims to help staff and services understand the impact of psychological trauma  and respond in a sensitive and compassionate way.</a:t>
            </a:r>
            <a:endParaRPr lang="en-GB" sz="1400" dirty="0">
              <a:cs typeface="Calibri"/>
            </a:endParaRPr>
          </a:p>
          <a:p>
            <a:pPr marL="0" indent="0">
              <a:buNone/>
            </a:pPr>
            <a:r>
              <a:rPr lang="en-GB" sz="1400" dirty="0"/>
              <a:t> It aims to support staff to ensure they ‘do no harm’ through care delivery that, without thought or intention, could re-traumatise individuals.</a:t>
            </a:r>
            <a:endParaRPr lang="en-GB" sz="1400" dirty="0">
              <a:cs typeface="Calibri"/>
            </a:endParaRPr>
          </a:p>
          <a:p>
            <a:pPr marL="0" indent="0">
              <a:buNone/>
            </a:pPr>
            <a:r>
              <a:rPr lang="en-GB" sz="1400" dirty="0"/>
              <a:t>This includes examples of how to: </a:t>
            </a:r>
            <a:endParaRPr lang="en-GB" sz="1400" dirty="0">
              <a:cs typeface="Calibri"/>
            </a:endParaRPr>
          </a:p>
          <a:p>
            <a:pPr marL="0"/>
            <a:r>
              <a:rPr lang="en-GB" sz="1400" dirty="0"/>
              <a:t>Recognise and understand the impact of psychological trauma and how experiences may present during the perinatal period </a:t>
            </a:r>
            <a:endParaRPr lang="en-GB" sz="1400" dirty="0">
              <a:cs typeface="Calibri"/>
            </a:endParaRPr>
          </a:p>
          <a:p>
            <a:pPr marL="0"/>
            <a:r>
              <a:rPr lang="en-GB" sz="1400" dirty="0"/>
              <a:t>Respond to disclosures and tailor care to needs of women and families so that services do not re-traumatise individuals </a:t>
            </a:r>
            <a:endParaRPr lang="en-GB" sz="1400" dirty="0">
              <a:cs typeface="Calibri"/>
            </a:endParaRPr>
          </a:p>
          <a:p>
            <a:pPr marL="0"/>
            <a:r>
              <a:rPr lang="en-GB" sz="1400" dirty="0"/>
              <a:t>Best support staff working in maternity and mental health services, acknowledging the effects of vicarious trauma and that staff may have their own experiences of trauma, which could impact on their capacity to deliver trauma-informed care</a:t>
            </a:r>
            <a:endParaRPr lang="en-GB" sz="1400" dirty="0">
              <a:cs typeface="Calibri"/>
            </a:endParaRPr>
          </a:p>
        </p:txBody>
      </p:sp>
      <p:pic>
        <p:nvPicPr>
          <p:cNvPr id="5" name="Picture 5" descr="Diagram&#10;&#10;Description automatically generated">
            <a:extLst>
              <a:ext uri="{FF2B5EF4-FFF2-40B4-BE49-F238E27FC236}">
                <a16:creationId xmlns:a16="http://schemas.microsoft.com/office/drawing/2014/main" id="{DBD55BB6-45BA-BC9C-2D65-20AE5ED96F68}"/>
              </a:ext>
            </a:extLst>
          </p:cNvPr>
          <p:cNvPicPr>
            <a:picLocks noGrp="1" noChangeAspect="1"/>
          </p:cNvPicPr>
          <p:nvPr>
            <p:ph sz="half" idx="2"/>
          </p:nvPr>
        </p:nvPicPr>
        <p:blipFill rotWithShape="1">
          <a:blip r:embed="rId2"/>
          <a:srcRect l="23200" t="23608" r="30667" b="6533"/>
          <a:stretch/>
        </p:blipFill>
        <p:spPr>
          <a:xfrm>
            <a:off x="6417734" y="2194295"/>
            <a:ext cx="4935970" cy="3980180"/>
          </a:xfrm>
          <a:prstGeom prst="rect">
            <a:avLst/>
          </a:prstGeom>
        </p:spPr>
      </p:pic>
    </p:spTree>
    <p:extLst>
      <p:ext uri="{BB962C8B-B14F-4D97-AF65-F5344CB8AC3E}">
        <p14:creationId xmlns:p14="http://schemas.microsoft.com/office/powerpoint/2010/main" val="3187359835"/>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52E948FA37F943B0514D0A14AFC95A" ma:contentTypeVersion="14" ma:contentTypeDescription="Create a new document." ma:contentTypeScope="" ma:versionID="7ef36f6256576f87b9133a3a409b3d56">
  <xsd:schema xmlns:xsd="http://www.w3.org/2001/XMLSchema" xmlns:xs="http://www.w3.org/2001/XMLSchema" xmlns:p="http://schemas.microsoft.com/office/2006/metadata/properties" xmlns:ns3="258d5018-feb4-45ec-8043-ac7152467c64" xmlns:ns4="2795bbee-07b4-4e79-98d8-0419d9871cad" targetNamespace="http://schemas.microsoft.com/office/2006/metadata/properties" ma:root="true" ma:fieldsID="83a61d0a4ab8688aba10d90bfe4b3d06" ns3:_="" ns4:_="">
    <xsd:import namespace="258d5018-feb4-45ec-8043-ac7152467c64"/>
    <xsd:import namespace="2795bbee-07b4-4e79-98d8-0419d9871ca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8d5018-feb4-45ec-8043-ac7152467c6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795bbee-07b4-4e79-98d8-0419d9871ca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2795bbee-07b4-4e79-98d8-0419d9871cad" xsi:nil="true"/>
  </documentManagement>
</p:properties>
</file>

<file path=customXml/itemProps1.xml><?xml version="1.0" encoding="utf-8"?>
<ds:datastoreItem xmlns:ds="http://schemas.openxmlformats.org/officeDocument/2006/customXml" ds:itemID="{18E1164C-4933-4D36-AF69-13566E00D3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8d5018-feb4-45ec-8043-ac7152467c64"/>
    <ds:schemaRef ds:uri="2795bbee-07b4-4e79-98d8-0419d9871c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B856B7B-BF86-4B85-B64A-FD9E6A4A8C15}">
  <ds:schemaRefs>
    <ds:schemaRef ds:uri="http://schemas.microsoft.com/sharepoint/v3/contenttype/forms"/>
  </ds:schemaRefs>
</ds:datastoreItem>
</file>

<file path=customXml/itemProps3.xml><?xml version="1.0" encoding="utf-8"?>
<ds:datastoreItem xmlns:ds="http://schemas.openxmlformats.org/officeDocument/2006/customXml" ds:itemID="{7231AE7E-A16A-4FC4-92D3-A4858565D23B}">
  <ds:schemaRefs>
    <ds:schemaRef ds:uri="http://purl.org/dc/dcmitype/"/>
    <ds:schemaRef ds:uri="http://purl.org/dc/terms/"/>
    <ds:schemaRef ds:uri="http://purl.org/dc/elements/1.1/"/>
    <ds:schemaRef ds:uri="http://schemas.microsoft.com/office/2006/metadata/properties"/>
    <ds:schemaRef ds:uri="http://schemas.openxmlformats.org/package/2006/metadata/core-properties"/>
    <ds:schemaRef ds:uri="http://www.w3.org/XML/1998/namespace"/>
    <ds:schemaRef ds:uri="http://schemas.microsoft.com/office/2006/documentManagement/types"/>
    <ds:schemaRef ds:uri="http://schemas.microsoft.com/office/infopath/2007/PartnerControls"/>
    <ds:schemaRef ds:uri="2795bbee-07b4-4e79-98d8-0419d9871cad"/>
    <ds:schemaRef ds:uri="258d5018-feb4-45ec-8043-ac7152467c64"/>
  </ds:schemaRefs>
</ds:datastoreItem>
</file>

<file path=docProps/app.xml><?xml version="1.0" encoding="utf-8"?>
<Properties xmlns="http://schemas.openxmlformats.org/officeDocument/2006/extended-properties" xmlns:vt="http://schemas.openxmlformats.org/officeDocument/2006/docPropsVTypes">
  <Template>office theme</Template>
  <TotalTime>37</TotalTime>
  <Words>1339</Words>
  <Application>Microsoft Office PowerPoint</Application>
  <PresentationFormat>Widescreen</PresentationFormat>
  <Paragraphs>97</Paragraphs>
  <Slides>20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Arial</vt:lpstr>
      <vt:lpstr>Baskerville Old Face</vt:lpstr>
      <vt:lpstr>Calibri</vt:lpstr>
      <vt:lpstr>Calibri Light</vt:lpstr>
      <vt:lpstr>Montserrat-Regular</vt:lpstr>
      <vt:lpstr>Roboto-Regular</vt:lpstr>
      <vt:lpstr>Times New Roman</vt:lpstr>
      <vt:lpstr>Trebuchet MS</vt:lpstr>
      <vt:lpstr>Wingdings 3</vt:lpstr>
      <vt:lpstr>office theme</vt:lpstr>
      <vt:lpstr>Developing a Gold Standard Perinatal Trauma Pathway for Wales</vt:lpstr>
      <vt:lpstr>Workshop context</vt:lpstr>
      <vt:lpstr>What is trauma...</vt:lpstr>
      <vt:lpstr>Why is it important to understand this... </vt:lpstr>
      <vt:lpstr>Individual context is everything...</vt:lpstr>
      <vt:lpstr>Perinatal defined...</vt:lpstr>
      <vt:lpstr>Examples of current best practice</vt:lpstr>
      <vt:lpstr>Case Study: Devon Partnership NHS Trust’s perinatal mental health pathway  </vt:lpstr>
      <vt:lpstr>Blackpool Better Start (2021)  - A good practice guide to support implementation of trauma-informed care in the perinatal period</vt:lpstr>
      <vt:lpstr>Trauma-informed care</vt:lpstr>
      <vt:lpstr>Recommendations for becoming trauma-informed</vt:lpstr>
      <vt:lpstr>Other trauma-informed resources...</vt:lpstr>
      <vt:lpstr>Service user experiences</vt:lpstr>
      <vt:lpstr>PowerPoint Presentation</vt:lpstr>
      <vt:lpstr>Perinatal Trauma Workstream</vt:lpstr>
      <vt:lpstr>Draft perinatal trauma pathway: aims</vt:lpstr>
      <vt:lpstr>Draft perinatal trauma pathway: aims</vt:lpstr>
      <vt:lpstr>An All-Wales Perinatal (Gold Standard) pathway</vt:lpstr>
      <vt:lpstr>Groups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 Lewis (Swansea Bay UHB - Perinatal MH - Psychology)</dc:creator>
  <cp:lastModifiedBy>Penny Nurse (CTM UHB - Welsh Health Specialised Services Committee)</cp:lastModifiedBy>
  <cp:revision>521</cp:revision>
  <dcterms:created xsi:type="dcterms:W3CDTF">2023-02-04T15:38:12Z</dcterms:created>
  <dcterms:modified xsi:type="dcterms:W3CDTF">2023-02-21T13:15:31Z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0x0101006652E948FA37F943B0514D0A14AFC95A</vt:lpwstr>
  </property>
</Properties>
</file>