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av" ContentType="audio/x-wav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</p:sldMasterIdLst>
  <p:notesMasterIdLst>
    <p:notesMasterId r:id="rId36"/>
  </p:notesMasterIdLst>
  <p:sldIdLst>
    <p:sldId id="256" r:id="rId3"/>
    <p:sldId id="257" r:id="rId4"/>
    <p:sldId id="259" r:id="rId5"/>
    <p:sldId id="261" r:id="rId6"/>
    <p:sldId id="290" r:id="rId7"/>
    <p:sldId id="264" r:id="rId8"/>
    <p:sldId id="265" r:id="rId9"/>
    <p:sldId id="269" r:id="rId10"/>
    <p:sldId id="291" r:id="rId11"/>
    <p:sldId id="1010" r:id="rId12"/>
    <p:sldId id="292" r:id="rId13"/>
    <p:sldId id="988" r:id="rId14"/>
    <p:sldId id="283" r:id="rId15"/>
    <p:sldId id="1013" r:id="rId16"/>
    <p:sldId id="1012" r:id="rId17"/>
    <p:sldId id="1017" r:id="rId18"/>
    <p:sldId id="275" r:id="rId19"/>
    <p:sldId id="4799" r:id="rId20"/>
    <p:sldId id="1018" r:id="rId21"/>
    <p:sldId id="276" r:id="rId22"/>
    <p:sldId id="1019" r:id="rId23"/>
    <p:sldId id="4794" r:id="rId24"/>
    <p:sldId id="4795" r:id="rId25"/>
    <p:sldId id="4796" r:id="rId26"/>
    <p:sldId id="4763" r:id="rId27"/>
    <p:sldId id="4785" r:id="rId28"/>
    <p:sldId id="4797" r:id="rId29"/>
    <p:sldId id="262" r:id="rId30"/>
    <p:sldId id="4793" r:id="rId31"/>
    <p:sldId id="4798" r:id="rId32"/>
    <p:sldId id="287" r:id="rId33"/>
    <p:sldId id="288" r:id="rId34"/>
    <p:sldId id="289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21"/>
    <p:restoredTop sz="76966"/>
  </p:normalViewPr>
  <p:slideViewPr>
    <p:cSldViewPr snapToGrid="0">
      <p:cViewPr varScale="1">
        <p:scale>
          <a:sx n="67" d="100"/>
          <a:sy n="67" d="100"/>
        </p:scale>
        <p:origin x="208" y="472"/>
      </p:cViewPr>
      <p:guideLst/>
    </p:cSldViewPr>
  </p:slideViewPr>
  <p:notesTextViewPr>
    <p:cViewPr>
      <p:scale>
        <a:sx n="114" d="100"/>
        <a:sy n="114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solidFill>
                  <a:schemeClr val="tx1"/>
                </a:solidFill>
              </a:rPr>
              <a:t>CT-PTSD</a:t>
            </a:r>
            <a:r>
              <a:rPr lang="en-GB" baseline="0" dirty="0">
                <a:solidFill>
                  <a:schemeClr val="tx1"/>
                </a:solidFill>
              </a:rPr>
              <a:t> from development to dissemination</a:t>
            </a:r>
            <a:endParaRPr lang="en-GB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Sheet1!$A$2:$A$14</c:f>
              <c:strCache>
                <c:ptCount val="13"/>
                <c:pt idx="0">
                  <c:v>Pilot</c:v>
                </c:pt>
                <c:pt idx="1">
                  <c:v>Chronic RCT</c:v>
                </c:pt>
                <c:pt idx="2">
                  <c:v>Early RCT</c:v>
                </c:pt>
                <c:pt idx="3">
                  <c:v>Intensive pilot</c:v>
                </c:pt>
                <c:pt idx="4">
                  <c:v>Omagh bomb</c:v>
                </c:pt>
                <c:pt idx="5">
                  <c:v>London bomb</c:v>
                </c:pt>
                <c:pt idx="6">
                  <c:v>Child RCT</c:v>
                </c:pt>
                <c:pt idx="7">
                  <c:v>Intensive RCT</c:v>
                </c:pt>
                <c:pt idx="8">
                  <c:v>Routine NHS</c:v>
                </c:pt>
                <c:pt idx="9">
                  <c:v>Internet pilot</c:v>
                </c:pt>
                <c:pt idx="10">
                  <c:v>Internet RCT</c:v>
                </c:pt>
                <c:pt idx="11">
                  <c:v>Internet dissemination</c:v>
                </c:pt>
                <c:pt idx="12">
                  <c:v>Complex PTSD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2.81</c:v>
                </c:pt>
                <c:pt idx="1">
                  <c:v>2.69</c:v>
                </c:pt>
                <c:pt idx="2">
                  <c:v>2.46</c:v>
                </c:pt>
                <c:pt idx="3">
                  <c:v>2.5</c:v>
                </c:pt>
                <c:pt idx="4">
                  <c:v>2.4700000000000002</c:v>
                </c:pt>
                <c:pt idx="5">
                  <c:v>2.5</c:v>
                </c:pt>
                <c:pt idx="6">
                  <c:v>2.85</c:v>
                </c:pt>
                <c:pt idx="7">
                  <c:v>2.7</c:v>
                </c:pt>
                <c:pt idx="8">
                  <c:v>1.39</c:v>
                </c:pt>
                <c:pt idx="9">
                  <c:v>2.87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2B-8E48-B3CD-EA833DF1C31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Sheet1!$A$2:$A$14</c:f>
              <c:strCache>
                <c:ptCount val="13"/>
                <c:pt idx="0">
                  <c:v>Pilot</c:v>
                </c:pt>
                <c:pt idx="1">
                  <c:v>Chronic RCT</c:v>
                </c:pt>
                <c:pt idx="2">
                  <c:v>Early RCT</c:v>
                </c:pt>
                <c:pt idx="3">
                  <c:v>Intensive pilot</c:v>
                </c:pt>
                <c:pt idx="4">
                  <c:v>Omagh bomb</c:v>
                </c:pt>
                <c:pt idx="5">
                  <c:v>London bomb</c:v>
                </c:pt>
                <c:pt idx="6">
                  <c:v>Child RCT</c:v>
                </c:pt>
                <c:pt idx="7">
                  <c:v>Intensive RCT</c:v>
                </c:pt>
                <c:pt idx="8">
                  <c:v>Routine NHS</c:v>
                </c:pt>
                <c:pt idx="9">
                  <c:v>Internet pilot</c:v>
                </c:pt>
                <c:pt idx="10">
                  <c:v>Internet RCT</c:v>
                </c:pt>
                <c:pt idx="11">
                  <c:v>Internet dissemination</c:v>
                </c:pt>
                <c:pt idx="12">
                  <c:v>Complex PTSD</c:v>
                </c:pt>
              </c:strCache>
            </c:strRef>
          </c:cat>
          <c:val>
            <c:numRef>
              <c:f>Sheet1!$C$2:$C$14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1-282B-8E48-B3CD-EA833DF1C31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Sheet1!$A$2:$A$14</c:f>
              <c:strCache>
                <c:ptCount val="13"/>
                <c:pt idx="0">
                  <c:v>Pilot</c:v>
                </c:pt>
                <c:pt idx="1">
                  <c:v>Chronic RCT</c:v>
                </c:pt>
                <c:pt idx="2">
                  <c:v>Early RCT</c:v>
                </c:pt>
                <c:pt idx="3">
                  <c:v>Intensive pilot</c:v>
                </c:pt>
                <c:pt idx="4">
                  <c:v>Omagh bomb</c:v>
                </c:pt>
                <c:pt idx="5">
                  <c:v>London bomb</c:v>
                </c:pt>
                <c:pt idx="6">
                  <c:v>Child RCT</c:v>
                </c:pt>
                <c:pt idx="7">
                  <c:v>Intensive RCT</c:v>
                </c:pt>
                <c:pt idx="8">
                  <c:v>Routine NHS</c:v>
                </c:pt>
                <c:pt idx="9">
                  <c:v>Internet pilot</c:v>
                </c:pt>
                <c:pt idx="10">
                  <c:v>Internet RCT</c:v>
                </c:pt>
                <c:pt idx="11">
                  <c:v>Internet dissemination</c:v>
                </c:pt>
                <c:pt idx="12">
                  <c:v>Complex PTSD</c:v>
                </c:pt>
              </c:strCache>
            </c:strRef>
          </c:cat>
          <c:val>
            <c:numRef>
              <c:f>Sheet1!$D$2:$D$14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2-282B-8E48-B3CD-EA833DF1C3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60736959"/>
        <c:axId val="800381679"/>
        <c:axId val="0"/>
      </c:bar3DChart>
      <c:catAx>
        <c:axId val="1460736959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81679"/>
        <c:crosses val="autoZero"/>
        <c:auto val="1"/>
        <c:lblAlgn val="ctr"/>
        <c:lblOffset val="100"/>
        <c:noMultiLvlLbl val="0"/>
      </c:catAx>
      <c:valAx>
        <c:axId val="800381679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07369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solidFill>
                  <a:schemeClr val="tx1"/>
                </a:solidFill>
              </a:rPr>
              <a:t>NHS</a:t>
            </a:r>
            <a:r>
              <a:rPr lang="en-GB" baseline="0" dirty="0">
                <a:solidFill>
                  <a:schemeClr val="tx1"/>
                </a:solidFill>
              </a:rPr>
              <a:t> trauma service</a:t>
            </a:r>
            <a:endParaRPr lang="en-GB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solidFill>
          <a:schemeClr val="bg1"/>
        </a:solidFill>
        <a:ln>
          <a:solidFill>
            <a:schemeClr val="bg1"/>
          </a:solidFill>
        </a:ln>
        <a:effectLst/>
        <a:sp3d>
          <a:contourClr>
            <a:schemeClr val="bg1"/>
          </a:contourClr>
        </a:sp3d>
      </c:spPr>
    </c:sideWall>
    <c:backWall>
      <c:thickness val="0"/>
      <c:spPr>
        <a:solidFill>
          <a:schemeClr val="bg1"/>
        </a:solidFill>
        <a:ln>
          <a:solidFill>
            <a:schemeClr val="bg1"/>
          </a:solidFill>
        </a:ln>
        <a:effectLst/>
        <a:sp3d>
          <a:contourClr>
            <a:schemeClr val="bg1"/>
          </a:contourClr>
        </a:sp3d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Sheet1!$A$2:$A$3</c:f>
              <c:strCache>
                <c:ptCount val="2"/>
                <c:pt idx="0">
                  <c:v>TSS weekly</c:v>
                </c:pt>
                <c:pt idx="1">
                  <c:v>TSS intensive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1.42</c:v>
                </c:pt>
                <c:pt idx="1">
                  <c:v>2.2200000000000002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88-E440-B661-362DD6AB2E9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Sheet1!$A$2:$A$3</c:f>
              <c:strCache>
                <c:ptCount val="2"/>
                <c:pt idx="0">
                  <c:v>TSS weekly</c:v>
                </c:pt>
                <c:pt idx="1">
                  <c:v>TSS intensive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1-2188-E440-B661-362DD6AB2E9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Sheet1!$A$2:$A$3</c:f>
              <c:strCache>
                <c:ptCount val="2"/>
                <c:pt idx="0">
                  <c:v>TSS weekly</c:v>
                </c:pt>
                <c:pt idx="1">
                  <c:v>TSS intensive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2-2188-E440-B661-362DD6AB2E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11112224"/>
        <c:axId val="311113872"/>
        <c:axId val="0"/>
      </c:bar3DChart>
      <c:catAx>
        <c:axId val="311112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1113872"/>
        <c:crosses val="autoZero"/>
        <c:auto val="1"/>
        <c:lblAlgn val="ctr"/>
        <c:lblOffset val="100"/>
        <c:noMultiLvlLbl val="0"/>
      </c:catAx>
      <c:valAx>
        <c:axId val="311113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1112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BFB2FE-C5C9-0D4B-BA11-A100C32FE4F7}" type="datetimeFigureOut">
              <a:rPr lang="en-GB" smtClean="0"/>
              <a:t>12/02/2023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40FAC-7AE4-984C-B17F-F2BCF38DC6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462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Much like the England rugby team, results in the early 2000s were excellent for a number of developing PTSD treatments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156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7945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5011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7867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453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3579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220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E0D4AA-8C2B-48E2-B285-848C02C1860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76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E0D4AA-8C2B-48E2-B285-848C02C1860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58354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4885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209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5196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08C679-687C-4543-A0AB-39CF931CF46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6070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302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It’s possible we are also starting to identify the common ingredients to successful therapy interventions for PTSD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69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761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440FAC-7AE4-984C-B17F-F2BCF38DC60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348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4BBF98-C7B3-466B-96A6-C48392E5C28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221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 + STAIR trial</a:t>
            </a:r>
          </a:p>
          <a:p>
            <a:r>
              <a:rPr lang="en-US" dirty="0"/>
              <a:t>Checked whether </a:t>
            </a:r>
            <a:r>
              <a:rPr lang="en-US" dirty="0" err="1"/>
              <a:t>cPTSD</a:t>
            </a:r>
            <a:r>
              <a:rPr lang="en-US" dirty="0"/>
              <a:t> moderated outcome – it didn’t</a:t>
            </a:r>
          </a:p>
          <a:p>
            <a:r>
              <a:rPr lang="en-US" dirty="0"/>
              <a:t>People with </a:t>
            </a:r>
            <a:r>
              <a:rPr lang="en-US" dirty="0" err="1"/>
              <a:t>cPTSD</a:t>
            </a:r>
            <a:r>
              <a:rPr lang="en-US" dirty="0"/>
              <a:t> started off with more severe PTSD symptoms and more comorbidity and ended higher but did just as well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E0D4AA-8C2B-48E2-B285-848C02C1860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782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Intensive intervention of PE and EMDR</a:t>
            </a:r>
          </a:p>
          <a:p>
            <a:r>
              <a:rPr lang="en-US" dirty="0"/>
              <a:t>Sub-analysis to check if childhood abuse affected effectiveness of intervention – no effect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E0D4AA-8C2B-48E2-B285-848C02C1860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679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3637-7E60-3B46-9B96-F04E76CCE14E}" type="datetimeFigureOut">
              <a:rPr lang="en-US" smtClean="0"/>
              <a:t>2/12/23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18A0-B337-FF4F-A1C6-0B8D46376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779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3637-7E60-3B46-9B96-F04E76CCE14E}" type="datetimeFigureOut">
              <a:rPr lang="en-US" smtClean="0"/>
              <a:t>2/12/23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18A0-B337-FF4F-A1C6-0B8D46376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64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3637-7E60-3B46-9B96-F04E76CCE14E}" type="datetimeFigureOut">
              <a:rPr lang="en-US" smtClean="0"/>
              <a:t>2/12/23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18A0-B337-FF4F-A1C6-0B8D46376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286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3877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3575" y="1484067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4148" y="3424315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2/12/23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3082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3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2/12/23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5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3575" y="1571806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3684250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2/12/23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4076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>
            <a:lvl1pPr>
              <a:defRPr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>
            <a:lvl1pPr>
              <a:defRPr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2/12/23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766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2/12/23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0281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2/12/23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291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2/12/23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7396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2/12/23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307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1259" y="729913"/>
            <a:ext cx="9749481" cy="1188720"/>
          </a:xfrm>
          <a:ln>
            <a:noFill/>
          </a:ln>
        </p:spPr>
        <p:txBody>
          <a:bodyPr>
            <a:noAutofit/>
          </a:bodyPr>
          <a:lstStyle>
            <a:lvl1pPr>
              <a:defRPr sz="3600" baseline="0">
                <a:solidFill>
                  <a:schemeClr val="accent2"/>
                </a:solidFill>
                <a:latin typeface="GILL SANS SEMIBOLD" panose="020B0502020104020203" pitchFamily="34" charset="-79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6951" y="2638044"/>
            <a:ext cx="9131644" cy="3101983"/>
          </a:xfrm>
        </p:spPr>
        <p:txBody>
          <a:bodyPr>
            <a:normAutofit/>
          </a:bodyPr>
          <a:lstStyle>
            <a:lvl1pPr marL="0" indent="0">
              <a:buNone/>
              <a:defRPr sz="2200" baseline="0">
                <a:latin typeface="Gill Sans" panose="020B0502020104020203" pitchFamily="34" charset="-79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472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smtClean="0"/>
              <a:t>2/12/23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496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2/12/23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6771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2/12/23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85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3637-7E60-3B46-9B96-F04E76CCE14E}" type="datetimeFigureOut">
              <a:rPr lang="en-US" smtClean="0"/>
              <a:t>2/12/23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18A0-B337-FF4F-A1C6-0B8D46376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98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3637-7E60-3B46-9B96-F04E76CCE14E}" type="datetimeFigureOut">
              <a:rPr lang="en-US" smtClean="0"/>
              <a:t>2/12/23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18A0-B337-FF4F-A1C6-0B8D46376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3637-7E60-3B46-9B96-F04E76CCE14E}" type="datetimeFigureOut">
              <a:rPr lang="en-US" smtClean="0"/>
              <a:t>2/12/23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18A0-B337-FF4F-A1C6-0B8D463762E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44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3637-7E60-3B46-9B96-F04E76CCE14E}" type="datetimeFigureOut">
              <a:rPr lang="en-US" smtClean="0"/>
              <a:t>2/12/23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18A0-B337-FF4F-A1C6-0B8D46376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51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3143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03637-7E60-3B46-9B96-F04E76CCE14E}" type="datetimeFigureOut">
              <a:rPr lang="en-US" smtClean="0"/>
              <a:t>2/12/23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18A0-B337-FF4F-A1C6-0B8D46376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094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85503637-7E60-3B46-9B96-F04E76CCE14E}" type="datetimeFigureOut">
              <a:rPr lang="en-US" smtClean="0"/>
              <a:t>2/12/23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118A0-B337-FF4F-A1C6-0B8D46376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183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85503637-7E60-3B46-9B96-F04E76CCE14E}" type="datetimeFigureOut">
              <a:rPr lang="en-US" smtClean="0"/>
              <a:t>2/12/23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39F118A0-B337-FF4F-A1C6-0B8D46376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6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2/12/23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91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sv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51.jp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svg"/><Relationship Id="rId5" Type="http://schemas.openxmlformats.org/officeDocument/2006/relationships/image" Target="../media/image52.png"/><Relationship Id="rId10" Type="http://schemas.openxmlformats.org/officeDocument/2006/relationships/image" Target="../media/image57.svg"/><Relationship Id="rId4" Type="http://schemas.openxmlformats.org/officeDocument/2006/relationships/hyperlink" Target="https://www.publicdomainpictures.net/en/view-image.php?image=252595&amp;picture=traffic-light" TargetMode="External"/><Relationship Id="rId9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13" Type="http://schemas.openxmlformats.org/officeDocument/2006/relationships/image" Target="../media/image59.svg"/><Relationship Id="rId3" Type="http://schemas.openxmlformats.org/officeDocument/2006/relationships/image" Target="../media/image51.jpg"/><Relationship Id="rId7" Type="http://schemas.openxmlformats.org/officeDocument/2006/relationships/image" Target="../media/image54.pn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svg"/><Relationship Id="rId11" Type="http://schemas.openxmlformats.org/officeDocument/2006/relationships/image" Target="../media/image48.jpeg"/><Relationship Id="rId5" Type="http://schemas.openxmlformats.org/officeDocument/2006/relationships/image" Target="../media/image52.png"/><Relationship Id="rId10" Type="http://schemas.openxmlformats.org/officeDocument/2006/relationships/image" Target="../media/image57.svg"/><Relationship Id="rId4" Type="http://schemas.openxmlformats.org/officeDocument/2006/relationships/hyperlink" Target="https://www.publicdomainpictures.net/en/view-image.php?image=252595&amp;picture=traffic-light" TargetMode="External"/><Relationship Id="rId9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g"/><Relationship Id="rId3" Type="http://schemas.openxmlformats.org/officeDocument/2006/relationships/audio" Target="../media/audio1.wav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openxmlformats.org/officeDocument/2006/relationships/image" Target="../media/image6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413686-DDF4-EB34-B4A9-9AA23AB62A4D}"/>
              </a:ext>
            </a:extLst>
          </p:cNvPr>
          <p:cNvSpPr txBox="1"/>
          <p:nvPr/>
        </p:nvSpPr>
        <p:spPr>
          <a:xfrm>
            <a:off x="3048000" y="3892498"/>
            <a:ext cx="650630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GB" sz="2800" b="1" dirty="0">
                <a:solidFill>
                  <a:schemeClr val="tx2"/>
                </a:solidFill>
              </a:rPr>
              <a:t>TSW Conference 2023</a:t>
            </a:r>
          </a:p>
          <a:p>
            <a:pPr algn="ctr">
              <a:lnSpc>
                <a:spcPct val="90000"/>
              </a:lnSpc>
              <a:defRPr/>
            </a:pPr>
            <a:endParaRPr lang="en-GB" sz="1000" dirty="0"/>
          </a:p>
          <a:p>
            <a:pPr algn="ctr">
              <a:lnSpc>
                <a:spcPct val="90000"/>
              </a:lnSpc>
              <a:defRPr/>
            </a:pPr>
            <a:endParaRPr lang="en-GB" b="1" dirty="0"/>
          </a:p>
          <a:p>
            <a:pPr algn="ctr">
              <a:lnSpc>
                <a:spcPct val="90000"/>
              </a:lnSpc>
              <a:defRPr/>
            </a:pPr>
            <a:r>
              <a:rPr lang="en-GB" sz="2400" b="1" dirty="0"/>
              <a:t>Dr Hannah Murray</a:t>
            </a:r>
          </a:p>
          <a:p>
            <a:pPr algn="ctr">
              <a:lnSpc>
                <a:spcPct val="90000"/>
              </a:lnSpc>
              <a:defRPr/>
            </a:pPr>
            <a:r>
              <a:rPr lang="en-GB" sz="1800" b="1" dirty="0"/>
              <a:t>Research Clinical Psychologist</a:t>
            </a:r>
          </a:p>
          <a:p>
            <a:pPr algn="ctr">
              <a:lnSpc>
                <a:spcPct val="90000"/>
              </a:lnSpc>
              <a:defRPr/>
            </a:pPr>
            <a:r>
              <a:rPr lang="en-GB" sz="1800" dirty="0"/>
              <a:t>Oxford Centre for Anxiety Disorders and Trauma</a:t>
            </a:r>
          </a:p>
          <a:p>
            <a:pPr algn="ctr">
              <a:lnSpc>
                <a:spcPct val="90000"/>
              </a:lnSpc>
              <a:defRPr/>
            </a:pPr>
            <a:r>
              <a:rPr lang="en-GB" sz="1800" dirty="0"/>
              <a:t>University of Oxford</a:t>
            </a:r>
          </a:p>
          <a:p>
            <a:pPr algn="ctr">
              <a:lnSpc>
                <a:spcPct val="90000"/>
              </a:lnSpc>
              <a:defRPr/>
            </a:pPr>
            <a:endParaRPr lang="en-GB" sz="1000" dirty="0"/>
          </a:p>
          <a:p>
            <a:pPr algn="ctr">
              <a:lnSpc>
                <a:spcPct val="90000"/>
              </a:lnSpc>
              <a:defRPr/>
            </a:pPr>
            <a:r>
              <a:rPr lang="en-GB" dirty="0">
                <a:solidFill>
                  <a:schemeClr val="accent5"/>
                </a:solidFill>
              </a:rPr>
              <a:t>Handouts/papers: </a:t>
            </a:r>
            <a:r>
              <a:rPr lang="en-GB" dirty="0" err="1">
                <a:solidFill>
                  <a:schemeClr val="accent5"/>
                </a:solidFill>
              </a:rPr>
              <a:t>bit.ly</a:t>
            </a:r>
            <a:r>
              <a:rPr lang="en-GB" dirty="0">
                <a:solidFill>
                  <a:schemeClr val="accent5"/>
                </a:solidFill>
              </a:rPr>
              <a:t>/</a:t>
            </a:r>
            <a:r>
              <a:rPr lang="en-GB" dirty="0" err="1">
                <a:solidFill>
                  <a:schemeClr val="accent5"/>
                </a:solidFill>
              </a:rPr>
              <a:t>MurrayTSW</a:t>
            </a:r>
            <a:endParaRPr lang="en-GB" sz="1000" dirty="0"/>
          </a:p>
          <a:p>
            <a:pPr>
              <a:lnSpc>
                <a:spcPct val="90000"/>
              </a:lnSpc>
              <a:defRPr/>
            </a:pPr>
            <a:endParaRPr lang="en-GB" sz="1000" dirty="0"/>
          </a:p>
          <a:p>
            <a:pPr>
              <a:lnSpc>
                <a:spcPct val="90000"/>
              </a:lnSpc>
              <a:defRPr/>
            </a:pPr>
            <a:r>
              <a:rPr lang="en-GB" dirty="0"/>
              <a:t>		</a:t>
            </a:r>
            <a:r>
              <a:rPr lang="en-GB" sz="1600" dirty="0" err="1"/>
              <a:t>murrayptsd@gmail.com</a:t>
            </a:r>
            <a:r>
              <a:rPr lang="en-GB" sz="1400" dirty="0"/>
              <a:t>	     				</a:t>
            </a:r>
            <a:r>
              <a:rPr lang="en-GB" sz="1600" dirty="0"/>
              <a:t>@</a:t>
            </a:r>
            <a:r>
              <a:rPr lang="en-GB" sz="1600" dirty="0" err="1"/>
              <a:t>murrayptsd</a:t>
            </a:r>
            <a:endParaRPr lang="en-GB" sz="1600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E577D3-DB37-323B-322A-D941957E8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4661" y="1381991"/>
            <a:ext cx="9443545" cy="2047009"/>
          </a:xfrm>
        </p:spPr>
        <p:txBody>
          <a:bodyPr>
            <a:normAutofit/>
          </a:bodyPr>
          <a:lstStyle/>
          <a:p>
            <a:r>
              <a:rPr lang="en-US" b="1" dirty="0"/>
              <a:t>Working with </a:t>
            </a:r>
            <a:r>
              <a:rPr lang="en-US" b="1" dirty="0">
                <a:solidFill>
                  <a:schemeClr val="accent6"/>
                </a:solidFill>
              </a:rPr>
              <a:t>complexity</a:t>
            </a:r>
            <a:r>
              <a:rPr lang="en-US" b="1" dirty="0"/>
              <a:t> in </a:t>
            </a:r>
            <a:r>
              <a:rPr lang="en-US" b="1" dirty="0" err="1">
                <a:solidFill>
                  <a:schemeClr val="accent6"/>
                </a:solidFill>
              </a:rPr>
              <a:t>ptsd</a:t>
            </a:r>
            <a:br>
              <a:rPr lang="en-US" b="1" dirty="0"/>
            </a:b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814537-8DF7-5393-E33A-C92527761B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25628" y="6251122"/>
            <a:ext cx="533400" cy="444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242C80-7E11-A35F-67C5-A9E184916D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4100" y="6139466"/>
            <a:ext cx="508874" cy="556156"/>
          </a:xfrm>
          <a:prstGeom prst="rect">
            <a:avLst/>
          </a:prstGeom>
        </p:spPr>
      </p:pic>
      <p:pic>
        <p:nvPicPr>
          <p:cNvPr id="4" name="Picture 3" descr="Qr code&#10;&#10;Description automatically generated">
            <a:extLst>
              <a:ext uri="{FF2B5EF4-FFF2-40B4-BE49-F238E27FC236}">
                <a16:creationId xmlns:a16="http://schemas.microsoft.com/office/drawing/2014/main" id="{26534B30-4075-3E3F-963D-5D0C9A4E71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4326" y="5306748"/>
            <a:ext cx="1189859" cy="11898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E57EBD-2AC0-B01F-DDAF-D1ED0AB2668D}"/>
              </a:ext>
            </a:extLst>
          </p:cNvPr>
          <p:cNvSpPr txBox="1"/>
          <p:nvPr/>
        </p:nvSpPr>
        <p:spPr>
          <a:xfrm>
            <a:off x="2089589" y="2588558"/>
            <a:ext cx="866775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3800" b="1" i="0" u="none" strike="noStrike" kern="1200" cap="all" spc="20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Gill Sans MT" panose="020B0502020104020203"/>
                <a:ea typeface="+mj-ea"/>
                <a:cs typeface="+mj-cs"/>
              </a:rPr>
              <a:t>(and how to win at rugby)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28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62434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6FC7EC2-43DC-4AF7-9B3A-837D85B02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51475">
            <a:off x="865289" y="636831"/>
            <a:ext cx="4253145" cy="57204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3DD8B6-B992-4331-8A48-594E5E25F2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4600" y="805543"/>
            <a:ext cx="7456608" cy="42724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48223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7FC5F-7E73-F8F5-25E0-1FE18DFC2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4695" y="2944834"/>
            <a:ext cx="8587820" cy="1188720"/>
          </a:xfrm>
        </p:spPr>
        <p:txBody>
          <a:bodyPr/>
          <a:lstStyle/>
          <a:p>
            <a:r>
              <a:rPr lang="en-GB" dirty="0"/>
              <a:t>What is the missing link?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6DED455D-2BC2-CCCB-6C57-747550B4FF93}"/>
              </a:ext>
            </a:extLst>
          </p:cNvPr>
          <p:cNvSpPr/>
          <p:nvPr/>
        </p:nvSpPr>
        <p:spPr>
          <a:xfrm rot="-7320000">
            <a:off x="2876878" y="2093638"/>
            <a:ext cx="1414020" cy="452487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418AB3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C0AA1A74-4851-1C9D-4ACE-AAB2A19833C3}"/>
              </a:ext>
            </a:extLst>
          </p:cNvPr>
          <p:cNvSpPr/>
          <p:nvPr/>
        </p:nvSpPr>
        <p:spPr>
          <a:xfrm rot="7500000">
            <a:off x="2803084" y="4601589"/>
            <a:ext cx="1414020" cy="452487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418AB3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25B35B5D-3EB4-76F7-CA3B-C8CF7F8E5C7B}"/>
              </a:ext>
            </a:extLst>
          </p:cNvPr>
          <p:cNvSpPr/>
          <p:nvPr/>
        </p:nvSpPr>
        <p:spPr>
          <a:xfrm rot="-3300000">
            <a:off x="7925433" y="2177944"/>
            <a:ext cx="1414020" cy="452487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418AB3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18C16ABC-1436-E5E0-7E49-7957F7967E77}"/>
              </a:ext>
            </a:extLst>
          </p:cNvPr>
          <p:cNvSpPr/>
          <p:nvPr/>
        </p:nvSpPr>
        <p:spPr>
          <a:xfrm rot="3300000">
            <a:off x="7818317" y="4509538"/>
            <a:ext cx="1414020" cy="452487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418AB3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57095B-C5EB-9392-8CCD-C09784E61173}"/>
              </a:ext>
            </a:extLst>
          </p:cNvPr>
          <p:cNvSpPr txBox="1"/>
          <p:nvPr/>
        </p:nvSpPr>
        <p:spPr>
          <a:xfrm>
            <a:off x="1441580" y="741163"/>
            <a:ext cx="18053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418AB3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System obstacles?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94BF32-811C-0EE9-9D41-2AEBBC87CF50}"/>
              </a:ext>
            </a:extLst>
          </p:cNvPr>
          <p:cNvSpPr txBox="1"/>
          <p:nvPr/>
        </p:nvSpPr>
        <p:spPr>
          <a:xfrm>
            <a:off x="9105312" y="5301511"/>
            <a:ext cx="18053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418AB3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Different clients?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51E92D-5636-437E-09A5-3B285EC08097}"/>
              </a:ext>
            </a:extLst>
          </p:cNvPr>
          <p:cNvSpPr txBox="1"/>
          <p:nvPr/>
        </p:nvSpPr>
        <p:spPr>
          <a:xfrm>
            <a:off x="1281325" y="5301511"/>
            <a:ext cx="18053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418AB3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Training needs?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67DAA6-C517-1E86-F337-E94C39122586}"/>
              </a:ext>
            </a:extLst>
          </p:cNvPr>
          <p:cNvSpPr txBox="1"/>
          <p:nvPr/>
        </p:nvSpPr>
        <p:spPr>
          <a:xfrm>
            <a:off x="8862637" y="646305"/>
            <a:ext cx="18053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418AB3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Therapist beliefs?</a:t>
            </a:r>
          </a:p>
        </p:txBody>
      </p:sp>
      <p:pic>
        <p:nvPicPr>
          <p:cNvPr id="13" name="Picture 1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F17F5D4-5583-5966-AA48-5D4B48CB9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2851" y="193536"/>
            <a:ext cx="1906184" cy="26376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Text, letter&#10;&#10;Description automatically generated">
            <a:extLst>
              <a:ext uri="{FF2B5EF4-FFF2-40B4-BE49-F238E27FC236}">
                <a16:creationId xmlns:a16="http://schemas.microsoft.com/office/drawing/2014/main" id="{318317E1-2410-F356-A713-E02BDF5B8F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242" y="4172576"/>
            <a:ext cx="1865793" cy="2610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4611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72877" y="281243"/>
            <a:ext cx="11223276" cy="936476"/>
          </a:xfrm>
          <a:ln>
            <a:noFill/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chemeClr val="accent2"/>
                </a:solidFill>
              </a:rPr>
              <a:t>What is complexity in </a:t>
            </a:r>
            <a:r>
              <a:rPr lang="en-GB" sz="3600" dirty="0" err="1">
                <a:solidFill>
                  <a:schemeClr val="accent2"/>
                </a:solidFill>
              </a:rPr>
              <a:t>ptsd</a:t>
            </a:r>
            <a:r>
              <a:rPr lang="en-GB" sz="3600" dirty="0">
                <a:solidFill>
                  <a:schemeClr val="accent2"/>
                </a:solidFill>
              </a:rPr>
              <a:t>?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71408" y="1576553"/>
            <a:ext cx="3750897" cy="5000204"/>
          </a:xfr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 marL="0" indent="0" algn="ctr" eaLnBrk="1" hangingPunct="1">
              <a:lnSpc>
                <a:spcPct val="90000"/>
              </a:lnSpc>
              <a:buNone/>
              <a:defRPr/>
            </a:pPr>
            <a:endParaRPr lang="en-GB" sz="3600" b="1" dirty="0">
              <a:solidFill>
                <a:schemeClr val="tx1"/>
              </a:solidFill>
            </a:endParaRPr>
          </a:p>
          <a:p>
            <a:pPr marL="0" indent="0" algn="ctr" eaLnBrk="1" hangingPunct="1">
              <a:lnSpc>
                <a:spcPct val="90000"/>
              </a:lnSpc>
              <a:buNone/>
              <a:defRPr/>
            </a:pPr>
            <a:r>
              <a:rPr lang="en-GB" sz="9600" b="1" dirty="0">
                <a:solidFill>
                  <a:schemeClr val="bg1"/>
                </a:solidFill>
              </a:rPr>
              <a:t>The type of trauma</a:t>
            </a:r>
            <a:r>
              <a:rPr lang="en-GB" sz="9600" dirty="0">
                <a:solidFill>
                  <a:schemeClr val="bg1"/>
                </a:solidFill>
              </a:rPr>
              <a:t>?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GB" sz="4200" dirty="0">
              <a:solidFill>
                <a:schemeClr val="tx1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8000" dirty="0">
                <a:solidFill>
                  <a:schemeClr val="tx1"/>
                </a:solidFill>
              </a:rPr>
              <a:t>Type 1 vs Type 2 Traumas</a:t>
            </a:r>
          </a:p>
          <a:p>
            <a:pPr marL="457200" lvl="2" indent="0" eaLnBrk="1" hangingPunct="1">
              <a:lnSpc>
                <a:spcPct val="90000"/>
              </a:lnSpc>
              <a:buNone/>
              <a:defRPr/>
            </a:pPr>
            <a:r>
              <a:rPr lang="en-GB" sz="8000" dirty="0">
                <a:solidFill>
                  <a:schemeClr val="tx1"/>
                </a:solidFill>
              </a:rPr>
              <a:t>Childhood abuse</a:t>
            </a:r>
          </a:p>
          <a:p>
            <a:pPr marL="457200" lvl="2" indent="0" eaLnBrk="1" hangingPunct="1">
              <a:lnSpc>
                <a:spcPct val="90000"/>
              </a:lnSpc>
              <a:buNone/>
              <a:defRPr/>
            </a:pPr>
            <a:r>
              <a:rPr lang="en-GB" sz="8000" dirty="0">
                <a:solidFill>
                  <a:schemeClr val="tx1"/>
                </a:solidFill>
              </a:rPr>
              <a:t>War and combat</a:t>
            </a:r>
          </a:p>
          <a:p>
            <a:pPr marL="457200" lvl="2" indent="0" eaLnBrk="1" hangingPunct="1">
              <a:lnSpc>
                <a:spcPct val="90000"/>
              </a:lnSpc>
              <a:buNone/>
              <a:defRPr/>
            </a:pPr>
            <a:r>
              <a:rPr lang="en-GB" sz="8000" dirty="0">
                <a:solidFill>
                  <a:schemeClr val="tx1"/>
                </a:solidFill>
              </a:rPr>
              <a:t>Detention and torture</a:t>
            </a:r>
          </a:p>
          <a:p>
            <a:pPr marL="457200" lvl="2" indent="0" eaLnBrk="1" hangingPunct="1">
              <a:lnSpc>
                <a:spcPct val="90000"/>
              </a:lnSpc>
              <a:buNone/>
              <a:defRPr/>
            </a:pPr>
            <a:r>
              <a:rPr lang="en-GB" sz="8000" dirty="0">
                <a:solidFill>
                  <a:schemeClr val="tx1"/>
                </a:solidFill>
              </a:rPr>
              <a:t>Domestic violence</a:t>
            </a:r>
          </a:p>
          <a:p>
            <a:pPr marL="457200" lvl="2" indent="0" eaLnBrk="1" hangingPunct="1">
              <a:lnSpc>
                <a:spcPct val="90000"/>
              </a:lnSpc>
              <a:buNone/>
              <a:defRPr/>
            </a:pPr>
            <a:r>
              <a:rPr lang="en-GB" sz="8000" dirty="0">
                <a:solidFill>
                  <a:schemeClr val="tx1"/>
                </a:solidFill>
              </a:rPr>
              <a:t>Trafficking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8000" dirty="0">
                <a:solidFill>
                  <a:schemeClr val="tx1"/>
                </a:solidFill>
              </a:rPr>
              <a:t>Emotional abuse and neglect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8000" dirty="0">
                <a:solidFill>
                  <a:schemeClr val="tx1"/>
                </a:solidFill>
              </a:rPr>
              <a:t>Captivity traumas and defeat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8000" dirty="0">
                <a:solidFill>
                  <a:schemeClr val="tx1"/>
                </a:solidFill>
              </a:rPr>
              <a:t>Traumatic bereavements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8000" dirty="0">
                <a:solidFill>
                  <a:schemeClr val="tx1"/>
                </a:solidFill>
              </a:rPr>
              <a:t>Disfigurement and disability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8000" dirty="0">
                <a:solidFill>
                  <a:schemeClr val="tx1"/>
                </a:solidFill>
              </a:rPr>
              <a:t>Perpetration and moral injury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8000" dirty="0">
                <a:solidFill>
                  <a:schemeClr val="tx1"/>
                </a:solidFill>
              </a:rPr>
              <a:t>Delirium and psychosis</a:t>
            </a:r>
          </a:p>
          <a:p>
            <a:pPr>
              <a:lnSpc>
                <a:spcPct val="90000"/>
              </a:lnSpc>
              <a:defRPr/>
            </a:pPr>
            <a:endParaRPr lang="en-GB" sz="4500" dirty="0"/>
          </a:p>
          <a:p>
            <a:pPr marL="0" indent="0">
              <a:lnSpc>
                <a:spcPct val="90000"/>
              </a:lnSpc>
              <a:buNone/>
              <a:defRPr/>
            </a:pPr>
            <a:endParaRPr lang="en-GB" sz="2800" dirty="0"/>
          </a:p>
          <a:p>
            <a:pPr eaLnBrk="1" hangingPunct="1">
              <a:lnSpc>
                <a:spcPct val="90000"/>
              </a:lnSpc>
              <a:defRPr/>
            </a:pPr>
            <a:endParaRPr lang="en-GB" sz="28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3D2868-7E79-4E58-9561-8C7D3F3C4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59992" y="1576552"/>
            <a:ext cx="3809706" cy="5000205"/>
          </a:xfrm>
          <a:solidFill>
            <a:schemeClr val="bg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90000"/>
              </a:lnSpc>
              <a:buNone/>
              <a:defRPr/>
            </a:pPr>
            <a:endParaRPr lang="en-GB" sz="3600" b="1" dirty="0">
              <a:solidFill>
                <a:schemeClr val="tx1"/>
              </a:solidFill>
            </a:endParaRPr>
          </a:p>
          <a:p>
            <a:pPr marL="0" indent="0" algn="ctr">
              <a:lnSpc>
                <a:spcPct val="90000"/>
              </a:lnSpc>
              <a:buNone/>
              <a:defRPr/>
            </a:pPr>
            <a:r>
              <a:rPr lang="en-GB" sz="9600" b="1" dirty="0">
                <a:solidFill>
                  <a:schemeClr val="bg1"/>
                </a:solidFill>
              </a:rPr>
              <a:t>The type of disorder?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GB" sz="9600" b="1" dirty="0">
              <a:solidFill>
                <a:schemeClr val="tx1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8800" dirty="0">
                <a:solidFill>
                  <a:schemeClr val="tx1"/>
                </a:solidFill>
              </a:rPr>
              <a:t>Complex PTSD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8800" dirty="0">
                <a:solidFill>
                  <a:schemeClr val="tx1"/>
                </a:solidFill>
              </a:rPr>
              <a:t>Personality change following exposure to catastrophic stress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8800" dirty="0">
                <a:solidFill>
                  <a:schemeClr val="tx1"/>
                </a:solidFill>
              </a:rPr>
              <a:t>Dissociative disorders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GB" sz="8800" dirty="0">
                <a:solidFill>
                  <a:schemeClr val="tx1"/>
                </a:solidFill>
              </a:rPr>
              <a:t>Developmental Trauma Disorder</a:t>
            </a:r>
          </a:p>
          <a:p>
            <a:pPr marL="0" indent="0">
              <a:buNone/>
            </a:pPr>
            <a:r>
              <a:rPr lang="en-GB" sz="8800" dirty="0">
                <a:solidFill>
                  <a:schemeClr val="tx1"/>
                </a:solidFill>
              </a:rPr>
              <a:t>Conversion disorders</a:t>
            </a:r>
          </a:p>
          <a:p>
            <a:pPr marL="0" indent="0">
              <a:buNone/>
            </a:pPr>
            <a:r>
              <a:rPr lang="en-GB" sz="8800" dirty="0">
                <a:solidFill>
                  <a:schemeClr val="tx1"/>
                </a:solidFill>
              </a:rPr>
              <a:t>Somatization disorders</a:t>
            </a:r>
          </a:p>
          <a:p>
            <a:pPr marL="0" indent="0">
              <a:buNone/>
            </a:pPr>
            <a:r>
              <a:rPr lang="en-GB" sz="8800" dirty="0">
                <a:solidFill>
                  <a:schemeClr val="tx1"/>
                </a:solidFill>
              </a:rPr>
              <a:t>Psychotic symptoms</a:t>
            </a:r>
          </a:p>
          <a:p>
            <a:pPr marL="0" indent="0">
              <a:buNone/>
            </a:pPr>
            <a:r>
              <a:rPr lang="en-GB" sz="8800" dirty="0">
                <a:solidFill>
                  <a:schemeClr val="tx1"/>
                </a:solidFill>
              </a:rPr>
              <a:t>Personality Disorders</a:t>
            </a:r>
          </a:p>
          <a:p>
            <a:pPr marL="0" indent="0">
              <a:buNone/>
            </a:pPr>
            <a:endParaRPr lang="en-GB" sz="8800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59157666-0BFA-8C48-AD59-3361DB808CA9}"/>
              </a:ext>
            </a:extLst>
          </p:cNvPr>
          <p:cNvSpPr txBox="1">
            <a:spLocks/>
          </p:cNvSpPr>
          <p:nvPr/>
        </p:nvSpPr>
        <p:spPr>
          <a:xfrm>
            <a:off x="8207386" y="1576551"/>
            <a:ext cx="3750896" cy="5000205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3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The nature of the PTSD?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Multiple/fused trauma memories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Memory gaps and affect without recollection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Moral injury and betrayal trauma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Recovered, constructed and hallucinated memories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Rigid pre existing schema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Shame, disgust, mental defeat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Dissociation and shutdown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Risky coping, substance misuse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Extreme avoidance, withdrawal, rumination etc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6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BAFB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8291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579AF-5577-2A94-BBBD-25BFB9DE4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Complex vs complicated</a:t>
            </a:r>
          </a:p>
        </p:txBody>
      </p:sp>
      <p:pic>
        <p:nvPicPr>
          <p:cNvPr id="8194" name="Picture 2" descr="Putting together a game plan the works - ThysRugby">
            <a:extLst>
              <a:ext uri="{FF2B5EF4-FFF2-40B4-BE49-F238E27FC236}">
                <a16:creationId xmlns:a16="http://schemas.microsoft.com/office/drawing/2014/main" id="{37DF8567-9123-1A7D-5556-6AAC30F38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835" y="2564467"/>
            <a:ext cx="3633563" cy="2516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16 mud-splattered photos of truly appalling rugby pitches - Ruck">
            <a:extLst>
              <a:ext uri="{FF2B5EF4-FFF2-40B4-BE49-F238E27FC236}">
                <a16:creationId xmlns:a16="http://schemas.microsoft.com/office/drawing/2014/main" id="{D87F5AC2-F205-7B40-E2E1-258F58FA2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996" y="2564466"/>
            <a:ext cx="3781744" cy="2516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43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61897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45F3D4E-A2A4-4C4D-971E-B0402DF3D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259" y="1355552"/>
            <a:ext cx="3530648" cy="47839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E6A6E4E-530C-4977-ADD0-12F4055865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0613" y="1106640"/>
            <a:ext cx="4101471" cy="50329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B613DB-8473-C64D-B1A2-F72C3BEE0C1F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905000" y="127000"/>
            <a:ext cx="8255000" cy="635000"/>
          </a:xfrm>
          <a:prstGeom prst="rect">
            <a:avLst/>
          </a:prstGeom>
          <a:solidFill>
            <a:srgbClr val="FF0000">
              <a:alpha val="70000"/>
              <a:alpha val="0"/>
            </a:srgbClr>
          </a:solidFill>
          <a:ln w="0" cap="flat" cmpd="sng" algn="ctr">
            <a:solidFill>
              <a:srgbClr val="F6A21D">
                <a:shade val="50000"/>
                <a:alpha val="70000"/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3522F0-9605-2436-E73E-956B4EE9CAF3}"/>
              </a:ext>
            </a:extLst>
          </p:cNvPr>
          <p:cNvSpPr txBox="1">
            <a:spLocks/>
          </p:cNvSpPr>
          <p:nvPr/>
        </p:nvSpPr>
        <p:spPr>
          <a:xfrm>
            <a:off x="1221259" y="136206"/>
            <a:ext cx="9749481" cy="856269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Do our treatments still work with ‘complex’ clients?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D6532A-4A5F-4652-9D57-7FBBEFE4EB14}"/>
              </a:ext>
            </a:extLst>
          </p:cNvPr>
          <p:cNvSpPr txBox="1"/>
          <p:nvPr/>
        </p:nvSpPr>
        <p:spPr>
          <a:xfrm>
            <a:off x="329938" y="6211669"/>
            <a:ext cx="11792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Hoeboer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 C. M., de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Kleine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 R. A.,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Oprel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 D. A.,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Schoorl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 M., van der Does, W., &amp; van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Minnen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 A. (2021). Does complex PTSD predict or moderate treatment outcomes of three variants of exposure therapy?. </a:t>
            </a:r>
            <a:r>
              <a:rPr kumimoji="0" lang="en-GB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Journal of Anxiety Disorders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 </a:t>
            </a:r>
            <a:r>
              <a:rPr kumimoji="0" lang="en-GB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80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 102388.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2214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62147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pbs.twimg.com/media/DVhRi_4XcAEhZAa.jpg:large">
            <a:extLst>
              <a:ext uri="{FF2B5EF4-FFF2-40B4-BE49-F238E27FC236}">
                <a16:creationId xmlns:a16="http://schemas.microsoft.com/office/drawing/2014/main" id="{8D7B91FE-D3E0-4128-A413-CD6FDF818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45" y="379971"/>
            <a:ext cx="3949431" cy="54146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489490-9D5F-4229-8859-61FF92F38F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8093" y="985108"/>
            <a:ext cx="6409563" cy="4283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E70184-0659-4A35-9913-D70ABE186FA5}"/>
              </a:ext>
            </a:extLst>
          </p:cNvPr>
          <p:cNvSpPr txBox="1"/>
          <p:nvPr/>
        </p:nvSpPr>
        <p:spPr>
          <a:xfrm>
            <a:off x="222114" y="6219544"/>
            <a:ext cx="11614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Wagenmans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 A., Van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Minnen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 A.,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Sleijpen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 M., &amp; De Jongh, A. (2018). The impact of childhood sexual abuse on the outcome of intensive trauma-focused treatment for PTSD. </a:t>
            </a:r>
            <a:r>
              <a:rPr kumimoji="0" lang="en-GB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European journal of </a:t>
            </a:r>
            <a:r>
              <a:rPr kumimoji="0" lang="en-GB" b="0" i="1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psychotraumatology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 </a:t>
            </a:r>
            <a:r>
              <a:rPr kumimoji="0" lang="en-GB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9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(1), 1430962.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32AA3227-2206-4754-8D2A-9DD6AEB47B7E}"/>
              </a:ext>
            </a:extLst>
          </p:cNvPr>
          <p:cNvSpPr/>
          <p:nvPr/>
        </p:nvSpPr>
        <p:spPr>
          <a:xfrm>
            <a:off x="3316531" y="-44958"/>
            <a:ext cx="2779469" cy="212064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94% severe PTSD</a:t>
            </a:r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D2ABEE1D-F3AF-4C6E-8B4E-2B06052BB4DE}"/>
              </a:ext>
            </a:extLst>
          </p:cNvPr>
          <p:cNvSpPr/>
          <p:nvPr/>
        </p:nvSpPr>
        <p:spPr>
          <a:xfrm>
            <a:off x="3379461" y="1777827"/>
            <a:ext cx="2653608" cy="206600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50% mod-high risk</a:t>
            </a:r>
          </a:p>
        </p:txBody>
      </p:sp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737B1AC0-061D-4AFF-A643-9D14C48ED75C}"/>
              </a:ext>
            </a:extLst>
          </p:cNvPr>
          <p:cNvSpPr/>
          <p:nvPr/>
        </p:nvSpPr>
        <p:spPr>
          <a:xfrm>
            <a:off x="3379461" y="3558472"/>
            <a:ext cx="2844529" cy="230383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Large effects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d=1.5-2.1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B0FBB5-7E85-9044-8EDD-E1628E7A324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905000" y="127000"/>
            <a:ext cx="8255000" cy="635000"/>
          </a:xfrm>
          <a:prstGeom prst="rect">
            <a:avLst/>
          </a:prstGeom>
          <a:solidFill>
            <a:srgbClr val="FF0000">
              <a:alpha val="70000"/>
              <a:alpha val="0"/>
            </a:srgbClr>
          </a:solidFill>
          <a:ln w="0" cap="flat" cmpd="sng" algn="ctr">
            <a:solidFill>
              <a:srgbClr val="F6A21D">
                <a:shade val="50000"/>
                <a:alpha val="70000"/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 rtlCol="0" anchor="t"/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09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206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B8EB100-A1CF-45FE-8A54-676175BBD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428" y="314919"/>
            <a:ext cx="5318541" cy="53223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C3382841-09B2-4B82-8456-D4A08B679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2238" y="161686"/>
            <a:ext cx="5058104" cy="1134640"/>
          </a:xfrm>
          <a:ln>
            <a:noFill/>
          </a:ln>
        </p:spPr>
        <p:txBody>
          <a:bodyPr>
            <a:noAutofit/>
          </a:bodyPr>
          <a:lstStyle/>
          <a:p>
            <a:r>
              <a:rPr lang="en-GB" sz="3200" dirty="0">
                <a:solidFill>
                  <a:schemeClr val="accent2"/>
                </a:solidFill>
              </a:rPr>
              <a:t>CT-PTSD in routine practice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2416BDE-C6BE-4796-8FAF-F08286D7E2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49667" y="3280977"/>
            <a:ext cx="3794760" cy="2194037"/>
          </a:xfrm>
        </p:spPr>
        <p:txBody>
          <a:bodyPr>
            <a:normAutofit fontScale="40000" lnSpcReduction="20000"/>
          </a:bodyPr>
          <a:lstStyle/>
          <a:p>
            <a:r>
              <a:rPr lang="en-GB" sz="2000" dirty="0"/>
              <a:t>330 patients and 34 therapists with a wide range of experience, mean </a:t>
            </a:r>
            <a:r>
              <a:rPr lang="en-GB" sz="2000" b="1" dirty="0"/>
              <a:t>10.6 sessions (SD=5) + 2 Booster sessions (SD=3)</a:t>
            </a:r>
          </a:p>
          <a:p>
            <a:r>
              <a:rPr lang="en-GB" sz="2000" dirty="0"/>
              <a:t>43% from minority ethnic backgrounds</a:t>
            </a:r>
          </a:p>
          <a:p>
            <a:r>
              <a:rPr lang="en-GB" sz="2000" dirty="0"/>
              <a:t>57% interpersonal violence traumas</a:t>
            </a:r>
          </a:p>
          <a:p>
            <a:r>
              <a:rPr lang="en-GB" sz="2000" dirty="0"/>
              <a:t>22.5% involved death of others</a:t>
            </a:r>
          </a:p>
          <a:p>
            <a:r>
              <a:rPr lang="en-GB" sz="2000" dirty="0"/>
              <a:t>78% at least one comorbidity (mean=2)</a:t>
            </a:r>
          </a:p>
          <a:p>
            <a:r>
              <a:rPr lang="en-GB" sz="2000" dirty="0"/>
              <a:t>14% dropout rate / 21% unreliable attenders</a:t>
            </a:r>
          </a:p>
          <a:p>
            <a:r>
              <a:rPr lang="en-GB" sz="2000" dirty="0"/>
              <a:t>1.2% got worse during treatment</a:t>
            </a:r>
          </a:p>
          <a:p>
            <a:r>
              <a:rPr lang="en-GB" sz="2000" dirty="0"/>
              <a:t>Wide range of common “complexity” factors did not predict outcome – including BPD, no trauma memory, previous treatment, childhood abuse or number of traumas.</a:t>
            </a:r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E4A40D-8C96-43AA-B5B0-9AF0A56DE68F}"/>
              </a:ext>
            </a:extLst>
          </p:cNvPr>
          <p:cNvSpPr txBox="1"/>
          <p:nvPr/>
        </p:nvSpPr>
        <p:spPr>
          <a:xfrm>
            <a:off x="230909" y="6111539"/>
            <a:ext cx="115994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Ehlers, A., Grey, N., Wild, J., Stott, R.,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Liness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 S., Deale, A., ... &amp; Clark, D. M. (2013). Implementation of cognitive therapy for PTSD in routine clinical care: effectiveness and moderators of outcome in a consecutive sample. 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Behaviour research and therapy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 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51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(11), 742-752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5E4393-5C56-B792-9877-C86CE14539A7}"/>
              </a:ext>
            </a:extLst>
          </p:cNvPr>
          <p:cNvSpPr txBox="1"/>
          <p:nvPr/>
        </p:nvSpPr>
        <p:spPr>
          <a:xfrm>
            <a:off x="6696078" y="1397674"/>
            <a:ext cx="490193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262626"/>
                </a:solidFill>
                <a:effectLst/>
              </a:rPr>
              <a:t> 330 patients and 34 therapists with a wide range of experience</a:t>
            </a:r>
          </a:p>
          <a:p>
            <a:pPr algn="l" rtl="0" fontAlgn="base"/>
            <a:endParaRPr lang="en-GB" sz="900" b="0" i="0" u="none" strike="noStrike" dirty="0">
              <a:solidFill>
                <a:srgbClr val="262626"/>
              </a:solidFill>
              <a:effectLst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62626"/>
                </a:solidFill>
              </a:rPr>
              <a:t> M</a:t>
            </a:r>
            <a:r>
              <a:rPr lang="en-GB" sz="2000" b="0" i="0" u="none" strike="noStrike" dirty="0">
                <a:solidFill>
                  <a:srgbClr val="262626"/>
                </a:solidFill>
                <a:effectLst/>
              </a:rPr>
              <a:t>ean </a:t>
            </a:r>
            <a:r>
              <a:rPr lang="en-GB" sz="2000" b="1" i="0" u="none" strike="noStrike" dirty="0">
                <a:solidFill>
                  <a:srgbClr val="262626"/>
                </a:solidFill>
                <a:effectLst/>
              </a:rPr>
              <a:t>10.6 sessions (SD=5) + 2 Booster sessions (SD=3)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 sz="900" b="0" i="0" dirty="0">
              <a:solidFill>
                <a:srgbClr val="000000"/>
              </a:solidFill>
              <a:effectLst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262626"/>
                </a:solidFill>
                <a:effectLst/>
              </a:rPr>
              <a:t> 43% from minority ethnic backgrounds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 sz="900" b="0" i="0" dirty="0">
              <a:solidFill>
                <a:srgbClr val="000000"/>
              </a:solidFill>
              <a:effectLst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262626"/>
                </a:solidFill>
                <a:effectLst/>
              </a:rPr>
              <a:t> 57% interpersonal violence traumas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 sz="900" b="0" i="0" dirty="0">
              <a:solidFill>
                <a:srgbClr val="000000"/>
              </a:solidFill>
              <a:effectLst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262626"/>
                </a:solidFill>
                <a:effectLst/>
              </a:rPr>
              <a:t>78% at least one comorbidity (mean=2)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 sz="900" b="0" i="0" dirty="0">
              <a:solidFill>
                <a:srgbClr val="000000"/>
              </a:solidFill>
              <a:effectLst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262626"/>
                </a:solidFill>
                <a:effectLst/>
              </a:rPr>
              <a:t> Wide range of common “complexity” factors did not predict outcome – including BPD, no trauma memory, previous treatment, childhood abuse or number of traumas.</a:t>
            </a:r>
            <a:endParaRPr lang="en-US" sz="2000" b="0" i="0" dirty="0">
              <a:solidFill>
                <a:srgbClr val="000000"/>
              </a:solidFill>
              <a:effectLst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7502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233CC-DDD1-F511-088C-9D9B5CC5C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875" y="729913"/>
            <a:ext cx="10421654" cy="1188720"/>
          </a:xfrm>
        </p:spPr>
        <p:txBody>
          <a:bodyPr/>
          <a:lstStyle/>
          <a:p>
            <a:r>
              <a:rPr lang="en-GB" dirty="0"/>
              <a:t>Do we need new treatments or to do existing treatments better?</a:t>
            </a:r>
          </a:p>
        </p:txBody>
      </p:sp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CBAC3D16-2627-00EE-F086-1E398295C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734" y="2336088"/>
            <a:ext cx="2411070" cy="3429000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1200000"/>
            </a:camera>
            <a:lightRig rig="threePt" dir="t"/>
          </a:scene3d>
        </p:spPr>
      </p:pic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F846D50-8149-EB78-D55D-67A0338D60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4998" y="2097464"/>
            <a:ext cx="2674787" cy="3906249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21000000"/>
            </a:camera>
            <a:lightRig rig="threePt" dir="t"/>
          </a:scene3d>
        </p:spPr>
      </p:pic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552EA5E9-3AC8-202A-7E96-FD08CD31B8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2881" y="3224868"/>
            <a:ext cx="2452117" cy="3429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567F8E4D-1D77-1CA7-3B48-7D1B6BDFCC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3855" y="3190722"/>
            <a:ext cx="3456990" cy="17197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9839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233CC-DDD1-F511-088C-9D9B5CC5C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875" y="729913"/>
            <a:ext cx="10421654" cy="1188720"/>
          </a:xfrm>
        </p:spPr>
        <p:txBody>
          <a:bodyPr/>
          <a:lstStyle/>
          <a:p>
            <a:r>
              <a:rPr lang="en-GB" dirty="0"/>
              <a:t>…And adapt them to different populations</a:t>
            </a:r>
          </a:p>
        </p:txBody>
      </p:sp>
      <p:pic>
        <p:nvPicPr>
          <p:cNvPr id="4" name="Picture 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AAF054DC-2B0F-E80C-F7E7-A4D1068261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60000">
            <a:off x="8413477" y="2227398"/>
            <a:ext cx="3045158" cy="42940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A82012B-B806-101E-C107-CED518AF32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960000">
            <a:off x="1195013" y="2166824"/>
            <a:ext cx="3025841" cy="43464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Text, letter&#10;&#10;Description automatically generated">
            <a:extLst>
              <a:ext uri="{FF2B5EF4-FFF2-40B4-BE49-F238E27FC236}">
                <a16:creationId xmlns:a16="http://schemas.microsoft.com/office/drawing/2014/main" id="{543EF9D2-5A69-C8BF-6C06-DCB44B33A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995" y="2113652"/>
            <a:ext cx="3931897" cy="44865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16202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3DA0D-1E8A-7890-1FAF-0D9AC8A00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 to flex</a:t>
            </a:r>
          </a:p>
        </p:txBody>
      </p:sp>
      <p:pic>
        <p:nvPicPr>
          <p:cNvPr id="1026" name="Picture 2" descr="'The goal is the mind’: Australian rugby players take part in yoga sessions&#10;">
            <a:extLst>
              <a:ext uri="{FF2B5EF4-FFF2-40B4-BE49-F238E27FC236}">
                <a16:creationId xmlns:a16="http://schemas.microsoft.com/office/drawing/2014/main" id="{A0093F22-F1B4-6F6F-9970-DD314B2BFD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817" y="2070956"/>
            <a:ext cx="4583545" cy="286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C5703A8-916D-5129-2210-7C744AC3312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012" y="1738707"/>
            <a:ext cx="3740728" cy="3532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ED0C46-1ABD-3426-6AA7-51734DD4E53D}"/>
              </a:ext>
            </a:extLst>
          </p:cNvPr>
          <p:cNvSpPr txBox="1"/>
          <p:nvPr/>
        </p:nvSpPr>
        <p:spPr>
          <a:xfrm>
            <a:off x="5714726" y="5666422"/>
            <a:ext cx="5816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dirty="0">
                <a:solidFill>
                  <a:schemeClr val="accent2"/>
                </a:solidFill>
              </a:rPr>
              <a:t>There’s more than one way to score…</a:t>
            </a:r>
          </a:p>
        </p:txBody>
      </p:sp>
    </p:spTree>
    <p:extLst>
      <p:ext uri="{BB962C8B-B14F-4D97-AF65-F5344CB8AC3E}">
        <p14:creationId xmlns:p14="http://schemas.microsoft.com/office/powerpoint/2010/main" val="326974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emory bank: England's 2003 World Cup win | PlanetRugby : PlanetRugby">
            <a:extLst>
              <a:ext uri="{FF2B5EF4-FFF2-40B4-BE49-F238E27FC236}">
                <a16:creationId xmlns:a16="http://schemas.microsoft.com/office/drawing/2014/main" id="{371AB110-41AE-7C47-E9D2-0654E5DC1B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0" r="10383"/>
          <a:stretch/>
        </p:blipFill>
        <p:spPr bwMode="auto">
          <a:xfrm>
            <a:off x="6096000" y="10"/>
            <a:ext cx="6096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4D6A6E90-9C25-C253-B33B-9A9C8ACB9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098" y="641591"/>
            <a:ext cx="2287588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Text, letter&#10;&#10;Description automatically generated">
            <a:extLst>
              <a:ext uri="{FF2B5EF4-FFF2-40B4-BE49-F238E27FC236}">
                <a16:creationId xmlns:a16="http://schemas.microsoft.com/office/drawing/2014/main" id="{7F343BE1-A763-F4DF-56F9-B76B1D7D69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556" y="159043"/>
            <a:ext cx="2832393" cy="35574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38F53FA2-2559-A356-02E7-849FE42E2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708" y="4620630"/>
            <a:ext cx="3352081" cy="13001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504B842-38D2-3C65-0E57-1117998F2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91" y="3854986"/>
            <a:ext cx="1891233" cy="578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5940E2-5B1C-5DD5-C87E-57D74D7D8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621" y="2862327"/>
            <a:ext cx="4486656" cy="1174991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r>
              <a:rPr lang="en-US" sz="2800" dirty="0"/>
              <a:t>The current state of play</a:t>
            </a:r>
          </a:p>
        </p:txBody>
      </p:sp>
    </p:spTree>
    <p:extLst>
      <p:ext uri="{BB962C8B-B14F-4D97-AF65-F5344CB8AC3E}">
        <p14:creationId xmlns:p14="http://schemas.microsoft.com/office/powerpoint/2010/main" val="3714455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3" name="218318__splicesound__referee-whistle-blow-gymnasium.wav"/>
          </p:stSnd>
        </p:sndAc>
      </p:transition>
    </mc:Choice>
    <mc:Fallback>
      <p:transition spd="slow">
        <p:sndAc>
          <p:stSnd>
            <p:snd r:embed="rId3" name="218318__splicesound__referee-whistle-blow-gymnasium.wav"/>
          </p:stSnd>
        </p:sndAc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F1B82-7B3F-EF26-886F-6EAC1BD50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623" y="268095"/>
            <a:ext cx="9749481" cy="1188720"/>
          </a:xfrm>
        </p:spPr>
        <p:txBody>
          <a:bodyPr/>
          <a:lstStyle/>
          <a:p>
            <a:r>
              <a:rPr lang="en-GB" dirty="0"/>
              <a:t>Formulate not formulaic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3D0EBD-8C15-DAF6-5C60-6B7F11615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67" y="1856257"/>
            <a:ext cx="8659954" cy="4852031"/>
          </a:xfrm>
          <a:prstGeom prst="rect">
            <a:avLst/>
          </a:prstGeom>
        </p:spPr>
      </p:pic>
      <p:pic>
        <p:nvPicPr>
          <p:cNvPr id="2050" name="Picture 2" descr="Rugby Kick Stock Photos, Pictures &amp; Royalty-Free Images - iStock">
            <a:extLst>
              <a:ext uri="{FF2B5EF4-FFF2-40B4-BE49-F238E27FC236}">
                <a16:creationId xmlns:a16="http://schemas.microsoft.com/office/drawing/2014/main" id="{8A6A1AFB-197E-CB30-00A8-B8928F600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109" y="5088082"/>
            <a:ext cx="1487055" cy="148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ide Profile Rugby Speedster Passing Ball Stock Illustration 178727633 |  Shutterstock">
            <a:extLst>
              <a:ext uri="{FF2B5EF4-FFF2-40B4-BE49-F238E27FC236}">
                <a16:creationId xmlns:a16="http://schemas.microsoft.com/office/drawing/2014/main" id="{06E4D852-FEED-DC14-312F-FC39B5252A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" t="1883" r="6883" b="9545"/>
          <a:stretch/>
        </p:blipFill>
        <p:spPr bwMode="auto">
          <a:xfrm>
            <a:off x="9923318" y="3429000"/>
            <a:ext cx="1304636" cy="143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ugby player running with ball, abstract vector isolated silhouette. Side view. Team sport Rugby player running with ball, abstract vector isolated silhouette. Side view. Team sport rugby icon stock illustrations">
            <a:extLst>
              <a:ext uri="{FF2B5EF4-FFF2-40B4-BE49-F238E27FC236}">
                <a16:creationId xmlns:a16="http://schemas.microsoft.com/office/drawing/2014/main" id="{413D0EB0-8AB8-A9FD-3694-7D412A132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509" y="1580572"/>
            <a:ext cx="1565564" cy="156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3662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ugby Kick Stock Photos, Pictures &amp; Royalty-Free Images - iStock">
            <a:extLst>
              <a:ext uri="{FF2B5EF4-FFF2-40B4-BE49-F238E27FC236}">
                <a16:creationId xmlns:a16="http://schemas.microsoft.com/office/drawing/2014/main" id="{57E6845D-DB86-8BE9-937C-6A3D86883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7646" y="349057"/>
            <a:ext cx="1487055" cy="148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ide Profile Rugby Speedster Passing Ball Stock Illustration 178727633 |  Shutterstock">
            <a:extLst>
              <a:ext uri="{FF2B5EF4-FFF2-40B4-BE49-F238E27FC236}">
                <a16:creationId xmlns:a16="http://schemas.microsoft.com/office/drawing/2014/main" id="{86F0686A-C488-4D58-A42B-7F2E1FC870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" t="1883" r="6883" b="9545"/>
          <a:stretch/>
        </p:blipFill>
        <p:spPr bwMode="auto">
          <a:xfrm>
            <a:off x="5296962" y="401012"/>
            <a:ext cx="1304636" cy="143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Rugby player running with ball, abstract vector isolated silhouette. Side view. Team sport Rugby player running with ball, abstract vector isolated silhouette. Side view. Team sport rugby icon stock illustrations">
            <a:extLst>
              <a:ext uri="{FF2B5EF4-FFF2-40B4-BE49-F238E27FC236}">
                <a16:creationId xmlns:a16="http://schemas.microsoft.com/office/drawing/2014/main" id="{06B980AC-204B-635D-9AB0-FDFB17252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280" y="357272"/>
            <a:ext cx="1565564" cy="156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FBD035-AE2F-EEF7-5832-28FF45026E1A}"/>
              </a:ext>
            </a:extLst>
          </p:cNvPr>
          <p:cNvSpPr txBox="1"/>
          <p:nvPr/>
        </p:nvSpPr>
        <p:spPr>
          <a:xfrm>
            <a:off x="785689" y="1981560"/>
            <a:ext cx="2375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6"/>
                </a:solidFill>
              </a:rPr>
              <a:t>Memory</a:t>
            </a:r>
            <a:r>
              <a:rPr lang="en-GB" sz="2800" dirty="0">
                <a:solidFill>
                  <a:schemeClr val="accent2"/>
                </a:solidFill>
              </a:rPr>
              <a:t> </a:t>
            </a:r>
            <a:r>
              <a:rPr lang="en-GB" sz="2800" dirty="0"/>
              <a:t>work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EC450D-F583-3B49-D225-4E8DD1E662A8}"/>
              </a:ext>
            </a:extLst>
          </p:cNvPr>
          <p:cNvSpPr txBox="1"/>
          <p:nvPr/>
        </p:nvSpPr>
        <p:spPr>
          <a:xfrm>
            <a:off x="8547839" y="1873946"/>
            <a:ext cx="2581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2"/>
                </a:solidFill>
              </a:rPr>
              <a:t>Coping strategies </a:t>
            </a:r>
            <a:r>
              <a:rPr lang="en-GB" sz="2800" dirty="0"/>
              <a:t>work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4377B0-2DDE-55D4-9909-E274E98683F9}"/>
              </a:ext>
            </a:extLst>
          </p:cNvPr>
          <p:cNvSpPr txBox="1"/>
          <p:nvPr/>
        </p:nvSpPr>
        <p:spPr>
          <a:xfrm>
            <a:off x="4699302" y="1993078"/>
            <a:ext cx="2499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accent4"/>
                </a:solidFill>
              </a:rPr>
              <a:t>Cognitive</a:t>
            </a:r>
            <a:r>
              <a:rPr lang="en-GB" sz="2800" dirty="0">
                <a:solidFill>
                  <a:schemeClr val="accent2"/>
                </a:solidFill>
              </a:rPr>
              <a:t> </a:t>
            </a:r>
            <a:r>
              <a:rPr lang="en-GB" sz="2800" dirty="0"/>
              <a:t>work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70C5A2-B9E2-3E7A-AB7C-E6708FDB272B}"/>
              </a:ext>
            </a:extLst>
          </p:cNvPr>
          <p:cNvSpPr txBox="1"/>
          <p:nvPr/>
        </p:nvSpPr>
        <p:spPr>
          <a:xfrm>
            <a:off x="649807" y="2627998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Imaginal reliving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33995B-0A3B-2AE5-EFD6-20619AE06AFD}"/>
              </a:ext>
            </a:extLst>
          </p:cNvPr>
          <p:cNvSpPr txBox="1"/>
          <p:nvPr/>
        </p:nvSpPr>
        <p:spPr>
          <a:xfrm>
            <a:off x="647688" y="3165823"/>
            <a:ext cx="23756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Updating trauma memories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64DF1D-E7C6-D952-EAF4-82FB7F064B27}"/>
              </a:ext>
            </a:extLst>
          </p:cNvPr>
          <p:cNvSpPr txBox="1"/>
          <p:nvPr/>
        </p:nvSpPr>
        <p:spPr>
          <a:xfrm>
            <a:off x="707112" y="3984597"/>
            <a:ext cx="2443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Trigger discrimination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4015D3-D7FB-C559-088F-BF3B962FB657}"/>
              </a:ext>
            </a:extLst>
          </p:cNvPr>
          <p:cNvSpPr txBox="1"/>
          <p:nvPr/>
        </p:nvSpPr>
        <p:spPr>
          <a:xfrm>
            <a:off x="783592" y="6091406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Site visits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9807BB-C383-1016-C45C-1B5BFEC77E94}"/>
              </a:ext>
            </a:extLst>
          </p:cNvPr>
          <p:cNvSpPr txBox="1"/>
          <p:nvPr/>
        </p:nvSpPr>
        <p:spPr>
          <a:xfrm>
            <a:off x="741138" y="4507925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Timelines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902AF7-4B03-B3B2-BA52-CBE954581906}"/>
              </a:ext>
            </a:extLst>
          </p:cNvPr>
          <p:cNvSpPr txBox="1"/>
          <p:nvPr/>
        </p:nvSpPr>
        <p:spPr>
          <a:xfrm>
            <a:off x="694483" y="5048320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Narrative writing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E2E7C4-23DC-3776-6583-4D8D0166143D}"/>
              </a:ext>
            </a:extLst>
          </p:cNvPr>
          <p:cNvSpPr txBox="1"/>
          <p:nvPr/>
        </p:nvSpPr>
        <p:spPr>
          <a:xfrm>
            <a:off x="783592" y="5630264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Imagery rescripting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3A0F419-143D-F8C1-0A0D-9FFA2FE9B558}"/>
              </a:ext>
            </a:extLst>
          </p:cNvPr>
          <p:cNvSpPr txBox="1"/>
          <p:nvPr/>
        </p:nvSpPr>
        <p:spPr>
          <a:xfrm>
            <a:off x="4614222" y="2592410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Socratic questioning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1E5B97-A251-11AD-58BC-88EB04D599C2}"/>
              </a:ext>
            </a:extLst>
          </p:cNvPr>
          <p:cNvSpPr txBox="1"/>
          <p:nvPr/>
        </p:nvSpPr>
        <p:spPr>
          <a:xfrm>
            <a:off x="4222008" y="3068632"/>
            <a:ext cx="3242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Responsibility pie charts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EFEEA8-F8A9-D1CD-066A-9E100659EF54}"/>
              </a:ext>
            </a:extLst>
          </p:cNvPr>
          <p:cNvSpPr txBox="1"/>
          <p:nvPr/>
        </p:nvSpPr>
        <p:spPr>
          <a:xfrm>
            <a:off x="4557149" y="3530792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Surveys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CC71C7-E14E-4977-7B13-667CA5ADE4F5}"/>
              </a:ext>
            </a:extLst>
          </p:cNvPr>
          <p:cNvSpPr txBox="1"/>
          <p:nvPr/>
        </p:nvSpPr>
        <p:spPr>
          <a:xfrm>
            <a:off x="4410479" y="4015386"/>
            <a:ext cx="27831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Behavioural experiments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7761C3C-3EF4-5F26-B2BF-24D48FDBA06E}"/>
              </a:ext>
            </a:extLst>
          </p:cNvPr>
          <p:cNvSpPr txBox="1"/>
          <p:nvPr/>
        </p:nvSpPr>
        <p:spPr>
          <a:xfrm>
            <a:off x="4614220" y="4975972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Psychoeducation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A16FC5C-E23D-6B5E-6796-C7252953F475}"/>
              </a:ext>
            </a:extLst>
          </p:cNvPr>
          <p:cNvSpPr txBox="1"/>
          <p:nvPr/>
        </p:nvSpPr>
        <p:spPr>
          <a:xfrm>
            <a:off x="4584626" y="4507925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Continua methods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9DEA0-4E3A-45E2-8799-5AA4B3086880}"/>
              </a:ext>
            </a:extLst>
          </p:cNvPr>
          <p:cNvSpPr txBox="1"/>
          <p:nvPr/>
        </p:nvSpPr>
        <p:spPr>
          <a:xfrm>
            <a:off x="4614220" y="5536175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Reviewing evidence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F18829-6E9F-39EC-349A-90D04DB65FE6}"/>
              </a:ext>
            </a:extLst>
          </p:cNvPr>
          <p:cNvSpPr txBox="1"/>
          <p:nvPr/>
        </p:nvSpPr>
        <p:spPr>
          <a:xfrm>
            <a:off x="8754029" y="2955728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/>
                </a:solidFill>
              </a:rPr>
              <a:t>Grounding strategies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57C73F2-527E-9315-6FCD-CC7D80D6F030}"/>
              </a:ext>
            </a:extLst>
          </p:cNvPr>
          <p:cNvSpPr txBox="1"/>
          <p:nvPr/>
        </p:nvSpPr>
        <p:spPr>
          <a:xfrm>
            <a:off x="8673349" y="3502163"/>
            <a:ext cx="2811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/>
                </a:solidFill>
              </a:rPr>
              <a:t>Rumination interventions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8EC9EFE-5299-A0E3-A895-2D4F680B203C}"/>
              </a:ext>
            </a:extLst>
          </p:cNvPr>
          <p:cNvSpPr txBox="1"/>
          <p:nvPr/>
        </p:nvSpPr>
        <p:spPr>
          <a:xfrm>
            <a:off x="8347754" y="3992232"/>
            <a:ext cx="346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/>
                </a:solidFill>
              </a:rPr>
              <a:t>Thought suppression exercise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A10496-1394-74B9-E495-615B35E07636}"/>
              </a:ext>
            </a:extLst>
          </p:cNvPr>
          <p:cNvSpPr txBox="1"/>
          <p:nvPr/>
        </p:nvSpPr>
        <p:spPr>
          <a:xfrm>
            <a:off x="8754029" y="4524437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/>
                </a:solidFill>
              </a:rPr>
              <a:t>Safety planning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6457680-B865-2B3C-7EC7-FF49A9F7816E}"/>
              </a:ext>
            </a:extLst>
          </p:cNvPr>
          <p:cNvSpPr txBox="1"/>
          <p:nvPr/>
        </p:nvSpPr>
        <p:spPr>
          <a:xfrm>
            <a:off x="8174749" y="4975972"/>
            <a:ext cx="337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/>
                </a:solidFill>
              </a:rPr>
              <a:t>Hypervigilance experiments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31A7C25-12A7-76B6-8EDA-7B8DA0AFD3E0}"/>
              </a:ext>
            </a:extLst>
          </p:cNvPr>
          <p:cNvSpPr txBox="1"/>
          <p:nvPr/>
        </p:nvSpPr>
        <p:spPr>
          <a:xfrm>
            <a:off x="4289177" y="6091406"/>
            <a:ext cx="31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Reclaiming/building your life</a:t>
            </a:r>
          </a:p>
        </p:txBody>
      </p:sp>
      <p:pic>
        <p:nvPicPr>
          <p:cNvPr id="3074" name="Picture 2" descr="Rugby Scrum SVG Cut file by Creative Fabrica Crafts · Creative Fabrica">
            <a:extLst>
              <a:ext uri="{FF2B5EF4-FFF2-40B4-BE49-F238E27FC236}">
                <a16:creationId xmlns:a16="http://schemas.microsoft.com/office/drawing/2014/main" id="{CAC0D6AD-954E-4D6A-B7F2-3212757A06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8" t="27653" r="10823" b="25461"/>
          <a:stretch/>
        </p:blipFill>
        <p:spPr bwMode="auto">
          <a:xfrm>
            <a:off x="8225608" y="5830319"/>
            <a:ext cx="1613149" cy="65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FA299A6-DDF5-E516-2213-CB793DD18217}"/>
              </a:ext>
            </a:extLst>
          </p:cNvPr>
          <p:cNvSpPr txBox="1"/>
          <p:nvPr/>
        </p:nvSpPr>
        <p:spPr>
          <a:xfrm>
            <a:off x="9680589" y="5855333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Shared formulation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8539DE-8A80-4C7D-2696-2D530C739EC6}"/>
              </a:ext>
            </a:extLst>
          </p:cNvPr>
          <p:cNvSpPr txBox="1"/>
          <p:nvPr/>
        </p:nvSpPr>
        <p:spPr>
          <a:xfrm>
            <a:off x="9178150" y="6291461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Blueprint</a:t>
            </a:r>
          </a:p>
        </p:txBody>
      </p:sp>
    </p:spTree>
    <p:extLst>
      <p:ext uri="{BB962C8B-B14F-4D97-AF65-F5344CB8AC3E}">
        <p14:creationId xmlns:p14="http://schemas.microsoft.com/office/powerpoint/2010/main" val="31453523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ead silhouette Icons – Download for Free in PNG and SVG">
            <a:extLst>
              <a:ext uri="{FF2B5EF4-FFF2-40B4-BE49-F238E27FC236}">
                <a16:creationId xmlns:a16="http://schemas.microsoft.com/office/drawing/2014/main" id="{B4A3113E-F241-E7B1-294A-BD598A10D0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" b="9848"/>
          <a:stretch/>
        </p:blipFill>
        <p:spPr bwMode="auto">
          <a:xfrm>
            <a:off x="880622" y="494675"/>
            <a:ext cx="1907549" cy="185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75AD3E-AF8B-030F-8B72-108CE3E4C1B4}"/>
              </a:ext>
            </a:extLst>
          </p:cNvPr>
          <p:cNvSpPr txBox="1"/>
          <p:nvPr/>
        </p:nvSpPr>
        <p:spPr>
          <a:xfrm>
            <a:off x="1319134" y="2353455"/>
            <a:ext cx="2083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2"/>
                </a:solidFill>
              </a:rPr>
              <a:t>Elouise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B9A876-438E-23A3-775E-B4D4940EF596}"/>
              </a:ext>
            </a:extLst>
          </p:cNvPr>
          <p:cNvSpPr txBox="1"/>
          <p:nvPr/>
        </p:nvSpPr>
        <p:spPr>
          <a:xfrm>
            <a:off x="4137286" y="854440"/>
            <a:ext cx="54564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800" dirty="0"/>
              <a:t>Single incident trauma – accident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800" dirty="0"/>
              <a:t>Main cognitive themes – fear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800" dirty="0"/>
              <a:t>No major additional complexities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3EDF84-5E1D-B037-4C6F-AEA39BCE48CD}"/>
              </a:ext>
            </a:extLst>
          </p:cNvPr>
          <p:cNvSpPr txBox="1"/>
          <p:nvPr/>
        </p:nvSpPr>
        <p:spPr>
          <a:xfrm>
            <a:off x="0" y="5738935"/>
            <a:ext cx="31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Reclaiming your life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C2C33C2-33D8-788B-E494-AB66ECF320EE}"/>
              </a:ext>
            </a:extLst>
          </p:cNvPr>
          <p:cNvCxnSpPr>
            <a:cxnSpLocks/>
          </p:cNvCxnSpPr>
          <p:nvPr/>
        </p:nvCxnSpPr>
        <p:spPr>
          <a:xfrm>
            <a:off x="2788171" y="5938990"/>
            <a:ext cx="9233940" cy="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51FF817-EF49-E8FF-D5FE-D7A19195CE5C}"/>
              </a:ext>
            </a:extLst>
          </p:cNvPr>
          <p:cNvSpPr txBox="1"/>
          <p:nvPr/>
        </p:nvSpPr>
        <p:spPr>
          <a:xfrm>
            <a:off x="1904555" y="4849734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Psychoeducation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FE0FD6-B5A0-1D32-789C-D4110EFC370C}"/>
              </a:ext>
            </a:extLst>
          </p:cNvPr>
          <p:cNvSpPr txBox="1"/>
          <p:nvPr/>
        </p:nvSpPr>
        <p:spPr>
          <a:xfrm>
            <a:off x="3950842" y="4753990"/>
            <a:ext cx="1457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Imaginal reliving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1FF89-9468-2C1D-E51C-A8831CF259BC}"/>
              </a:ext>
            </a:extLst>
          </p:cNvPr>
          <p:cNvSpPr txBox="1"/>
          <p:nvPr/>
        </p:nvSpPr>
        <p:spPr>
          <a:xfrm>
            <a:off x="5165672" y="4746906"/>
            <a:ext cx="166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Updating trauma memories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318F92-00DF-3395-C11E-D9F77E292EFB}"/>
              </a:ext>
            </a:extLst>
          </p:cNvPr>
          <p:cNvSpPr txBox="1"/>
          <p:nvPr/>
        </p:nvSpPr>
        <p:spPr>
          <a:xfrm>
            <a:off x="6354114" y="4793303"/>
            <a:ext cx="2076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Trigger discrimination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AE3BC-C0B3-BEC9-7BC7-6D1C581CB166}"/>
              </a:ext>
            </a:extLst>
          </p:cNvPr>
          <p:cNvSpPr txBox="1"/>
          <p:nvPr/>
        </p:nvSpPr>
        <p:spPr>
          <a:xfrm>
            <a:off x="7758651" y="4768980"/>
            <a:ext cx="2239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Behavioural experiments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5F7EAC-319C-2100-40BC-255079AC75BC}"/>
              </a:ext>
            </a:extLst>
          </p:cNvPr>
          <p:cNvSpPr txBox="1"/>
          <p:nvPr/>
        </p:nvSpPr>
        <p:spPr>
          <a:xfrm>
            <a:off x="9593706" y="4793303"/>
            <a:ext cx="1038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Site visit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6298AA-C1E6-ECCE-3FEC-992C93959704}"/>
              </a:ext>
            </a:extLst>
          </p:cNvPr>
          <p:cNvSpPr txBox="1"/>
          <p:nvPr/>
        </p:nvSpPr>
        <p:spPr>
          <a:xfrm>
            <a:off x="502727" y="4768980"/>
            <a:ext cx="16369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Shared formulation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3B95A2-6D69-3A86-3327-315F0E814479}"/>
              </a:ext>
            </a:extLst>
          </p:cNvPr>
          <p:cNvSpPr txBox="1"/>
          <p:nvPr/>
        </p:nvSpPr>
        <p:spPr>
          <a:xfrm>
            <a:off x="10091491" y="4767328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Blueprint</a:t>
            </a:r>
          </a:p>
        </p:txBody>
      </p:sp>
    </p:spTree>
    <p:extLst>
      <p:ext uri="{BB962C8B-B14F-4D97-AF65-F5344CB8AC3E}">
        <p14:creationId xmlns:p14="http://schemas.microsoft.com/office/powerpoint/2010/main" val="1999535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75AD3E-AF8B-030F-8B72-108CE3E4C1B4}"/>
              </a:ext>
            </a:extLst>
          </p:cNvPr>
          <p:cNvSpPr txBox="1"/>
          <p:nvPr/>
        </p:nvSpPr>
        <p:spPr>
          <a:xfrm>
            <a:off x="1321219" y="2363088"/>
            <a:ext cx="2083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2"/>
                </a:solidFill>
              </a:rPr>
              <a:t>Tariq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B9A876-438E-23A3-775E-B4D4940EF596}"/>
              </a:ext>
            </a:extLst>
          </p:cNvPr>
          <p:cNvSpPr txBox="1"/>
          <p:nvPr/>
        </p:nvSpPr>
        <p:spPr>
          <a:xfrm>
            <a:off x="4137285" y="854440"/>
            <a:ext cx="595420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800" dirty="0"/>
              <a:t>Single incident trauma – accident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800" dirty="0"/>
              <a:t>Main cognitive themes – shame, guilt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800" dirty="0"/>
              <a:t>Loss of consciousness during accident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800" dirty="0"/>
              <a:t>Permanent physical injury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3EDF84-5E1D-B037-4C6F-AEA39BCE48CD}"/>
              </a:ext>
            </a:extLst>
          </p:cNvPr>
          <p:cNvSpPr txBox="1"/>
          <p:nvPr/>
        </p:nvSpPr>
        <p:spPr>
          <a:xfrm>
            <a:off x="8603" y="6338542"/>
            <a:ext cx="31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Rebuilding your life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C2C33C2-33D8-788B-E494-AB66ECF320EE}"/>
              </a:ext>
            </a:extLst>
          </p:cNvPr>
          <p:cNvCxnSpPr>
            <a:cxnSpLocks/>
          </p:cNvCxnSpPr>
          <p:nvPr/>
        </p:nvCxnSpPr>
        <p:spPr>
          <a:xfrm>
            <a:off x="2750119" y="6538597"/>
            <a:ext cx="9233940" cy="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51FF817-EF49-E8FF-D5FE-D7A19195CE5C}"/>
              </a:ext>
            </a:extLst>
          </p:cNvPr>
          <p:cNvSpPr txBox="1"/>
          <p:nvPr/>
        </p:nvSpPr>
        <p:spPr>
          <a:xfrm>
            <a:off x="1817952" y="3738986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Psychoeducation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FE0FD6-B5A0-1D32-789C-D4110EFC370C}"/>
              </a:ext>
            </a:extLst>
          </p:cNvPr>
          <p:cNvSpPr txBox="1"/>
          <p:nvPr/>
        </p:nvSpPr>
        <p:spPr>
          <a:xfrm>
            <a:off x="9195687" y="3748589"/>
            <a:ext cx="1457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Imaginal reliving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61FF89-9468-2C1D-E51C-A8831CF259BC}"/>
              </a:ext>
            </a:extLst>
          </p:cNvPr>
          <p:cNvSpPr txBox="1"/>
          <p:nvPr/>
        </p:nvSpPr>
        <p:spPr>
          <a:xfrm>
            <a:off x="4193599" y="5522934"/>
            <a:ext cx="166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Updating trauma memories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318F92-00DF-3395-C11E-D9F77E292EFB}"/>
              </a:ext>
            </a:extLst>
          </p:cNvPr>
          <p:cNvSpPr txBox="1"/>
          <p:nvPr/>
        </p:nvSpPr>
        <p:spPr>
          <a:xfrm>
            <a:off x="5802044" y="5830711"/>
            <a:ext cx="2076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Trigger discrimination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AE3BC-C0B3-BEC9-7BC7-6D1C581CB166}"/>
              </a:ext>
            </a:extLst>
          </p:cNvPr>
          <p:cNvSpPr txBox="1"/>
          <p:nvPr/>
        </p:nvSpPr>
        <p:spPr>
          <a:xfrm>
            <a:off x="7311314" y="5817661"/>
            <a:ext cx="2239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Behavioural experiments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5F7EAC-319C-2100-40BC-255079AC75BC}"/>
              </a:ext>
            </a:extLst>
          </p:cNvPr>
          <p:cNvSpPr txBox="1"/>
          <p:nvPr/>
        </p:nvSpPr>
        <p:spPr>
          <a:xfrm>
            <a:off x="9293903" y="5971549"/>
            <a:ext cx="1038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Site visit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6298AA-C1E6-ECCE-3FEC-992C93959704}"/>
              </a:ext>
            </a:extLst>
          </p:cNvPr>
          <p:cNvSpPr txBox="1"/>
          <p:nvPr/>
        </p:nvSpPr>
        <p:spPr>
          <a:xfrm>
            <a:off x="410718" y="3585098"/>
            <a:ext cx="16369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Shared formulation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3B95A2-6D69-3A86-3327-315F0E814479}"/>
              </a:ext>
            </a:extLst>
          </p:cNvPr>
          <p:cNvSpPr txBox="1"/>
          <p:nvPr/>
        </p:nvSpPr>
        <p:spPr>
          <a:xfrm>
            <a:off x="10112894" y="5971549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Blueprint</a:t>
            </a:r>
          </a:p>
        </p:txBody>
      </p:sp>
      <p:pic>
        <p:nvPicPr>
          <p:cNvPr id="5122" name="Picture 2" descr="Speak and listen, icon, male heads free image download">
            <a:extLst>
              <a:ext uri="{FF2B5EF4-FFF2-40B4-BE49-F238E27FC236}">
                <a16:creationId xmlns:a16="http://schemas.microsoft.com/office/drawing/2014/main" id="{B3E2C692-FFA6-4015-BCFF-49AEB27C89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95" t="26230"/>
          <a:stretch/>
        </p:blipFill>
        <p:spPr bwMode="auto">
          <a:xfrm flipH="1">
            <a:off x="1307236" y="381715"/>
            <a:ext cx="1480935" cy="178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81B057C-9306-EFB4-4CD4-1BEA928571F8}"/>
              </a:ext>
            </a:extLst>
          </p:cNvPr>
          <p:cNvSpPr txBox="1"/>
          <p:nvPr/>
        </p:nvSpPr>
        <p:spPr>
          <a:xfrm>
            <a:off x="3859225" y="3668796"/>
            <a:ext cx="1741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Socratic questioning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914017-3FD9-17EB-50F9-5C29488EDE09}"/>
              </a:ext>
            </a:extLst>
          </p:cNvPr>
          <p:cNvSpPr txBox="1"/>
          <p:nvPr/>
        </p:nvSpPr>
        <p:spPr>
          <a:xfrm>
            <a:off x="5294867" y="3681846"/>
            <a:ext cx="1873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Responsibility pie charts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CD0DA7-6838-1B0C-E7E5-9C83B6B6B0CE}"/>
              </a:ext>
            </a:extLst>
          </p:cNvPr>
          <p:cNvSpPr txBox="1"/>
          <p:nvPr/>
        </p:nvSpPr>
        <p:spPr>
          <a:xfrm>
            <a:off x="6836283" y="3709976"/>
            <a:ext cx="1457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Survey</a:t>
            </a:r>
          </a:p>
          <a:p>
            <a:pPr algn="ctr"/>
            <a:r>
              <a:rPr lang="en-GB" sz="2000" dirty="0">
                <a:solidFill>
                  <a:schemeClr val="accent4"/>
                </a:solidFill>
              </a:rPr>
              <a:t>(shame)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A388CB-0E52-DF6A-9B7D-B7D708F7FDF6}"/>
              </a:ext>
            </a:extLst>
          </p:cNvPr>
          <p:cNvSpPr txBox="1"/>
          <p:nvPr/>
        </p:nvSpPr>
        <p:spPr>
          <a:xfrm>
            <a:off x="2558711" y="5564471"/>
            <a:ext cx="17067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Behavioural experiments (injuries)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4E19A6-0033-AC66-CA12-3E35D0E23FA7}"/>
              </a:ext>
            </a:extLst>
          </p:cNvPr>
          <p:cNvSpPr txBox="1"/>
          <p:nvPr/>
        </p:nvSpPr>
        <p:spPr>
          <a:xfrm>
            <a:off x="7522451" y="3787569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Timeline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3DB816-1EEC-D42A-1F97-1A3793920D5E}"/>
              </a:ext>
            </a:extLst>
          </p:cNvPr>
          <p:cNvSpPr txBox="1"/>
          <p:nvPr/>
        </p:nvSpPr>
        <p:spPr>
          <a:xfrm>
            <a:off x="-158721" y="4456475"/>
            <a:ext cx="3108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Rebuilding your life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638F5B6-984D-E959-F91B-CE70B6331873}"/>
              </a:ext>
            </a:extLst>
          </p:cNvPr>
          <p:cNvCxnSpPr>
            <a:cxnSpLocks/>
          </p:cNvCxnSpPr>
          <p:nvPr/>
        </p:nvCxnSpPr>
        <p:spPr>
          <a:xfrm>
            <a:off x="2750119" y="4656530"/>
            <a:ext cx="9233940" cy="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2C3C9C1-BBDD-403B-D2C5-CD55FB4EA6C4}"/>
              </a:ext>
            </a:extLst>
          </p:cNvPr>
          <p:cNvSpPr txBox="1"/>
          <p:nvPr/>
        </p:nvSpPr>
        <p:spPr>
          <a:xfrm>
            <a:off x="10271019" y="3668796"/>
            <a:ext cx="166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Updating trauma memories</a:t>
            </a:r>
          </a:p>
        </p:txBody>
      </p:sp>
    </p:spTree>
    <p:extLst>
      <p:ext uri="{BB962C8B-B14F-4D97-AF65-F5344CB8AC3E}">
        <p14:creationId xmlns:p14="http://schemas.microsoft.com/office/powerpoint/2010/main" val="39518388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75AD3E-AF8B-030F-8B72-108CE3E4C1B4}"/>
              </a:ext>
            </a:extLst>
          </p:cNvPr>
          <p:cNvSpPr txBox="1"/>
          <p:nvPr/>
        </p:nvSpPr>
        <p:spPr>
          <a:xfrm>
            <a:off x="1033152" y="2318830"/>
            <a:ext cx="2083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2"/>
                </a:solidFill>
              </a:rPr>
              <a:t>Patience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B9A876-438E-23A3-775E-B4D4940EF596}"/>
              </a:ext>
            </a:extLst>
          </p:cNvPr>
          <p:cNvSpPr txBox="1"/>
          <p:nvPr/>
        </p:nvSpPr>
        <p:spPr>
          <a:xfrm>
            <a:off x="4137285" y="854440"/>
            <a:ext cx="69911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800" dirty="0"/>
              <a:t>Multiple child + adult interpersonal trauma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800" dirty="0"/>
              <a:t>Main cognitive themes – shame, anger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800" dirty="0"/>
              <a:t>Risky self-harm behaviours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800" dirty="0"/>
              <a:t>High levels of dissociation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3EDF84-5E1D-B037-4C6F-AEA39BCE48CD}"/>
              </a:ext>
            </a:extLst>
          </p:cNvPr>
          <p:cNvSpPr txBox="1"/>
          <p:nvPr/>
        </p:nvSpPr>
        <p:spPr>
          <a:xfrm>
            <a:off x="-76796" y="5890654"/>
            <a:ext cx="31081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Rebuilding your life</a:t>
            </a:r>
          </a:p>
          <a:p>
            <a:pPr algn="ctr"/>
            <a:r>
              <a:rPr lang="en-GB" sz="2000" dirty="0">
                <a:solidFill>
                  <a:schemeClr val="accent4"/>
                </a:solidFill>
              </a:rPr>
              <a:t>(including identity, sexuality)</a:t>
            </a:r>
          </a:p>
          <a:p>
            <a:pPr algn="ctr"/>
            <a:endParaRPr lang="en-GB" sz="2000" dirty="0">
              <a:solidFill>
                <a:schemeClr val="accent4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C2C33C2-33D8-788B-E494-AB66ECF320EE}"/>
              </a:ext>
            </a:extLst>
          </p:cNvPr>
          <p:cNvCxnSpPr>
            <a:cxnSpLocks/>
          </p:cNvCxnSpPr>
          <p:nvPr/>
        </p:nvCxnSpPr>
        <p:spPr>
          <a:xfrm>
            <a:off x="2543656" y="6133519"/>
            <a:ext cx="9233940" cy="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51FF817-EF49-E8FF-D5FE-D7A19195CE5C}"/>
              </a:ext>
            </a:extLst>
          </p:cNvPr>
          <p:cNvSpPr txBox="1"/>
          <p:nvPr/>
        </p:nvSpPr>
        <p:spPr>
          <a:xfrm>
            <a:off x="1682856" y="3257235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Psychoeducation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318F92-00DF-3395-C11E-D9F77E292EFB}"/>
              </a:ext>
            </a:extLst>
          </p:cNvPr>
          <p:cNvSpPr txBox="1"/>
          <p:nvPr/>
        </p:nvSpPr>
        <p:spPr>
          <a:xfrm>
            <a:off x="5895945" y="3205365"/>
            <a:ext cx="2076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Trigger discrimination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6298AA-C1E6-ECCE-3FEC-992C93959704}"/>
              </a:ext>
            </a:extLst>
          </p:cNvPr>
          <p:cNvSpPr txBox="1"/>
          <p:nvPr/>
        </p:nvSpPr>
        <p:spPr>
          <a:xfrm>
            <a:off x="351270" y="3183832"/>
            <a:ext cx="16369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Shared formulation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3B95A2-6D69-3A86-3327-315F0E814479}"/>
              </a:ext>
            </a:extLst>
          </p:cNvPr>
          <p:cNvSpPr txBox="1"/>
          <p:nvPr/>
        </p:nvSpPr>
        <p:spPr>
          <a:xfrm>
            <a:off x="10229964" y="5307065"/>
            <a:ext cx="1796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Blueprint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1B057C-9306-EFB4-4CD4-1BEA928571F8}"/>
              </a:ext>
            </a:extLst>
          </p:cNvPr>
          <p:cNvSpPr txBox="1"/>
          <p:nvPr/>
        </p:nvSpPr>
        <p:spPr>
          <a:xfrm>
            <a:off x="7613964" y="3202835"/>
            <a:ext cx="1741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Socratic questioning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CD0DA7-6838-1B0C-E7E5-9C83B6B6B0CE}"/>
              </a:ext>
            </a:extLst>
          </p:cNvPr>
          <p:cNvSpPr txBox="1"/>
          <p:nvPr/>
        </p:nvSpPr>
        <p:spPr>
          <a:xfrm>
            <a:off x="9051498" y="3200305"/>
            <a:ext cx="1457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Survey</a:t>
            </a:r>
          </a:p>
          <a:p>
            <a:pPr algn="ctr"/>
            <a:r>
              <a:rPr lang="en-GB" sz="2000" dirty="0">
                <a:solidFill>
                  <a:schemeClr val="accent4"/>
                </a:solidFill>
              </a:rPr>
              <a:t>(shame)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A388CB-0E52-DF6A-9B7D-B7D708F7FDF6}"/>
              </a:ext>
            </a:extLst>
          </p:cNvPr>
          <p:cNvSpPr txBox="1"/>
          <p:nvPr/>
        </p:nvSpPr>
        <p:spPr>
          <a:xfrm>
            <a:off x="8712900" y="5065198"/>
            <a:ext cx="17969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Behavioural experiments (interpersonal)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4E19A6-0033-AC66-CA12-3E35D0E23FA7}"/>
              </a:ext>
            </a:extLst>
          </p:cNvPr>
          <p:cNvSpPr txBox="1"/>
          <p:nvPr/>
        </p:nvSpPr>
        <p:spPr>
          <a:xfrm>
            <a:off x="1783849" y="5483289"/>
            <a:ext cx="237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Timeline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3DB816-1EEC-D42A-1F97-1A3793920D5E}"/>
              </a:ext>
            </a:extLst>
          </p:cNvPr>
          <p:cNvSpPr txBox="1"/>
          <p:nvPr/>
        </p:nvSpPr>
        <p:spPr>
          <a:xfrm>
            <a:off x="-4672" y="3992996"/>
            <a:ext cx="3108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Rebuilding your life</a:t>
            </a:r>
          </a:p>
          <a:p>
            <a:pPr algn="ctr"/>
            <a:r>
              <a:rPr lang="en-GB" sz="2000" dirty="0">
                <a:solidFill>
                  <a:schemeClr val="accent4"/>
                </a:solidFill>
              </a:rPr>
              <a:t>(including identity, sexuality)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638F5B6-984D-E959-F91B-CE70B6331873}"/>
              </a:ext>
            </a:extLst>
          </p:cNvPr>
          <p:cNvCxnSpPr>
            <a:cxnSpLocks/>
          </p:cNvCxnSpPr>
          <p:nvPr/>
        </p:nvCxnSpPr>
        <p:spPr>
          <a:xfrm>
            <a:off x="2700541" y="4201545"/>
            <a:ext cx="9077055" cy="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2C3C9C1-BBDD-403B-D2C5-CD55FB4EA6C4}"/>
              </a:ext>
            </a:extLst>
          </p:cNvPr>
          <p:cNvSpPr txBox="1"/>
          <p:nvPr/>
        </p:nvSpPr>
        <p:spPr>
          <a:xfrm>
            <a:off x="5306425" y="5015528"/>
            <a:ext cx="166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Updating trauma memories</a:t>
            </a:r>
          </a:p>
        </p:txBody>
      </p:sp>
      <p:pic>
        <p:nvPicPr>
          <p:cNvPr id="6146" name="Picture 2" descr="5,970 African American Woman Silhouette Head Images, Stock Photos &amp; Vectors  | Shutterstock">
            <a:extLst>
              <a:ext uri="{FF2B5EF4-FFF2-40B4-BE49-F238E27FC236}">
                <a16:creationId xmlns:a16="http://schemas.microsoft.com/office/drawing/2014/main" id="{7DC4ACB6-5029-8484-01E3-9B9446A1F1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8" t="5000" r="3857" b="14695"/>
          <a:stretch/>
        </p:blipFill>
        <p:spPr bwMode="auto">
          <a:xfrm>
            <a:off x="1063556" y="541829"/>
            <a:ext cx="1636985" cy="173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038523D-2505-D914-CA93-D2C2558CDD12}"/>
              </a:ext>
            </a:extLst>
          </p:cNvPr>
          <p:cNvSpPr txBox="1"/>
          <p:nvPr/>
        </p:nvSpPr>
        <p:spPr>
          <a:xfrm>
            <a:off x="3676472" y="3155957"/>
            <a:ext cx="1254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/>
                </a:solidFill>
              </a:rPr>
              <a:t>Safety planning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24F339-CA28-96CB-A019-B2841FCFF58E}"/>
              </a:ext>
            </a:extLst>
          </p:cNvPr>
          <p:cNvSpPr txBox="1"/>
          <p:nvPr/>
        </p:nvSpPr>
        <p:spPr>
          <a:xfrm>
            <a:off x="4805803" y="3163937"/>
            <a:ext cx="1578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2"/>
                </a:solidFill>
              </a:rPr>
              <a:t>Grounding strategies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B96CA7C-8966-A009-0389-DB0444BDB72A}"/>
              </a:ext>
            </a:extLst>
          </p:cNvPr>
          <p:cNvSpPr txBox="1"/>
          <p:nvPr/>
        </p:nvSpPr>
        <p:spPr>
          <a:xfrm>
            <a:off x="3576698" y="5290825"/>
            <a:ext cx="1664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Narrative writing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DCE5D2A-85B7-4E05-BAFD-72BE81AD0FCF}"/>
              </a:ext>
            </a:extLst>
          </p:cNvPr>
          <p:cNvSpPr txBox="1"/>
          <p:nvPr/>
        </p:nvSpPr>
        <p:spPr>
          <a:xfrm>
            <a:off x="6787025" y="5050452"/>
            <a:ext cx="1857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6"/>
                </a:solidFill>
              </a:rPr>
              <a:t>Imagery rescripting</a:t>
            </a:r>
          </a:p>
          <a:p>
            <a:pPr algn="ctr"/>
            <a:r>
              <a:rPr lang="en-GB" sz="2000" dirty="0">
                <a:solidFill>
                  <a:schemeClr val="accent6"/>
                </a:solidFill>
              </a:rPr>
              <a:t>(shame, anger)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B39BE4-551C-E166-A7D9-73A7D0E8CA90}"/>
              </a:ext>
            </a:extLst>
          </p:cNvPr>
          <p:cNvSpPr txBox="1"/>
          <p:nvPr/>
        </p:nvSpPr>
        <p:spPr>
          <a:xfrm>
            <a:off x="10179036" y="3229133"/>
            <a:ext cx="1653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/>
                </a:solidFill>
              </a:rPr>
              <a:t>Continua methods</a:t>
            </a:r>
          </a:p>
        </p:txBody>
      </p:sp>
    </p:spTree>
    <p:extLst>
      <p:ext uri="{BB962C8B-B14F-4D97-AF65-F5344CB8AC3E}">
        <p14:creationId xmlns:p14="http://schemas.microsoft.com/office/powerpoint/2010/main" val="20006102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BC4FD0E4-035C-80E4-C024-F2A8D37A60A1}"/>
              </a:ext>
            </a:extLst>
          </p:cNvPr>
          <p:cNvGrpSpPr/>
          <p:nvPr/>
        </p:nvGrpSpPr>
        <p:grpSpPr>
          <a:xfrm>
            <a:off x="3244801" y="664872"/>
            <a:ext cx="5795962" cy="5553782"/>
            <a:chOff x="3369079" y="75171"/>
            <a:chExt cx="5795962" cy="5553782"/>
          </a:xfrm>
        </p:grpSpPr>
        <p:sp>
          <p:nvSpPr>
            <p:cNvPr id="18" name="Shape 4">
              <a:extLst>
                <a:ext uri="{FF2B5EF4-FFF2-40B4-BE49-F238E27FC236}">
                  <a16:creationId xmlns:a16="http://schemas.microsoft.com/office/drawing/2014/main" id="{9E79C4F7-187C-7AF8-BF7F-B3DDC4583CE6}"/>
                </a:ext>
              </a:extLst>
            </p:cNvPr>
            <p:cNvSpPr txBox="1"/>
            <p:nvPr/>
          </p:nvSpPr>
          <p:spPr>
            <a:xfrm rot="21463301">
              <a:off x="6198377" y="2486722"/>
              <a:ext cx="587453" cy="3881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marR="0" lvl="0" indent="0" algn="ctr" defTabSz="1333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rPr>
                <a:t>PSD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6EC1AEE-A2FA-E779-2FEF-508CF571A4A0}"/>
                </a:ext>
              </a:extLst>
            </p:cNvPr>
            <p:cNvGrpSpPr/>
            <p:nvPr/>
          </p:nvGrpSpPr>
          <p:grpSpPr>
            <a:xfrm rot="1695863">
              <a:off x="4964128" y="2648687"/>
              <a:ext cx="2980266" cy="2980266"/>
              <a:chOff x="2272564" y="44817"/>
              <a:chExt cx="2980266" cy="2980266"/>
            </a:xfrm>
          </p:grpSpPr>
          <p:sp>
            <p:nvSpPr>
              <p:cNvPr id="20" name="Shape 19">
                <a:extLst>
                  <a:ext uri="{FF2B5EF4-FFF2-40B4-BE49-F238E27FC236}">
                    <a16:creationId xmlns:a16="http://schemas.microsoft.com/office/drawing/2014/main" id="{0D3F4A9D-7BDE-880D-FE8B-2428BDD80267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accent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Shape 4">
                <a:extLst>
                  <a:ext uri="{FF2B5EF4-FFF2-40B4-BE49-F238E27FC236}">
                    <a16:creationId xmlns:a16="http://schemas.microsoft.com/office/drawing/2014/main" id="{CAB1AC2B-8D8A-7040-8F8C-66BB15870389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Coping</a:t>
                </a:r>
              </a:p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dirty="0">
                    <a:solidFill>
                      <a:prstClr val="white"/>
                    </a:solidFill>
                  </a:rPr>
                  <a:t>c</a:t>
                </a:r>
                <a:r>
                  <a:rPr kumimoji="0" lang="en-GB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omplexity</a:t>
                </a: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C6EEFEB-18E7-0BD3-5007-2A9487A91848}"/>
                </a:ext>
              </a:extLst>
            </p:cNvPr>
            <p:cNvGrpSpPr/>
            <p:nvPr/>
          </p:nvGrpSpPr>
          <p:grpSpPr>
            <a:xfrm>
              <a:off x="3369079" y="75171"/>
              <a:ext cx="2980266" cy="2980266"/>
              <a:chOff x="2272564" y="44817"/>
              <a:chExt cx="2980266" cy="2980266"/>
            </a:xfrm>
          </p:grpSpPr>
          <p:sp>
            <p:nvSpPr>
              <p:cNvPr id="27" name="Shape 26">
                <a:extLst>
                  <a:ext uri="{FF2B5EF4-FFF2-40B4-BE49-F238E27FC236}">
                    <a16:creationId xmlns:a16="http://schemas.microsoft.com/office/drawing/2014/main" id="{D4A64EFE-36B4-D077-DFA3-A17DED2F8645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8" name="Shape 4">
                <a:extLst>
                  <a:ext uri="{FF2B5EF4-FFF2-40B4-BE49-F238E27FC236}">
                    <a16:creationId xmlns:a16="http://schemas.microsoft.com/office/drawing/2014/main" id="{06F29DE1-CB20-BA15-DF32-87AD76733BDA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Memory complexity</a:t>
                </a: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35C4C55-D44C-6082-61E4-5BFA04A10105}"/>
                </a:ext>
              </a:extLst>
            </p:cNvPr>
            <p:cNvGrpSpPr/>
            <p:nvPr/>
          </p:nvGrpSpPr>
          <p:grpSpPr>
            <a:xfrm rot="2581657">
              <a:off x="6184775" y="226700"/>
              <a:ext cx="2980266" cy="2980266"/>
              <a:chOff x="2272564" y="44817"/>
              <a:chExt cx="2980266" cy="2980266"/>
            </a:xfrm>
          </p:grpSpPr>
          <p:sp>
            <p:nvSpPr>
              <p:cNvPr id="30" name="Shape 29">
                <a:extLst>
                  <a:ext uri="{FF2B5EF4-FFF2-40B4-BE49-F238E27FC236}">
                    <a16:creationId xmlns:a16="http://schemas.microsoft.com/office/drawing/2014/main" id="{92D6D97E-1223-9122-D854-FB02D35A725E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Shape 4">
                <a:extLst>
                  <a:ext uri="{FF2B5EF4-FFF2-40B4-BE49-F238E27FC236}">
                    <a16:creationId xmlns:a16="http://schemas.microsoft.com/office/drawing/2014/main" id="{23072015-AF53-944A-EEAA-D9A24D164AA5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Meanings complexity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EA625C5-B99A-658F-C308-9E7C288C2EDA}"/>
                </a:ext>
              </a:extLst>
            </p:cNvPr>
            <p:cNvGrpSpPr/>
            <p:nvPr/>
          </p:nvGrpSpPr>
          <p:grpSpPr>
            <a:xfrm rot="1836205">
              <a:off x="5303682" y="1755534"/>
              <a:ext cx="1702622" cy="1588198"/>
              <a:chOff x="2272564" y="44817"/>
              <a:chExt cx="2980266" cy="2980266"/>
            </a:xfrm>
          </p:grpSpPr>
          <p:sp>
            <p:nvSpPr>
              <p:cNvPr id="36" name="Shape 35">
                <a:extLst>
                  <a:ext uri="{FF2B5EF4-FFF2-40B4-BE49-F238E27FC236}">
                    <a16:creationId xmlns:a16="http://schemas.microsoft.com/office/drawing/2014/main" id="{6AB24F53-306A-186B-9AC8-EC002C515F2C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tx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Shape 4">
                <a:extLst>
                  <a:ext uri="{FF2B5EF4-FFF2-40B4-BE49-F238E27FC236}">
                    <a16:creationId xmlns:a16="http://schemas.microsoft.com/office/drawing/2014/main" id="{F4602946-CE79-4875-35D8-B581D82947EB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PTSD</a:t>
                </a:r>
              </a:p>
            </p:txBody>
          </p: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0149143-CD9F-29A2-208F-8AEF48A37ED1}"/>
              </a:ext>
            </a:extLst>
          </p:cNvPr>
          <p:cNvSpPr txBox="1"/>
          <p:nvPr/>
        </p:nvSpPr>
        <p:spPr>
          <a:xfrm>
            <a:off x="787400" y="965200"/>
            <a:ext cx="2457401" cy="2971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3438A81-C095-BE31-80FF-D56DCAA90E73}"/>
              </a:ext>
            </a:extLst>
          </p:cNvPr>
          <p:cNvSpPr txBox="1"/>
          <p:nvPr/>
        </p:nvSpPr>
        <p:spPr>
          <a:xfrm>
            <a:off x="87121" y="904362"/>
            <a:ext cx="3036605" cy="48936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Over-activation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Under-activation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Dissociation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Multiple trauma memories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Gaps in trauma memories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Recovered memories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Constructed imagery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Psychosis-related memories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3675A3-7A0C-FE9C-8485-5DBF6BD562E7}"/>
              </a:ext>
            </a:extLst>
          </p:cNvPr>
          <p:cNvSpPr txBox="1"/>
          <p:nvPr/>
        </p:nvSpPr>
        <p:spPr>
          <a:xfrm>
            <a:off x="9086955" y="54465"/>
            <a:ext cx="3029302" cy="37856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Strongly held beliefs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Long standing beliefs/schema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Self-attack and self-hatred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Head-heart gap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Beliefs related to loss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Moral injury and betrayal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080CBE-7CD4-866A-4E5D-B5F96E831E5C}"/>
              </a:ext>
            </a:extLst>
          </p:cNvPr>
          <p:cNvSpPr txBox="1"/>
          <p:nvPr/>
        </p:nvSpPr>
        <p:spPr>
          <a:xfrm>
            <a:off x="7961205" y="4306441"/>
            <a:ext cx="4029302" cy="23083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Strenuous efforts to avoid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Substance misuse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Reckless behaviour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Violence and aggression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Non suicidal self injury (NSSI)</a:t>
            </a:r>
          </a:p>
        </p:txBody>
      </p:sp>
    </p:spTree>
    <p:extLst>
      <p:ext uri="{BB962C8B-B14F-4D97-AF65-F5344CB8AC3E}">
        <p14:creationId xmlns:p14="http://schemas.microsoft.com/office/powerpoint/2010/main" val="14116119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>
            <a:extLst>
              <a:ext uri="{FF2B5EF4-FFF2-40B4-BE49-F238E27FC236}">
                <a16:creationId xmlns:a16="http://schemas.microsoft.com/office/drawing/2014/main" id="{424ADCB9-4C23-F01A-3083-4298EF89625D}"/>
              </a:ext>
            </a:extLst>
          </p:cNvPr>
          <p:cNvGrpSpPr/>
          <p:nvPr/>
        </p:nvGrpSpPr>
        <p:grpSpPr>
          <a:xfrm>
            <a:off x="2122311" y="101599"/>
            <a:ext cx="7823201" cy="6756401"/>
            <a:chOff x="2508107" y="-55862"/>
            <a:chExt cx="6762984" cy="694380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11D3C85-134E-0045-374A-965302531515}"/>
                </a:ext>
              </a:extLst>
            </p:cNvPr>
            <p:cNvGrpSpPr/>
            <p:nvPr/>
          </p:nvGrpSpPr>
          <p:grpSpPr>
            <a:xfrm rot="1759471">
              <a:off x="2508107" y="1973565"/>
              <a:ext cx="2980266" cy="2980266"/>
              <a:chOff x="2261354" y="24249"/>
              <a:chExt cx="2980266" cy="2980266"/>
            </a:xfrm>
            <a:solidFill>
              <a:srgbClr val="FFC000"/>
            </a:solidFill>
          </p:grpSpPr>
          <p:sp>
            <p:nvSpPr>
              <p:cNvPr id="30" name="Shape 29">
                <a:extLst>
                  <a:ext uri="{FF2B5EF4-FFF2-40B4-BE49-F238E27FC236}">
                    <a16:creationId xmlns:a16="http://schemas.microsoft.com/office/drawing/2014/main" id="{173B0CDD-75B0-93E1-1392-D58745AFE201}"/>
                  </a:ext>
                </a:extLst>
              </p:cNvPr>
              <p:cNvSpPr/>
              <p:nvPr/>
            </p:nvSpPr>
            <p:spPr>
              <a:xfrm rot="19794026">
                <a:off x="2261354" y="24249"/>
                <a:ext cx="2980266" cy="2980266"/>
              </a:xfrm>
              <a:prstGeom prst="gear9">
                <a:avLst/>
              </a:prstGeom>
              <a:solidFill>
                <a:srgbClr val="CCE6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Shape 4">
                <a:extLst>
                  <a:ext uri="{FF2B5EF4-FFF2-40B4-BE49-F238E27FC236}">
                    <a16:creationId xmlns:a16="http://schemas.microsoft.com/office/drawing/2014/main" id="{2F04A2BE-406D-9405-357E-9722F6791B9E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rgbClr val="CCE6FF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Physical comorbidity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DB054A8A-06BB-7EB2-34F9-3EAF6E60D660}"/>
                </a:ext>
              </a:extLst>
            </p:cNvPr>
            <p:cNvGrpSpPr/>
            <p:nvPr/>
          </p:nvGrpSpPr>
          <p:grpSpPr>
            <a:xfrm rot="1809348">
              <a:off x="4369337" y="-55862"/>
              <a:ext cx="2980266" cy="2980266"/>
              <a:chOff x="2272564" y="44817"/>
              <a:chExt cx="2980266" cy="2980266"/>
            </a:xfrm>
            <a:solidFill>
              <a:srgbClr val="FFC000"/>
            </a:solidFill>
          </p:grpSpPr>
          <p:sp>
            <p:nvSpPr>
              <p:cNvPr id="33" name="Shape 32">
                <a:extLst>
                  <a:ext uri="{FF2B5EF4-FFF2-40B4-BE49-F238E27FC236}">
                    <a16:creationId xmlns:a16="http://schemas.microsoft.com/office/drawing/2014/main" id="{B80ADF73-0FAD-E080-9FD9-FE76CF0086BA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rgbClr val="FFFFC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Shape 4">
                <a:extLst>
                  <a:ext uri="{FF2B5EF4-FFF2-40B4-BE49-F238E27FC236}">
                    <a16:creationId xmlns:a16="http://schemas.microsoft.com/office/drawing/2014/main" id="{A8148B42-559E-A24C-60BA-520515AD3116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rgbClr val="FFFFC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Psychological comorbidity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8491E5B-A369-74FA-7087-CE476C2D7D79}"/>
                </a:ext>
              </a:extLst>
            </p:cNvPr>
            <p:cNvGrpSpPr/>
            <p:nvPr/>
          </p:nvGrpSpPr>
          <p:grpSpPr>
            <a:xfrm rot="1785645">
              <a:off x="6290825" y="1915449"/>
              <a:ext cx="2980266" cy="2980266"/>
              <a:chOff x="2261203" y="24337"/>
              <a:chExt cx="2980266" cy="2980266"/>
            </a:xfrm>
            <a:solidFill>
              <a:srgbClr val="FFC000"/>
            </a:solidFill>
          </p:grpSpPr>
          <p:sp>
            <p:nvSpPr>
              <p:cNvPr id="36" name="Shape 35">
                <a:extLst>
                  <a:ext uri="{FF2B5EF4-FFF2-40B4-BE49-F238E27FC236}">
                    <a16:creationId xmlns:a16="http://schemas.microsoft.com/office/drawing/2014/main" id="{F001C337-0763-9D67-272E-C7DD5E950D33}"/>
                  </a:ext>
                </a:extLst>
              </p:cNvPr>
              <p:cNvSpPr/>
              <p:nvPr/>
            </p:nvSpPr>
            <p:spPr>
              <a:xfrm rot="19794026">
                <a:off x="2261203" y="24337"/>
                <a:ext cx="2980266" cy="2980266"/>
              </a:xfrm>
              <a:prstGeom prst="gear9">
                <a:avLst/>
              </a:prstGeom>
              <a:solidFill>
                <a:srgbClr val="E2FFC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Shape 4">
                <a:extLst>
                  <a:ext uri="{FF2B5EF4-FFF2-40B4-BE49-F238E27FC236}">
                    <a16:creationId xmlns:a16="http://schemas.microsoft.com/office/drawing/2014/main" id="{3D184143-A9DC-4BAC-0B22-228265B8F0B1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rgbClr val="E2FFC6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Social comorbidity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7CAE847-617C-78A1-2A3C-3BF7779D478E}"/>
                </a:ext>
              </a:extLst>
            </p:cNvPr>
            <p:cNvGrpSpPr/>
            <p:nvPr/>
          </p:nvGrpSpPr>
          <p:grpSpPr>
            <a:xfrm rot="1651296">
              <a:off x="4511255" y="3907681"/>
              <a:ext cx="2980266" cy="2980266"/>
              <a:chOff x="2261988" y="23895"/>
              <a:chExt cx="2980266" cy="2980266"/>
            </a:xfrm>
            <a:solidFill>
              <a:srgbClr val="FFC000"/>
            </a:solidFill>
          </p:grpSpPr>
          <p:sp>
            <p:nvSpPr>
              <p:cNvPr id="39" name="Shape 38">
                <a:extLst>
                  <a:ext uri="{FF2B5EF4-FFF2-40B4-BE49-F238E27FC236}">
                    <a16:creationId xmlns:a16="http://schemas.microsoft.com/office/drawing/2014/main" id="{AD4DA367-F9EC-8C9B-0685-D79B252D94DF}"/>
                  </a:ext>
                </a:extLst>
              </p:cNvPr>
              <p:cNvSpPr/>
              <p:nvPr/>
            </p:nvSpPr>
            <p:spPr>
              <a:xfrm rot="19794026">
                <a:off x="2261988" y="23895"/>
                <a:ext cx="2980266" cy="2980266"/>
              </a:xfrm>
              <a:prstGeom prst="gear9">
                <a:avLst/>
              </a:prstGeom>
              <a:solidFill>
                <a:srgbClr val="FFC8C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Shape 4">
                <a:extLst>
                  <a:ext uri="{FF2B5EF4-FFF2-40B4-BE49-F238E27FC236}">
                    <a16:creationId xmlns:a16="http://schemas.microsoft.com/office/drawing/2014/main" id="{7A976578-3F2A-01DE-97A1-B3E8B97DC695}"/>
                  </a:ext>
                </a:extLst>
              </p:cNvPr>
              <p:cNvSpPr txBox="1"/>
              <p:nvPr/>
            </p:nvSpPr>
            <p:spPr>
              <a:xfrm rot="19948704">
                <a:off x="2858660" y="746444"/>
                <a:ext cx="1781934" cy="1531918"/>
              </a:xfrm>
              <a:prstGeom prst="rect">
                <a:avLst/>
              </a:prstGeom>
              <a:solidFill>
                <a:srgbClr val="FFC8C8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Risk and safeguarding</a:t>
                </a:r>
              </a:p>
            </p:txBody>
          </p:sp>
        </p:grpSp>
        <p:sp>
          <p:nvSpPr>
            <p:cNvPr id="3" name="Shape 4">
              <a:extLst>
                <a:ext uri="{FF2B5EF4-FFF2-40B4-BE49-F238E27FC236}">
                  <a16:creationId xmlns:a16="http://schemas.microsoft.com/office/drawing/2014/main" id="{EA2772ED-3073-E9A8-FB23-C163CF816040}"/>
                </a:ext>
              </a:extLst>
            </p:cNvPr>
            <p:cNvSpPr txBox="1"/>
            <p:nvPr/>
          </p:nvSpPr>
          <p:spPr>
            <a:xfrm rot="21463301">
              <a:off x="5869457" y="3458656"/>
              <a:ext cx="268961" cy="1777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marR="0" lvl="0" indent="0" algn="ctr" defTabSz="1333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PSD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741AC40-FFCE-9DDA-491C-B5DA14C1FF83}"/>
              </a:ext>
            </a:extLst>
          </p:cNvPr>
          <p:cNvGrpSpPr/>
          <p:nvPr/>
        </p:nvGrpSpPr>
        <p:grpSpPr>
          <a:xfrm>
            <a:off x="4149803" y="1947307"/>
            <a:ext cx="3574418" cy="3051961"/>
            <a:chOff x="3369079" y="75171"/>
            <a:chExt cx="5795962" cy="5553782"/>
          </a:xfrm>
        </p:grpSpPr>
        <p:sp>
          <p:nvSpPr>
            <p:cNvPr id="6" name="Shape 4">
              <a:extLst>
                <a:ext uri="{FF2B5EF4-FFF2-40B4-BE49-F238E27FC236}">
                  <a16:creationId xmlns:a16="http://schemas.microsoft.com/office/drawing/2014/main" id="{46EBD441-47E2-3791-B162-D5E108B105C3}"/>
                </a:ext>
              </a:extLst>
            </p:cNvPr>
            <p:cNvSpPr txBox="1"/>
            <p:nvPr/>
          </p:nvSpPr>
          <p:spPr>
            <a:xfrm rot="21463301">
              <a:off x="6198377" y="2486722"/>
              <a:ext cx="587453" cy="3881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marR="0" lvl="0" indent="0" algn="ctr" defTabSz="1333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rPr>
                <a:t>PSD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35BC621-4879-9E7D-F970-D4BC32DDED4B}"/>
                </a:ext>
              </a:extLst>
            </p:cNvPr>
            <p:cNvGrpSpPr/>
            <p:nvPr/>
          </p:nvGrpSpPr>
          <p:grpSpPr>
            <a:xfrm rot="1695863">
              <a:off x="4964128" y="2648687"/>
              <a:ext cx="2980266" cy="2980266"/>
              <a:chOff x="2272564" y="44817"/>
              <a:chExt cx="2980266" cy="2980266"/>
            </a:xfrm>
          </p:grpSpPr>
          <p:sp>
            <p:nvSpPr>
              <p:cNvPr id="19" name="Shape 18">
                <a:extLst>
                  <a:ext uri="{FF2B5EF4-FFF2-40B4-BE49-F238E27FC236}">
                    <a16:creationId xmlns:a16="http://schemas.microsoft.com/office/drawing/2014/main" id="{08C01C34-2D64-0E17-BF4F-F92FECEBD95E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accent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Shape 4">
                <a:extLst>
                  <a:ext uri="{FF2B5EF4-FFF2-40B4-BE49-F238E27FC236}">
                    <a16:creationId xmlns:a16="http://schemas.microsoft.com/office/drawing/2014/main" id="{A8E807C2-A92D-7332-A30C-AE18FE2D3752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Coping</a:t>
                </a:r>
              </a:p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dirty="0">
                    <a:solidFill>
                      <a:prstClr val="white"/>
                    </a:solidFill>
                  </a:rPr>
                  <a:t>c</a:t>
                </a:r>
                <a:r>
                  <a:rPr kumimoji="0" lang="en-GB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omplexity</a:t>
                </a:r>
                <a:endParaRPr kumimoji="0" lang="en-GB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8AEB14-291A-5D74-D584-2F6D9A37010E}"/>
                </a:ext>
              </a:extLst>
            </p:cNvPr>
            <p:cNvGrpSpPr/>
            <p:nvPr/>
          </p:nvGrpSpPr>
          <p:grpSpPr>
            <a:xfrm>
              <a:off x="3369079" y="75171"/>
              <a:ext cx="2980266" cy="2980266"/>
              <a:chOff x="2272564" y="44817"/>
              <a:chExt cx="2980266" cy="2980266"/>
            </a:xfrm>
          </p:grpSpPr>
          <p:sp>
            <p:nvSpPr>
              <p:cNvPr id="16" name="Shape 15">
                <a:extLst>
                  <a:ext uri="{FF2B5EF4-FFF2-40B4-BE49-F238E27FC236}">
                    <a16:creationId xmlns:a16="http://schemas.microsoft.com/office/drawing/2014/main" id="{F7529D07-0441-6931-8216-23548387C95F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8" name="Shape 4">
                <a:extLst>
                  <a:ext uri="{FF2B5EF4-FFF2-40B4-BE49-F238E27FC236}">
                    <a16:creationId xmlns:a16="http://schemas.microsoft.com/office/drawing/2014/main" id="{D76049D3-DBE7-07D2-6B90-FDAD86D7880F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Memory complexity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5C9812B-E7FE-D063-9DC5-3D88E86D468E}"/>
                </a:ext>
              </a:extLst>
            </p:cNvPr>
            <p:cNvGrpSpPr/>
            <p:nvPr/>
          </p:nvGrpSpPr>
          <p:grpSpPr>
            <a:xfrm rot="2581657">
              <a:off x="6184775" y="226700"/>
              <a:ext cx="2980266" cy="2980266"/>
              <a:chOff x="2272564" y="44817"/>
              <a:chExt cx="2980266" cy="2980266"/>
            </a:xfrm>
          </p:grpSpPr>
          <p:sp>
            <p:nvSpPr>
              <p:cNvPr id="13" name="Shape 12">
                <a:extLst>
                  <a:ext uri="{FF2B5EF4-FFF2-40B4-BE49-F238E27FC236}">
                    <a16:creationId xmlns:a16="http://schemas.microsoft.com/office/drawing/2014/main" id="{45F0B264-C5D0-64B0-8AE5-AE000AB639C4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Shape 4">
                <a:extLst>
                  <a:ext uri="{FF2B5EF4-FFF2-40B4-BE49-F238E27FC236}">
                    <a16:creationId xmlns:a16="http://schemas.microsoft.com/office/drawing/2014/main" id="{223F0EEA-E8F5-B514-67C1-56EE78CD9537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Meanings complexity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2022D9A-A798-A6BC-DA46-C4B1EFD703F4}"/>
                </a:ext>
              </a:extLst>
            </p:cNvPr>
            <p:cNvGrpSpPr/>
            <p:nvPr/>
          </p:nvGrpSpPr>
          <p:grpSpPr>
            <a:xfrm rot="1836205">
              <a:off x="5303682" y="1755534"/>
              <a:ext cx="1702622" cy="1588198"/>
              <a:chOff x="2272564" y="44817"/>
              <a:chExt cx="2980266" cy="2980266"/>
            </a:xfrm>
          </p:grpSpPr>
          <p:sp>
            <p:nvSpPr>
              <p:cNvPr id="11" name="Shape 10">
                <a:extLst>
                  <a:ext uri="{FF2B5EF4-FFF2-40B4-BE49-F238E27FC236}">
                    <a16:creationId xmlns:a16="http://schemas.microsoft.com/office/drawing/2014/main" id="{D631893A-FBA1-63FB-E42E-10D77635B9B8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tx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Shape 4">
                <a:extLst>
                  <a:ext uri="{FF2B5EF4-FFF2-40B4-BE49-F238E27FC236}">
                    <a16:creationId xmlns:a16="http://schemas.microsoft.com/office/drawing/2014/main" id="{587CC170-BAE9-C882-5C8F-F3347731AD97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PTSD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0773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 descr="Single gear outline">
            <a:extLst>
              <a:ext uri="{FF2B5EF4-FFF2-40B4-BE49-F238E27FC236}">
                <a16:creationId xmlns:a16="http://schemas.microsoft.com/office/drawing/2014/main" id="{594DAAE6-2F1F-812C-7A0B-1094D0350A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6411" y="-1467070"/>
            <a:ext cx="10042634" cy="9706707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424ADCB9-4C23-F01A-3083-4298EF89625D}"/>
              </a:ext>
            </a:extLst>
          </p:cNvPr>
          <p:cNvGrpSpPr/>
          <p:nvPr/>
        </p:nvGrpSpPr>
        <p:grpSpPr>
          <a:xfrm>
            <a:off x="3026191" y="914400"/>
            <a:ext cx="6139619" cy="5322277"/>
            <a:chOff x="2508107" y="-55862"/>
            <a:chExt cx="6762984" cy="694380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11D3C85-134E-0045-374A-965302531515}"/>
                </a:ext>
              </a:extLst>
            </p:cNvPr>
            <p:cNvGrpSpPr/>
            <p:nvPr/>
          </p:nvGrpSpPr>
          <p:grpSpPr>
            <a:xfrm rot="1759471">
              <a:off x="2508107" y="1973565"/>
              <a:ext cx="2980266" cy="2980266"/>
              <a:chOff x="2261354" y="24249"/>
              <a:chExt cx="2980266" cy="2980266"/>
            </a:xfrm>
            <a:solidFill>
              <a:srgbClr val="FFC000"/>
            </a:solidFill>
          </p:grpSpPr>
          <p:sp>
            <p:nvSpPr>
              <p:cNvPr id="30" name="Shape 29">
                <a:extLst>
                  <a:ext uri="{FF2B5EF4-FFF2-40B4-BE49-F238E27FC236}">
                    <a16:creationId xmlns:a16="http://schemas.microsoft.com/office/drawing/2014/main" id="{173B0CDD-75B0-93E1-1392-D58745AFE201}"/>
                  </a:ext>
                </a:extLst>
              </p:cNvPr>
              <p:cNvSpPr/>
              <p:nvPr/>
            </p:nvSpPr>
            <p:spPr>
              <a:xfrm rot="19794026">
                <a:off x="2261354" y="24249"/>
                <a:ext cx="2980266" cy="2980266"/>
              </a:xfrm>
              <a:prstGeom prst="gear9">
                <a:avLst/>
              </a:prstGeom>
              <a:solidFill>
                <a:srgbClr val="CCE6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Shape 4">
                <a:extLst>
                  <a:ext uri="{FF2B5EF4-FFF2-40B4-BE49-F238E27FC236}">
                    <a16:creationId xmlns:a16="http://schemas.microsoft.com/office/drawing/2014/main" id="{2F04A2BE-406D-9405-357E-9722F6791B9E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rgbClr val="CCE6FF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Physical comorbidity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DB054A8A-06BB-7EB2-34F9-3EAF6E60D660}"/>
                </a:ext>
              </a:extLst>
            </p:cNvPr>
            <p:cNvGrpSpPr/>
            <p:nvPr/>
          </p:nvGrpSpPr>
          <p:grpSpPr>
            <a:xfrm rot="1809348">
              <a:off x="4369337" y="-55862"/>
              <a:ext cx="2980266" cy="2980266"/>
              <a:chOff x="2272564" y="44817"/>
              <a:chExt cx="2980266" cy="2980266"/>
            </a:xfrm>
            <a:solidFill>
              <a:srgbClr val="FFC000"/>
            </a:solidFill>
          </p:grpSpPr>
          <p:sp>
            <p:nvSpPr>
              <p:cNvPr id="33" name="Shape 32">
                <a:extLst>
                  <a:ext uri="{FF2B5EF4-FFF2-40B4-BE49-F238E27FC236}">
                    <a16:creationId xmlns:a16="http://schemas.microsoft.com/office/drawing/2014/main" id="{B80ADF73-0FAD-E080-9FD9-FE76CF0086BA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rgbClr val="FFFFC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Shape 4">
                <a:extLst>
                  <a:ext uri="{FF2B5EF4-FFF2-40B4-BE49-F238E27FC236}">
                    <a16:creationId xmlns:a16="http://schemas.microsoft.com/office/drawing/2014/main" id="{A8148B42-559E-A24C-60BA-520515AD3116}"/>
                  </a:ext>
                </a:extLst>
              </p:cNvPr>
              <p:cNvSpPr txBox="1"/>
              <p:nvPr/>
            </p:nvSpPr>
            <p:spPr>
              <a:xfrm rot="19794026">
                <a:off x="2787630" y="601401"/>
                <a:ext cx="1781934" cy="1531918"/>
              </a:xfrm>
              <a:prstGeom prst="rect">
                <a:avLst/>
              </a:prstGeom>
              <a:solidFill>
                <a:srgbClr val="FFFFC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Psychological comorbidity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8491E5B-A369-74FA-7087-CE476C2D7D79}"/>
                </a:ext>
              </a:extLst>
            </p:cNvPr>
            <p:cNvGrpSpPr/>
            <p:nvPr/>
          </p:nvGrpSpPr>
          <p:grpSpPr>
            <a:xfrm rot="1785645">
              <a:off x="6290825" y="1915449"/>
              <a:ext cx="2980266" cy="2980266"/>
              <a:chOff x="2261203" y="24337"/>
              <a:chExt cx="2980266" cy="2980266"/>
            </a:xfrm>
            <a:solidFill>
              <a:srgbClr val="FFC000"/>
            </a:solidFill>
          </p:grpSpPr>
          <p:sp>
            <p:nvSpPr>
              <p:cNvPr id="36" name="Shape 35">
                <a:extLst>
                  <a:ext uri="{FF2B5EF4-FFF2-40B4-BE49-F238E27FC236}">
                    <a16:creationId xmlns:a16="http://schemas.microsoft.com/office/drawing/2014/main" id="{F001C337-0763-9D67-272E-C7DD5E950D33}"/>
                  </a:ext>
                </a:extLst>
              </p:cNvPr>
              <p:cNvSpPr/>
              <p:nvPr/>
            </p:nvSpPr>
            <p:spPr>
              <a:xfrm rot="19794026">
                <a:off x="2261203" y="24337"/>
                <a:ext cx="2980266" cy="2980266"/>
              </a:xfrm>
              <a:prstGeom prst="gear9">
                <a:avLst/>
              </a:prstGeom>
              <a:solidFill>
                <a:srgbClr val="E2FFC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Shape 4">
                <a:extLst>
                  <a:ext uri="{FF2B5EF4-FFF2-40B4-BE49-F238E27FC236}">
                    <a16:creationId xmlns:a16="http://schemas.microsoft.com/office/drawing/2014/main" id="{3D184143-A9DC-4BAC-0B22-228265B8F0B1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rgbClr val="E2FFC6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Social comorbidity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7CAE847-617C-78A1-2A3C-3BF7779D478E}"/>
                </a:ext>
              </a:extLst>
            </p:cNvPr>
            <p:cNvGrpSpPr/>
            <p:nvPr/>
          </p:nvGrpSpPr>
          <p:grpSpPr>
            <a:xfrm rot="1651296">
              <a:off x="4511255" y="3907681"/>
              <a:ext cx="2980266" cy="2980266"/>
              <a:chOff x="2261988" y="23895"/>
              <a:chExt cx="2980266" cy="2980266"/>
            </a:xfrm>
            <a:solidFill>
              <a:srgbClr val="FFC000"/>
            </a:solidFill>
          </p:grpSpPr>
          <p:sp>
            <p:nvSpPr>
              <p:cNvPr id="39" name="Shape 38">
                <a:extLst>
                  <a:ext uri="{FF2B5EF4-FFF2-40B4-BE49-F238E27FC236}">
                    <a16:creationId xmlns:a16="http://schemas.microsoft.com/office/drawing/2014/main" id="{AD4DA367-F9EC-8C9B-0685-D79B252D94DF}"/>
                  </a:ext>
                </a:extLst>
              </p:cNvPr>
              <p:cNvSpPr/>
              <p:nvPr/>
            </p:nvSpPr>
            <p:spPr>
              <a:xfrm rot="19794026">
                <a:off x="2261988" y="23895"/>
                <a:ext cx="2980266" cy="2980266"/>
              </a:xfrm>
              <a:prstGeom prst="gear9">
                <a:avLst/>
              </a:prstGeom>
              <a:solidFill>
                <a:srgbClr val="FFC8C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Shape 4">
                <a:extLst>
                  <a:ext uri="{FF2B5EF4-FFF2-40B4-BE49-F238E27FC236}">
                    <a16:creationId xmlns:a16="http://schemas.microsoft.com/office/drawing/2014/main" id="{7A976578-3F2A-01DE-97A1-B3E8B97DC695}"/>
                  </a:ext>
                </a:extLst>
              </p:cNvPr>
              <p:cNvSpPr txBox="1"/>
              <p:nvPr/>
            </p:nvSpPr>
            <p:spPr>
              <a:xfrm rot="19948704">
                <a:off x="3004470" y="1069418"/>
                <a:ext cx="1781934" cy="1355536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Risk and safeguarding</a:t>
                </a:r>
              </a:p>
            </p:txBody>
          </p:sp>
        </p:grpSp>
        <p:sp>
          <p:nvSpPr>
            <p:cNvPr id="3" name="Shape 4">
              <a:extLst>
                <a:ext uri="{FF2B5EF4-FFF2-40B4-BE49-F238E27FC236}">
                  <a16:creationId xmlns:a16="http://schemas.microsoft.com/office/drawing/2014/main" id="{EA2772ED-3073-E9A8-FB23-C163CF816040}"/>
                </a:ext>
              </a:extLst>
            </p:cNvPr>
            <p:cNvSpPr txBox="1"/>
            <p:nvPr/>
          </p:nvSpPr>
          <p:spPr>
            <a:xfrm rot="21463301">
              <a:off x="5869457" y="3458656"/>
              <a:ext cx="268961" cy="1777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marR="0" lvl="0" indent="0" algn="ctr" defTabSz="1333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PSD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741AC40-FFCE-9DDA-491C-B5DA14C1FF83}"/>
              </a:ext>
            </a:extLst>
          </p:cNvPr>
          <p:cNvGrpSpPr/>
          <p:nvPr/>
        </p:nvGrpSpPr>
        <p:grpSpPr>
          <a:xfrm>
            <a:off x="4689357" y="2127813"/>
            <a:ext cx="2992694" cy="2911948"/>
            <a:chOff x="3369079" y="75171"/>
            <a:chExt cx="5795962" cy="5553782"/>
          </a:xfrm>
        </p:grpSpPr>
        <p:sp>
          <p:nvSpPr>
            <p:cNvPr id="6" name="Shape 4">
              <a:extLst>
                <a:ext uri="{FF2B5EF4-FFF2-40B4-BE49-F238E27FC236}">
                  <a16:creationId xmlns:a16="http://schemas.microsoft.com/office/drawing/2014/main" id="{46EBD441-47E2-3791-B162-D5E108B105C3}"/>
                </a:ext>
              </a:extLst>
            </p:cNvPr>
            <p:cNvSpPr txBox="1"/>
            <p:nvPr/>
          </p:nvSpPr>
          <p:spPr>
            <a:xfrm rot="21463301">
              <a:off x="6198377" y="2486722"/>
              <a:ext cx="587453" cy="3881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marR="0" lvl="0" indent="0" algn="ctr" defTabSz="1333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rPr>
                <a:t>PSD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35BC621-4879-9E7D-F970-D4BC32DDED4B}"/>
                </a:ext>
              </a:extLst>
            </p:cNvPr>
            <p:cNvGrpSpPr/>
            <p:nvPr/>
          </p:nvGrpSpPr>
          <p:grpSpPr>
            <a:xfrm rot="1695863">
              <a:off x="4964128" y="2648687"/>
              <a:ext cx="2980266" cy="2980266"/>
              <a:chOff x="2272564" y="44817"/>
              <a:chExt cx="2980266" cy="2980266"/>
            </a:xfrm>
          </p:grpSpPr>
          <p:sp>
            <p:nvSpPr>
              <p:cNvPr id="19" name="Shape 18">
                <a:extLst>
                  <a:ext uri="{FF2B5EF4-FFF2-40B4-BE49-F238E27FC236}">
                    <a16:creationId xmlns:a16="http://schemas.microsoft.com/office/drawing/2014/main" id="{08C01C34-2D64-0E17-BF4F-F92FECEBD95E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accent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Shape 4">
                <a:extLst>
                  <a:ext uri="{FF2B5EF4-FFF2-40B4-BE49-F238E27FC236}">
                    <a16:creationId xmlns:a16="http://schemas.microsoft.com/office/drawing/2014/main" id="{A8E807C2-A92D-7332-A30C-AE18FE2D3752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Coping</a:t>
                </a:r>
              </a:p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400" dirty="0">
                    <a:solidFill>
                      <a:prstClr val="white"/>
                    </a:solidFill>
                  </a:rPr>
                  <a:t>c</a:t>
                </a:r>
                <a:r>
                  <a:rPr kumimoji="0" lang="en-GB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omplexity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8AEB14-291A-5D74-D584-2F6D9A37010E}"/>
                </a:ext>
              </a:extLst>
            </p:cNvPr>
            <p:cNvGrpSpPr/>
            <p:nvPr/>
          </p:nvGrpSpPr>
          <p:grpSpPr>
            <a:xfrm>
              <a:off x="3369079" y="75171"/>
              <a:ext cx="2980266" cy="2980266"/>
              <a:chOff x="2272564" y="44817"/>
              <a:chExt cx="2980266" cy="2980266"/>
            </a:xfrm>
          </p:grpSpPr>
          <p:sp>
            <p:nvSpPr>
              <p:cNvPr id="16" name="Shape 15">
                <a:extLst>
                  <a:ext uri="{FF2B5EF4-FFF2-40B4-BE49-F238E27FC236}">
                    <a16:creationId xmlns:a16="http://schemas.microsoft.com/office/drawing/2014/main" id="{F7529D07-0441-6931-8216-23548387C95F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8" name="Shape 4">
                <a:extLst>
                  <a:ext uri="{FF2B5EF4-FFF2-40B4-BE49-F238E27FC236}">
                    <a16:creationId xmlns:a16="http://schemas.microsoft.com/office/drawing/2014/main" id="{D76049D3-DBE7-07D2-6B90-FDAD86D7880F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Memory complexity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5C9812B-E7FE-D063-9DC5-3D88E86D468E}"/>
                </a:ext>
              </a:extLst>
            </p:cNvPr>
            <p:cNvGrpSpPr/>
            <p:nvPr/>
          </p:nvGrpSpPr>
          <p:grpSpPr>
            <a:xfrm rot="2581657">
              <a:off x="6184775" y="226700"/>
              <a:ext cx="2980266" cy="2980266"/>
              <a:chOff x="2272564" y="44817"/>
              <a:chExt cx="2980266" cy="2980266"/>
            </a:xfrm>
          </p:grpSpPr>
          <p:sp>
            <p:nvSpPr>
              <p:cNvPr id="13" name="Shape 12">
                <a:extLst>
                  <a:ext uri="{FF2B5EF4-FFF2-40B4-BE49-F238E27FC236}">
                    <a16:creationId xmlns:a16="http://schemas.microsoft.com/office/drawing/2014/main" id="{45F0B264-C5D0-64B0-8AE5-AE000AB639C4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Shape 4">
                <a:extLst>
                  <a:ext uri="{FF2B5EF4-FFF2-40B4-BE49-F238E27FC236}">
                    <a16:creationId xmlns:a16="http://schemas.microsoft.com/office/drawing/2014/main" id="{223F0EEA-E8F5-B514-67C1-56EE78CD9537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Meanings complexity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2022D9A-A798-A6BC-DA46-C4B1EFD703F4}"/>
                </a:ext>
              </a:extLst>
            </p:cNvPr>
            <p:cNvGrpSpPr/>
            <p:nvPr/>
          </p:nvGrpSpPr>
          <p:grpSpPr>
            <a:xfrm rot="1836205">
              <a:off x="5303682" y="1755534"/>
              <a:ext cx="1702622" cy="1588198"/>
              <a:chOff x="2272564" y="44817"/>
              <a:chExt cx="2980266" cy="2980266"/>
            </a:xfrm>
          </p:grpSpPr>
          <p:sp>
            <p:nvSpPr>
              <p:cNvPr id="11" name="Shape 10">
                <a:extLst>
                  <a:ext uri="{FF2B5EF4-FFF2-40B4-BE49-F238E27FC236}">
                    <a16:creationId xmlns:a16="http://schemas.microsoft.com/office/drawing/2014/main" id="{D631893A-FBA1-63FB-E42E-10D77635B9B8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tx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Shape 4">
                <a:extLst>
                  <a:ext uri="{FF2B5EF4-FFF2-40B4-BE49-F238E27FC236}">
                    <a16:creationId xmlns:a16="http://schemas.microsoft.com/office/drawing/2014/main" id="{587CC170-BAE9-C882-5C8F-F3347731AD97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PTSD</a:t>
                </a:r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4181302-39A2-807F-D2FF-2F85BDD7F3AE}"/>
              </a:ext>
            </a:extLst>
          </p:cNvPr>
          <p:cNvSpPr txBox="1">
            <a:spLocks noChangeAspect="1"/>
          </p:cNvSpPr>
          <p:nvPr/>
        </p:nvSpPr>
        <p:spPr>
          <a:xfrm>
            <a:off x="2851852" y="936389"/>
            <a:ext cx="6667704" cy="4057865"/>
          </a:xfrm>
          <a:custGeom>
            <a:avLst/>
            <a:gdLst>
              <a:gd name="connsiteX0" fmla="*/ 3120089 w 7475238"/>
              <a:gd name="connsiteY0" fmla="*/ 703022 h 707886"/>
              <a:gd name="connsiteX1" fmla="*/ 3323531 w 7475238"/>
              <a:gd name="connsiteY1" fmla="*/ 2179 h 707886"/>
              <a:gd name="connsiteX2" fmla="*/ 3867583 w 7475238"/>
              <a:gd name="connsiteY2" fmla="*/ 214 h 707886"/>
              <a:gd name="connsiteX3" fmla="*/ 7475239 w 7475238"/>
              <a:gd name="connsiteY3" fmla="*/ 353943 h 707886"/>
              <a:gd name="connsiteX4" fmla="*/ 3737619 w 7475238"/>
              <a:gd name="connsiteY4" fmla="*/ 353943 h 707886"/>
              <a:gd name="connsiteX5" fmla="*/ 3120089 w 7475238"/>
              <a:gd name="connsiteY5" fmla="*/ 703022 h 707886"/>
              <a:gd name="connsiteX0" fmla="*/ 3120089 w 7475238"/>
              <a:gd name="connsiteY0" fmla="*/ 703022 h 707886"/>
              <a:gd name="connsiteX1" fmla="*/ 3323531 w 7475238"/>
              <a:gd name="connsiteY1" fmla="*/ 2179 h 707886"/>
              <a:gd name="connsiteX2" fmla="*/ 3867583 w 7475238"/>
              <a:gd name="connsiteY2" fmla="*/ 214 h 707886"/>
              <a:gd name="connsiteX3" fmla="*/ 7475239 w 7475238"/>
              <a:gd name="connsiteY3" fmla="*/ 353943 h 707886"/>
              <a:gd name="connsiteX0" fmla="*/ 3120203 w 7475353"/>
              <a:gd name="connsiteY0" fmla="*/ 702808 h 2812962"/>
              <a:gd name="connsiteX1" fmla="*/ 3323645 w 7475353"/>
              <a:gd name="connsiteY1" fmla="*/ 1965 h 2812962"/>
              <a:gd name="connsiteX2" fmla="*/ 3867697 w 7475353"/>
              <a:gd name="connsiteY2" fmla="*/ 0 h 2812962"/>
              <a:gd name="connsiteX3" fmla="*/ 7475353 w 7475353"/>
              <a:gd name="connsiteY3" fmla="*/ 353729 h 2812962"/>
              <a:gd name="connsiteX4" fmla="*/ 3737733 w 7475353"/>
              <a:gd name="connsiteY4" fmla="*/ 353729 h 2812962"/>
              <a:gd name="connsiteX5" fmla="*/ 3120203 w 7475353"/>
              <a:gd name="connsiteY5" fmla="*/ 702808 h 2812962"/>
              <a:gd name="connsiteX0" fmla="*/ 4198727 w 7475353"/>
              <a:gd name="connsiteY0" fmla="*/ 2812962 h 2812962"/>
              <a:gd name="connsiteX1" fmla="*/ 3323645 w 7475353"/>
              <a:gd name="connsiteY1" fmla="*/ 1965 h 2812962"/>
              <a:gd name="connsiteX2" fmla="*/ 3867697 w 7475353"/>
              <a:gd name="connsiteY2" fmla="*/ 0 h 2812962"/>
              <a:gd name="connsiteX3" fmla="*/ 7475353 w 7475353"/>
              <a:gd name="connsiteY3" fmla="*/ 353729 h 2812962"/>
              <a:gd name="connsiteX0" fmla="*/ 3120203 w 7475353"/>
              <a:gd name="connsiteY0" fmla="*/ 702808 h 2812962"/>
              <a:gd name="connsiteX1" fmla="*/ 3323645 w 7475353"/>
              <a:gd name="connsiteY1" fmla="*/ 1965 h 2812962"/>
              <a:gd name="connsiteX2" fmla="*/ 3867697 w 7475353"/>
              <a:gd name="connsiteY2" fmla="*/ 0 h 2812962"/>
              <a:gd name="connsiteX3" fmla="*/ 7475353 w 7475353"/>
              <a:gd name="connsiteY3" fmla="*/ 353729 h 2812962"/>
              <a:gd name="connsiteX4" fmla="*/ 3737733 w 7475353"/>
              <a:gd name="connsiteY4" fmla="*/ 353729 h 2812962"/>
              <a:gd name="connsiteX5" fmla="*/ 3120203 w 7475353"/>
              <a:gd name="connsiteY5" fmla="*/ 702808 h 2812962"/>
              <a:gd name="connsiteX0" fmla="*/ 4198727 w 7475353"/>
              <a:gd name="connsiteY0" fmla="*/ 2812962 h 2812962"/>
              <a:gd name="connsiteX1" fmla="*/ 3323645 w 7475353"/>
              <a:gd name="connsiteY1" fmla="*/ 1965 h 2812962"/>
              <a:gd name="connsiteX2" fmla="*/ 3867697 w 7475353"/>
              <a:gd name="connsiteY2" fmla="*/ 0 h 2812962"/>
              <a:gd name="connsiteX3" fmla="*/ 6209261 w 7475353"/>
              <a:gd name="connsiteY3" fmla="*/ 2381821 h 2812962"/>
              <a:gd name="connsiteX0" fmla="*/ 3160189 w 7433278"/>
              <a:gd name="connsiteY0" fmla="*/ 2988808 h 2988808"/>
              <a:gd name="connsiteX1" fmla="*/ 3281570 w 7433278"/>
              <a:gd name="connsiteY1" fmla="*/ 1965 h 2988808"/>
              <a:gd name="connsiteX2" fmla="*/ 3825622 w 7433278"/>
              <a:gd name="connsiteY2" fmla="*/ 0 h 2988808"/>
              <a:gd name="connsiteX3" fmla="*/ 7433278 w 7433278"/>
              <a:gd name="connsiteY3" fmla="*/ 353729 h 2988808"/>
              <a:gd name="connsiteX4" fmla="*/ 3695658 w 7433278"/>
              <a:gd name="connsiteY4" fmla="*/ 353729 h 2988808"/>
              <a:gd name="connsiteX5" fmla="*/ 3160189 w 7433278"/>
              <a:gd name="connsiteY5" fmla="*/ 2988808 h 2988808"/>
              <a:gd name="connsiteX0" fmla="*/ 4156652 w 7433278"/>
              <a:gd name="connsiteY0" fmla="*/ 2812962 h 2988808"/>
              <a:gd name="connsiteX1" fmla="*/ 3281570 w 7433278"/>
              <a:gd name="connsiteY1" fmla="*/ 1965 h 2988808"/>
              <a:gd name="connsiteX2" fmla="*/ 3825622 w 7433278"/>
              <a:gd name="connsiteY2" fmla="*/ 0 h 2988808"/>
              <a:gd name="connsiteX3" fmla="*/ 6167186 w 7433278"/>
              <a:gd name="connsiteY3" fmla="*/ 2381821 h 2988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3278" h="2988808" stroke="0" extrusionOk="0">
                <a:moveTo>
                  <a:pt x="3160189" y="2988808"/>
                </a:moveTo>
                <a:cubicBezTo>
                  <a:pt x="-1117222" y="2920951"/>
                  <a:pt x="-1028747" y="47467"/>
                  <a:pt x="3281570" y="1965"/>
                </a:cubicBezTo>
                <a:lnTo>
                  <a:pt x="3825622" y="0"/>
                </a:lnTo>
                <a:cubicBezTo>
                  <a:pt x="5838051" y="6631"/>
                  <a:pt x="7433278" y="163042"/>
                  <a:pt x="7433278" y="353729"/>
                </a:cubicBezTo>
                <a:lnTo>
                  <a:pt x="3695658" y="353729"/>
                </a:lnTo>
                <a:lnTo>
                  <a:pt x="3160189" y="2988808"/>
                </a:lnTo>
                <a:close/>
              </a:path>
              <a:path w="7433278" h="2988808" fill="none">
                <a:moveTo>
                  <a:pt x="4156652" y="2812962"/>
                </a:moveTo>
                <a:cubicBezTo>
                  <a:pt x="-120759" y="2745105"/>
                  <a:pt x="-1028747" y="47467"/>
                  <a:pt x="3281570" y="1965"/>
                </a:cubicBezTo>
                <a:lnTo>
                  <a:pt x="3825622" y="0"/>
                </a:lnTo>
                <a:cubicBezTo>
                  <a:pt x="5838051" y="6631"/>
                  <a:pt x="6167186" y="2191134"/>
                  <a:pt x="6167186" y="2381821"/>
                </a:cubicBezTo>
              </a:path>
            </a:pathLst>
          </a:custGeom>
          <a:noFill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ea typeface="+mn-ea"/>
                <a:cs typeface="+mn-cs"/>
              </a:rPr>
              <a:t>Therapeutic relationship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4A569A8-CEA1-928C-405E-6ABF9C7E7658}"/>
              </a:ext>
            </a:extLst>
          </p:cNvPr>
          <p:cNvSpPr/>
          <p:nvPr/>
        </p:nvSpPr>
        <p:spPr>
          <a:xfrm>
            <a:off x="3446585" y="347862"/>
            <a:ext cx="5603629" cy="606466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Culture and diversity</a:t>
            </a:r>
          </a:p>
        </p:txBody>
      </p:sp>
    </p:spTree>
    <p:extLst>
      <p:ext uri="{BB962C8B-B14F-4D97-AF65-F5344CB8AC3E}">
        <p14:creationId xmlns:p14="http://schemas.microsoft.com/office/powerpoint/2010/main" val="26185267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2476118-26F6-72B3-0D7F-5714C8A75124}"/>
              </a:ext>
            </a:extLst>
          </p:cNvPr>
          <p:cNvSpPr txBox="1"/>
          <p:nvPr/>
        </p:nvSpPr>
        <p:spPr>
          <a:xfrm>
            <a:off x="482283" y="6033593"/>
            <a:ext cx="1136850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ea typeface="+mn-ea"/>
                <a:cs typeface="+mn-cs"/>
              </a:rPr>
              <a:t>Risk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F7D0B8-9F24-68F3-F43D-1CC7A4F397A2}"/>
              </a:ext>
            </a:extLst>
          </p:cNvPr>
          <p:cNvSpPr txBox="1"/>
          <p:nvPr/>
        </p:nvSpPr>
        <p:spPr>
          <a:xfrm>
            <a:off x="7072057" y="372943"/>
            <a:ext cx="3266437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ea typeface="+mn-ea"/>
                <a:cs typeface="+mn-cs"/>
              </a:rPr>
              <a:t>Psychological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166B31-7F6C-74B8-7C7B-63E4EDCC6D48}"/>
              </a:ext>
            </a:extLst>
          </p:cNvPr>
          <p:cNvSpPr txBox="1"/>
          <p:nvPr/>
        </p:nvSpPr>
        <p:spPr>
          <a:xfrm>
            <a:off x="7407539" y="4490205"/>
            <a:ext cx="1511952" cy="76944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ea typeface="+mn-ea"/>
                <a:cs typeface="+mn-cs"/>
              </a:rPr>
              <a:t>Social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5F5BEC-05DF-6DDA-6476-4EE0C15E9BD0}"/>
              </a:ext>
            </a:extLst>
          </p:cNvPr>
          <p:cNvSpPr txBox="1"/>
          <p:nvPr/>
        </p:nvSpPr>
        <p:spPr>
          <a:xfrm>
            <a:off x="85420" y="327789"/>
            <a:ext cx="1998111" cy="76944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ea typeface="+mn-ea"/>
                <a:cs typeface="+mn-cs"/>
              </a:rPr>
              <a:t>Physical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2600B8-EC9A-91A2-0B3E-170B4C01CAE4}"/>
              </a:ext>
            </a:extLst>
          </p:cNvPr>
          <p:cNvSpPr txBox="1"/>
          <p:nvPr/>
        </p:nvSpPr>
        <p:spPr>
          <a:xfrm>
            <a:off x="7732623" y="5633483"/>
            <a:ext cx="444381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Adapted from: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Barton at al. (2017)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Barton, S., Armstrong, P., Wicks, L., Freeman, E., &amp; Meyer, T. D. (2017). Treating complex depression with cognitive behavioural therapy. </a:t>
            </a: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The Cognitive Behaviour Therapist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, </a:t>
            </a: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10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E3B6B56-2ABC-2917-5710-ECA6F62F86DA}"/>
              </a:ext>
            </a:extLst>
          </p:cNvPr>
          <p:cNvGrpSpPr/>
          <p:nvPr/>
        </p:nvGrpSpPr>
        <p:grpSpPr>
          <a:xfrm>
            <a:off x="7544990" y="1047342"/>
            <a:ext cx="4573289" cy="4112287"/>
            <a:chOff x="2508107" y="-55862"/>
            <a:chExt cx="6762984" cy="694380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09C8136-C6C9-737D-4A6A-699BC8AF1EAE}"/>
                </a:ext>
              </a:extLst>
            </p:cNvPr>
            <p:cNvGrpSpPr/>
            <p:nvPr/>
          </p:nvGrpSpPr>
          <p:grpSpPr>
            <a:xfrm rot="1759471">
              <a:off x="2508107" y="1973565"/>
              <a:ext cx="2980266" cy="2980266"/>
              <a:chOff x="2261354" y="24249"/>
              <a:chExt cx="2980266" cy="2980266"/>
            </a:xfrm>
            <a:solidFill>
              <a:srgbClr val="FFC000"/>
            </a:solidFill>
          </p:grpSpPr>
          <p:sp>
            <p:nvSpPr>
              <p:cNvPr id="27" name="Shape 26">
                <a:extLst>
                  <a:ext uri="{FF2B5EF4-FFF2-40B4-BE49-F238E27FC236}">
                    <a16:creationId xmlns:a16="http://schemas.microsoft.com/office/drawing/2014/main" id="{E12C3285-DA71-6A46-A57D-3F153BC77EF3}"/>
                  </a:ext>
                </a:extLst>
              </p:cNvPr>
              <p:cNvSpPr/>
              <p:nvPr/>
            </p:nvSpPr>
            <p:spPr>
              <a:xfrm rot="19794026">
                <a:off x="2261354" y="24249"/>
                <a:ext cx="2980266" cy="2980266"/>
              </a:xfrm>
              <a:prstGeom prst="gear9">
                <a:avLst/>
              </a:prstGeom>
              <a:solidFill>
                <a:srgbClr val="CCE6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8" name="Shape 4">
                <a:extLst>
                  <a:ext uri="{FF2B5EF4-FFF2-40B4-BE49-F238E27FC236}">
                    <a16:creationId xmlns:a16="http://schemas.microsoft.com/office/drawing/2014/main" id="{E4D00463-CFD9-B190-FCCA-B40E559203F8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rgbClr val="CCE6FF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Physical comorbidity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FD8A0BC-E1FF-1923-0D58-1C6430E70EFE}"/>
                </a:ext>
              </a:extLst>
            </p:cNvPr>
            <p:cNvGrpSpPr/>
            <p:nvPr/>
          </p:nvGrpSpPr>
          <p:grpSpPr>
            <a:xfrm rot="1809348">
              <a:off x="4369337" y="-55862"/>
              <a:ext cx="2980266" cy="2980266"/>
              <a:chOff x="2272564" y="44817"/>
              <a:chExt cx="2980266" cy="2980266"/>
            </a:xfrm>
            <a:solidFill>
              <a:srgbClr val="FFC000"/>
            </a:solidFill>
          </p:grpSpPr>
          <p:sp>
            <p:nvSpPr>
              <p:cNvPr id="25" name="Shape 24">
                <a:extLst>
                  <a:ext uri="{FF2B5EF4-FFF2-40B4-BE49-F238E27FC236}">
                    <a16:creationId xmlns:a16="http://schemas.microsoft.com/office/drawing/2014/main" id="{93C100EF-81B8-ED8C-AF39-8DD0165587AB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rgbClr val="FFFFC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Shape 4">
                <a:extLst>
                  <a:ext uri="{FF2B5EF4-FFF2-40B4-BE49-F238E27FC236}">
                    <a16:creationId xmlns:a16="http://schemas.microsoft.com/office/drawing/2014/main" id="{950DC03E-47EA-CD2A-5AC8-334BD51BD503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rgbClr val="FFFFC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Psychological comorbidity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DC23E2D-7486-2B16-D0FB-3729D4B63DE0}"/>
                </a:ext>
              </a:extLst>
            </p:cNvPr>
            <p:cNvGrpSpPr/>
            <p:nvPr/>
          </p:nvGrpSpPr>
          <p:grpSpPr>
            <a:xfrm rot="1785645">
              <a:off x="6290825" y="1915449"/>
              <a:ext cx="2980266" cy="2980266"/>
              <a:chOff x="2261203" y="24337"/>
              <a:chExt cx="2980266" cy="2980266"/>
            </a:xfrm>
            <a:solidFill>
              <a:srgbClr val="FFC000"/>
            </a:solidFill>
          </p:grpSpPr>
          <p:sp>
            <p:nvSpPr>
              <p:cNvPr id="23" name="Shape 22">
                <a:extLst>
                  <a:ext uri="{FF2B5EF4-FFF2-40B4-BE49-F238E27FC236}">
                    <a16:creationId xmlns:a16="http://schemas.microsoft.com/office/drawing/2014/main" id="{C6AF870C-1349-9B21-B35A-E563E79C1EB2}"/>
                  </a:ext>
                </a:extLst>
              </p:cNvPr>
              <p:cNvSpPr/>
              <p:nvPr/>
            </p:nvSpPr>
            <p:spPr>
              <a:xfrm rot="19794026">
                <a:off x="2261203" y="24337"/>
                <a:ext cx="2980266" cy="2980266"/>
              </a:xfrm>
              <a:prstGeom prst="gear9">
                <a:avLst/>
              </a:prstGeom>
              <a:solidFill>
                <a:srgbClr val="E2FFC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4" name="Shape 4">
                <a:extLst>
                  <a:ext uri="{FF2B5EF4-FFF2-40B4-BE49-F238E27FC236}">
                    <a16:creationId xmlns:a16="http://schemas.microsoft.com/office/drawing/2014/main" id="{EF00D22B-7554-5236-2D9C-301053E9D69E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rgbClr val="E2FFC6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Social comorbidity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3D1CACB-9F30-BA0D-0584-35C623249D90}"/>
                </a:ext>
              </a:extLst>
            </p:cNvPr>
            <p:cNvGrpSpPr/>
            <p:nvPr/>
          </p:nvGrpSpPr>
          <p:grpSpPr>
            <a:xfrm rot="1651296">
              <a:off x="4511255" y="3907681"/>
              <a:ext cx="2980266" cy="2980266"/>
              <a:chOff x="2261988" y="23895"/>
              <a:chExt cx="2980266" cy="2980266"/>
            </a:xfrm>
            <a:solidFill>
              <a:srgbClr val="FFC000"/>
            </a:solidFill>
          </p:grpSpPr>
          <p:sp>
            <p:nvSpPr>
              <p:cNvPr id="15" name="Shape 14">
                <a:extLst>
                  <a:ext uri="{FF2B5EF4-FFF2-40B4-BE49-F238E27FC236}">
                    <a16:creationId xmlns:a16="http://schemas.microsoft.com/office/drawing/2014/main" id="{668E7C37-E522-55DE-BC98-283D5E8712C2}"/>
                  </a:ext>
                </a:extLst>
              </p:cNvPr>
              <p:cNvSpPr/>
              <p:nvPr/>
            </p:nvSpPr>
            <p:spPr>
              <a:xfrm rot="19794026">
                <a:off x="2261988" y="23895"/>
                <a:ext cx="2980266" cy="2980266"/>
              </a:xfrm>
              <a:prstGeom prst="gear9">
                <a:avLst/>
              </a:prstGeom>
              <a:solidFill>
                <a:srgbClr val="FFC8C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Shape 4">
                <a:extLst>
                  <a:ext uri="{FF2B5EF4-FFF2-40B4-BE49-F238E27FC236}">
                    <a16:creationId xmlns:a16="http://schemas.microsoft.com/office/drawing/2014/main" id="{63FD2700-1D85-DE1C-0BE4-E6686EF723AB}"/>
                  </a:ext>
                </a:extLst>
              </p:cNvPr>
              <p:cNvSpPr txBox="1"/>
              <p:nvPr/>
            </p:nvSpPr>
            <p:spPr>
              <a:xfrm rot="19948704">
                <a:off x="2858660" y="746444"/>
                <a:ext cx="1781934" cy="1531918"/>
              </a:xfrm>
              <a:prstGeom prst="rect">
                <a:avLst/>
              </a:prstGeom>
              <a:solidFill>
                <a:srgbClr val="FFC8C8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Risk and safeguarding</a:t>
                </a:r>
              </a:p>
            </p:txBody>
          </p:sp>
        </p:grpSp>
        <p:sp>
          <p:nvSpPr>
            <p:cNvPr id="14" name="Shape 4">
              <a:extLst>
                <a:ext uri="{FF2B5EF4-FFF2-40B4-BE49-F238E27FC236}">
                  <a16:creationId xmlns:a16="http://schemas.microsoft.com/office/drawing/2014/main" id="{4DE8326E-0C20-236F-4C20-658F79993128}"/>
                </a:ext>
              </a:extLst>
            </p:cNvPr>
            <p:cNvSpPr txBox="1"/>
            <p:nvPr/>
          </p:nvSpPr>
          <p:spPr>
            <a:xfrm rot="21463301">
              <a:off x="5869457" y="3458656"/>
              <a:ext cx="268961" cy="1777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marR="0" lvl="0" indent="0" algn="ctr" defTabSz="1333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PSD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B5B9744-5938-D904-FB1E-DB85C0029FA4}"/>
              </a:ext>
            </a:extLst>
          </p:cNvPr>
          <p:cNvGrpSpPr/>
          <p:nvPr/>
        </p:nvGrpSpPr>
        <p:grpSpPr>
          <a:xfrm>
            <a:off x="8682789" y="2239512"/>
            <a:ext cx="2304336" cy="1809152"/>
            <a:chOff x="3369079" y="75171"/>
            <a:chExt cx="5795962" cy="5553782"/>
          </a:xfrm>
        </p:grpSpPr>
        <p:sp>
          <p:nvSpPr>
            <p:cNvPr id="30" name="Shape 4">
              <a:extLst>
                <a:ext uri="{FF2B5EF4-FFF2-40B4-BE49-F238E27FC236}">
                  <a16:creationId xmlns:a16="http://schemas.microsoft.com/office/drawing/2014/main" id="{07F71126-F5AD-030F-F4D0-895CF4ACAAFF}"/>
                </a:ext>
              </a:extLst>
            </p:cNvPr>
            <p:cNvSpPr txBox="1"/>
            <p:nvPr/>
          </p:nvSpPr>
          <p:spPr>
            <a:xfrm rot="21463301">
              <a:off x="6198377" y="2486722"/>
              <a:ext cx="587453" cy="3881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marR="0" lvl="0" indent="0" algn="ctr" defTabSz="1333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rPr>
                <a:t>PSD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EF638C7-9E51-F59D-A862-837D8F76DEA7}"/>
                </a:ext>
              </a:extLst>
            </p:cNvPr>
            <p:cNvGrpSpPr/>
            <p:nvPr/>
          </p:nvGrpSpPr>
          <p:grpSpPr>
            <a:xfrm rot="1695863">
              <a:off x="4964128" y="2648687"/>
              <a:ext cx="2980266" cy="2980266"/>
              <a:chOff x="2272564" y="44817"/>
              <a:chExt cx="2980266" cy="2980266"/>
            </a:xfrm>
          </p:grpSpPr>
          <p:sp>
            <p:nvSpPr>
              <p:cNvPr id="41" name="Shape 40">
                <a:extLst>
                  <a:ext uri="{FF2B5EF4-FFF2-40B4-BE49-F238E27FC236}">
                    <a16:creationId xmlns:a16="http://schemas.microsoft.com/office/drawing/2014/main" id="{E26BF31D-95D8-7233-BE9A-A9A9CCF23A2D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accent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2" name="Shape 4">
                <a:extLst>
                  <a:ext uri="{FF2B5EF4-FFF2-40B4-BE49-F238E27FC236}">
                    <a16:creationId xmlns:a16="http://schemas.microsoft.com/office/drawing/2014/main" id="{EC6C8376-7544-B8A2-11D7-DD2ED1A0CD36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Coping</a:t>
                </a:r>
              </a:p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00" dirty="0">
                    <a:solidFill>
                      <a:prstClr val="white"/>
                    </a:solidFill>
                  </a:rPr>
                  <a:t>c</a:t>
                </a:r>
                <a:r>
                  <a:rPr kumimoji="0" lang="en-GB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omplexity</a:t>
                </a:r>
                <a:endPara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B442180-B404-97BD-436F-94C5950FDA3B}"/>
                </a:ext>
              </a:extLst>
            </p:cNvPr>
            <p:cNvGrpSpPr/>
            <p:nvPr/>
          </p:nvGrpSpPr>
          <p:grpSpPr>
            <a:xfrm>
              <a:off x="3369079" y="75171"/>
              <a:ext cx="2980266" cy="2980266"/>
              <a:chOff x="2272564" y="44817"/>
              <a:chExt cx="2980266" cy="2980266"/>
            </a:xfrm>
          </p:grpSpPr>
          <p:sp>
            <p:nvSpPr>
              <p:cNvPr id="39" name="Shape 38">
                <a:extLst>
                  <a:ext uri="{FF2B5EF4-FFF2-40B4-BE49-F238E27FC236}">
                    <a16:creationId xmlns:a16="http://schemas.microsoft.com/office/drawing/2014/main" id="{89140EDE-C67C-3EDB-DF96-C8C736EC5017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Shape 4">
                <a:extLst>
                  <a:ext uri="{FF2B5EF4-FFF2-40B4-BE49-F238E27FC236}">
                    <a16:creationId xmlns:a16="http://schemas.microsoft.com/office/drawing/2014/main" id="{3544520F-E279-D04E-A09D-71BF64BDF2CB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Memory complexity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6F7DB56-63E4-8DD1-4925-C4B1B2A54E08}"/>
                </a:ext>
              </a:extLst>
            </p:cNvPr>
            <p:cNvGrpSpPr/>
            <p:nvPr/>
          </p:nvGrpSpPr>
          <p:grpSpPr>
            <a:xfrm rot="2581657">
              <a:off x="6184775" y="226700"/>
              <a:ext cx="2980266" cy="2980266"/>
              <a:chOff x="2272564" y="44817"/>
              <a:chExt cx="2980266" cy="2980266"/>
            </a:xfrm>
          </p:grpSpPr>
          <p:sp>
            <p:nvSpPr>
              <p:cNvPr id="37" name="Shape 36">
                <a:extLst>
                  <a:ext uri="{FF2B5EF4-FFF2-40B4-BE49-F238E27FC236}">
                    <a16:creationId xmlns:a16="http://schemas.microsoft.com/office/drawing/2014/main" id="{54C2D317-6A96-59F1-7809-DA8FAD86C429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8" name="Shape 4">
                <a:extLst>
                  <a:ext uri="{FF2B5EF4-FFF2-40B4-BE49-F238E27FC236}">
                    <a16:creationId xmlns:a16="http://schemas.microsoft.com/office/drawing/2014/main" id="{8FDDF22F-392E-6B8A-3626-A3AC89D55B89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Meanings complexity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B35A1678-4787-A10E-6910-03FD32B3D3E6}"/>
                </a:ext>
              </a:extLst>
            </p:cNvPr>
            <p:cNvGrpSpPr/>
            <p:nvPr/>
          </p:nvGrpSpPr>
          <p:grpSpPr>
            <a:xfrm rot="1836205">
              <a:off x="5303682" y="1755534"/>
              <a:ext cx="1702622" cy="1588198"/>
              <a:chOff x="2272564" y="44817"/>
              <a:chExt cx="2980266" cy="2980266"/>
            </a:xfrm>
          </p:grpSpPr>
          <p:sp>
            <p:nvSpPr>
              <p:cNvPr id="35" name="Shape 34">
                <a:extLst>
                  <a:ext uri="{FF2B5EF4-FFF2-40B4-BE49-F238E27FC236}">
                    <a16:creationId xmlns:a16="http://schemas.microsoft.com/office/drawing/2014/main" id="{7B9F39E6-23E0-43A4-FA94-6AD7F2161FAB}"/>
                  </a:ext>
                </a:extLst>
              </p:cNvPr>
              <p:cNvSpPr/>
              <p:nvPr/>
            </p:nvSpPr>
            <p:spPr>
              <a:xfrm rot="19794026">
                <a:off x="2272564" y="44817"/>
                <a:ext cx="2980266" cy="2980266"/>
              </a:xfrm>
              <a:prstGeom prst="gear9">
                <a:avLst/>
              </a:prstGeom>
              <a:solidFill>
                <a:schemeClr val="tx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6" name="Shape 4">
                <a:extLst>
                  <a:ext uri="{FF2B5EF4-FFF2-40B4-BE49-F238E27FC236}">
                    <a16:creationId xmlns:a16="http://schemas.microsoft.com/office/drawing/2014/main" id="{F156F115-C050-4CE7-BCDE-3A1F055B9269}"/>
                  </a:ext>
                </a:extLst>
              </p:cNvPr>
              <p:cNvSpPr txBox="1"/>
              <p:nvPr/>
            </p:nvSpPr>
            <p:spPr>
              <a:xfrm rot="19794026">
                <a:off x="2858660" y="746444"/>
                <a:ext cx="1781934" cy="153191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marR="0" lvl="0" indent="0" algn="ctr" defTabSz="13335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PTSD</a:t>
                </a:r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0FA5C08-8592-7B42-57D4-2B30965F6F0D}"/>
              </a:ext>
            </a:extLst>
          </p:cNvPr>
          <p:cNvGrpSpPr/>
          <p:nvPr/>
        </p:nvGrpSpPr>
        <p:grpSpPr>
          <a:xfrm>
            <a:off x="451502" y="-4545"/>
            <a:ext cx="7574689" cy="6862545"/>
            <a:chOff x="2042562" y="-30223"/>
            <a:chExt cx="7574689" cy="6862545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686648B1-8C0C-74DD-5E44-3A2861C9ABB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268504" y="896584"/>
              <a:ext cx="5251218" cy="5086180"/>
              <a:chOff x="-300784" y="-2222930"/>
              <a:chExt cx="12308895" cy="11358102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078C862-D0E4-FE7C-C488-3BF80655AC0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010542" y="-191308"/>
                <a:ext cx="7698140" cy="7103502"/>
                <a:chOff x="-760677" y="-1506639"/>
                <a:chExt cx="12187585" cy="11246161"/>
              </a:xfrm>
            </p:grpSpPr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31FDD2D3-46B5-0E6A-92C6-B75C009348A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833078" y="2721243"/>
                  <a:ext cx="2652924" cy="2448000"/>
                </a:xfrm>
                <a:prstGeom prst="ellipse">
                  <a:avLst/>
                </a:prstGeom>
                <a:noFill/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Oval 78">
                  <a:extLst>
                    <a:ext uri="{FF2B5EF4-FFF2-40B4-BE49-F238E27FC236}">
                      <a16:creationId xmlns:a16="http://schemas.microsoft.com/office/drawing/2014/main" id="{38D1AB40-1177-88E3-BC36-0A61587C722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-760677" y="-1506639"/>
                  <a:ext cx="12187585" cy="11246161"/>
                </a:xfrm>
                <a:prstGeom prst="ellipse">
                  <a:avLst/>
                </a:prstGeom>
                <a:noFill/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EAA922A6-5F86-FC06-D488-975582A6ED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-300784" y="-2222930"/>
                <a:ext cx="12308895" cy="11358102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950E6044-127F-8936-E558-2E80CE2900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26879" y="47026"/>
              <a:ext cx="6934468" cy="6785296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7866F06-9EE3-FF84-9AC6-510916E58F86}"/>
                </a:ext>
              </a:extLst>
            </p:cNvPr>
            <p:cNvCxnSpPr>
              <a:cxnSpLocks/>
              <a:stCxn id="78" idx="1"/>
              <a:endCxn id="45" idx="1"/>
            </p:cNvCxnSpPr>
            <p:nvPr/>
          </p:nvCxnSpPr>
          <p:spPr>
            <a:xfrm flipH="1" flipV="1">
              <a:off x="3442408" y="1040710"/>
              <a:ext cx="2154721" cy="206289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E9C29CD-5A3F-8A3E-E48F-D4175CBCD876}"/>
                </a:ext>
              </a:extLst>
            </p:cNvPr>
            <p:cNvCxnSpPr>
              <a:cxnSpLocks/>
              <a:stCxn id="78" idx="7"/>
              <a:endCxn id="45" idx="7"/>
            </p:cNvCxnSpPr>
            <p:nvPr/>
          </p:nvCxnSpPr>
          <p:spPr>
            <a:xfrm flipV="1">
              <a:off x="6102626" y="1040710"/>
              <a:ext cx="2243192" cy="206289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648487D6-3D1A-3F22-4246-5358D67E6721}"/>
                </a:ext>
              </a:extLst>
            </p:cNvPr>
            <p:cNvCxnSpPr>
              <a:cxnSpLocks/>
              <a:stCxn id="78" idx="3"/>
              <a:endCxn id="45" idx="3"/>
            </p:cNvCxnSpPr>
            <p:nvPr/>
          </p:nvCxnSpPr>
          <p:spPr>
            <a:xfrm flipH="1">
              <a:off x="3442408" y="3593211"/>
              <a:ext cx="2154721" cy="224542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55206EB-F7C1-DFF5-E74B-4AA032F721DC}"/>
                </a:ext>
              </a:extLst>
            </p:cNvPr>
            <p:cNvCxnSpPr>
              <a:cxnSpLocks/>
              <a:stCxn id="78" idx="5"/>
              <a:endCxn id="45" idx="5"/>
            </p:cNvCxnSpPr>
            <p:nvPr/>
          </p:nvCxnSpPr>
          <p:spPr>
            <a:xfrm>
              <a:off x="6102626" y="3593211"/>
              <a:ext cx="2243192" cy="224542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B1DE5EC-220C-9994-E6F2-932749BC34B1}"/>
                </a:ext>
              </a:extLst>
            </p:cNvPr>
            <p:cNvSpPr txBox="1"/>
            <p:nvPr/>
          </p:nvSpPr>
          <p:spPr>
            <a:xfrm>
              <a:off x="5045029" y="1834969"/>
              <a:ext cx="1779146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Depressive disorders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low mood,  hopelessness, anhedonia, withdrawal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6F20F56-056D-9B96-1749-56B1A9A1AD92}"/>
                </a:ext>
              </a:extLst>
            </p:cNvPr>
            <p:cNvSpPr txBox="1"/>
            <p:nvPr/>
          </p:nvSpPr>
          <p:spPr>
            <a:xfrm>
              <a:off x="4909457" y="-30223"/>
              <a:ext cx="2022706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Neurodevelopmental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learning difficulty, ASD, ADHD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6747D83-9535-02A9-E6AF-F3239797CC1E}"/>
                </a:ext>
              </a:extLst>
            </p:cNvPr>
            <p:cNvSpPr txBox="1"/>
            <p:nvPr/>
          </p:nvSpPr>
          <p:spPr>
            <a:xfrm>
              <a:off x="4026602" y="1220655"/>
              <a:ext cx="1295053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Body/Eating disorders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Binge/purge, BDD anorexia, bulimia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DDAFF38-5EE5-46A3-DC49-DE4F867B1D3D}"/>
                </a:ext>
              </a:extLst>
            </p:cNvPr>
            <p:cNvSpPr txBox="1"/>
            <p:nvPr/>
          </p:nvSpPr>
          <p:spPr>
            <a:xfrm>
              <a:off x="6462210" y="1215739"/>
              <a:ext cx="1428753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Psychosis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paranoia, delusions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audio-visual hallucinations 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D202BDD-5CA9-908F-BD5F-23B139AC6B5D}"/>
                </a:ext>
              </a:extLst>
            </p:cNvPr>
            <p:cNvSpPr txBox="1"/>
            <p:nvPr/>
          </p:nvSpPr>
          <p:spPr>
            <a:xfrm>
              <a:off x="5180264" y="877609"/>
              <a:ext cx="1425491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Anxiety disorders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panic, phobia, GAD, SAD, HA, OCD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6F3BBF5-D226-083E-62B8-94E8CADEA588}"/>
                </a:ext>
              </a:extLst>
            </p:cNvPr>
            <p:cNvSpPr txBox="1"/>
            <p:nvPr/>
          </p:nvSpPr>
          <p:spPr>
            <a:xfrm>
              <a:off x="6681928" y="294633"/>
              <a:ext cx="2038594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Personality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negative affectivity, detachment, </a:t>
              </a: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dissociality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disinhibition, rigidity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A95E8AD-4F97-A981-9E10-BE318BC1ED44}"/>
                </a:ext>
              </a:extLst>
            </p:cNvPr>
            <p:cNvSpPr txBox="1"/>
            <p:nvPr/>
          </p:nvSpPr>
          <p:spPr>
            <a:xfrm>
              <a:off x="2062420" y="2196581"/>
              <a:ext cx="1542186" cy="1323439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Neurological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brain injury, stroke, dementia, epilepsy, </a:t>
              </a: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dysautomnia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8E8EE2D-9D61-3ECD-CC9F-90FE16AFFD56}"/>
                </a:ext>
              </a:extLst>
            </p:cNvPr>
            <p:cNvSpPr txBox="1"/>
            <p:nvPr/>
          </p:nvSpPr>
          <p:spPr>
            <a:xfrm>
              <a:off x="3378798" y="215799"/>
              <a:ext cx="1600812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Addiction/habit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alcohol, drugs, gambling, cyber, sex 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6208C86-96EB-4B49-B82B-77C8D7131BFE}"/>
                </a:ext>
              </a:extLst>
            </p:cNvPr>
            <p:cNvSpPr txBox="1"/>
            <p:nvPr/>
          </p:nvSpPr>
          <p:spPr>
            <a:xfrm>
              <a:off x="4272444" y="3076016"/>
              <a:ext cx="1295053" cy="707886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Acute illness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UTIs, TBI, STIs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B40C87C-53B5-3BDB-0A7F-1522A25B22B8}"/>
                </a:ext>
              </a:extLst>
            </p:cNvPr>
            <p:cNvSpPr txBox="1"/>
            <p:nvPr/>
          </p:nvSpPr>
          <p:spPr>
            <a:xfrm>
              <a:off x="2042562" y="3486670"/>
              <a:ext cx="1449234" cy="1261884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Chronic illness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asthma, heart disease, diabetes, reproductive problems, COPD, Long COVID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297EDC0-8494-C954-3448-435B8C48415E}"/>
                </a:ext>
              </a:extLst>
            </p:cNvPr>
            <p:cNvSpPr txBox="1"/>
            <p:nvPr/>
          </p:nvSpPr>
          <p:spPr>
            <a:xfrm>
              <a:off x="2503137" y="4814602"/>
              <a:ext cx="1675446" cy="707886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Chronic pain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neuropathic pain, arthritis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C129E72-5026-5EB2-6127-B2A944D95DE9}"/>
                </a:ext>
              </a:extLst>
            </p:cNvPr>
            <p:cNvSpPr txBox="1"/>
            <p:nvPr/>
          </p:nvSpPr>
          <p:spPr>
            <a:xfrm>
              <a:off x="2448984" y="1257033"/>
              <a:ext cx="1675446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Physical/sensory disability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disfigurement, sight loss, paralysis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3F07D00-E85A-B25A-86DF-AB6C71165378}"/>
                </a:ext>
              </a:extLst>
            </p:cNvPr>
            <p:cNvSpPr txBox="1"/>
            <p:nvPr/>
          </p:nvSpPr>
          <p:spPr>
            <a:xfrm>
              <a:off x="3189728" y="2190479"/>
              <a:ext cx="1456066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Sleep disorders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parasomnias, sleep paralysis, insomnia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6C913C4-0724-5FE1-E94E-E2D4AE9BED0F}"/>
                </a:ext>
              </a:extLst>
            </p:cNvPr>
            <p:cNvSpPr txBox="1"/>
            <p:nvPr/>
          </p:nvSpPr>
          <p:spPr>
            <a:xfrm>
              <a:off x="3125109" y="3439674"/>
              <a:ext cx="1651467" cy="1384995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Persistent physical symptoms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dissociative seizures, movement disorders, IBS, CFS 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2628D83-8C25-0759-1076-FADD5BE1C16B}"/>
                </a:ext>
              </a:extLst>
            </p:cNvPr>
            <p:cNvSpPr txBox="1"/>
            <p:nvPr/>
          </p:nvSpPr>
          <p:spPr>
            <a:xfrm>
              <a:off x="6184481" y="2879478"/>
              <a:ext cx="1365782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Interpersonal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arguments, relationships difficulties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1E2709C-7330-96FD-BBC6-AAF228F218E0}"/>
                </a:ext>
              </a:extLst>
            </p:cNvPr>
            <p:cNvSpPr txBox="1"/>
            <p:nvPr/>
          </p:nvSpPr>
          <p:spPr>
            <a:xfrm>
              <a:off x="7749879" y="1215739"/>
              <a:ext cx="1365782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Housing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overcrowding, unstable, poor conditions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8A94123-40D3-BA4C-8354-8FC21135D738}"/>
                </a:ext>
              </a:extLst>
            </p:cNvPr>
            <p:cNvSpPr txBox="1"/>
            <p:nvPr/>
          </p:nvSpPr>
          <p:spPr>
            <a:xfrm>
              <a:off x="7217550" y="2232843"/>
              <a:ext cx="1365782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Work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sickness, tribunals, unemployment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E81F01F-7A7F-17B9-FC3E-B091B02A9BE2}"/>
                </a:ext>
              </a:extLst>
            </p:cNvPr>
            <p:cNvSpPr txBox="1"/>
            <p:nvPr/>
          </p:nvSpPr>
          <p:spPr>
            <a:xfrm>
              <a:off x="7723294" y="4656693"/>
              <a:ext cx="1569103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Social disadvantage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discrimination, lack of social capital, stigmatisation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B4B7BDA-50D6-B089-302A-60EE2D4FC6C1}"/>
                </a:ext>
              </a:extLst>
            </p:cNvPr>
            <p:cNvSpPr txBox="1"/>
            <p:nvPr/>
          </p:nvSpPr>
          <p:spPr>
            <a:xfrm>
              <a:off x="8251469" y="2352057"/>
              <a:ext cx="1365782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Money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benefits, debt, food poverty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7A1565D-8452-7C89-21AF-D63FB583A455}"/>
                </a:ext>
              </a:extLst>
            </p:cNvPr>
            <p:cNvSpPr txBox="1"/>
            <p:nvPr/>
          </p:nvSpPr>
          <p:spPr>
            <a:xfrm>
              <a:off x="8248877" y="3383413"/>
              <a:ext cx="1365782" cy="1323439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Legal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immigration, court case, compensation claims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52A6C23-2ADD-8BE2-04AC-58B31D5D555D}"/>
                </a:ext>
              </a:extLst>
            </p:cNvPr>
            <p:cNvSpPr txBox="1"/>
            <p:nvPr/>
          </p:nvSpPr>
          <p:spPr>
            <a:xfrm>
              <a:off x="7127766" y="3515395"/>
              <a:ext cx="1455566" cy="1323439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Family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issues with children, separation, isolation, rejection, abuse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6492E6A-F5D6-9DF9-378D-F78C9CAB7441}"/>
                </a:ext>
              </a:extLst>
            </p:cNvPr>
            <p:cNvSpPr txBox="1"/>
            <p:nvPr/>
          </p:nvSpPr>
          <p:spPr>
            <a:xfrm>
              <a:off x="4987781" y="4018251"/>
              <a:ext cx="1838854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Reckless behaviour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thrill seeking, passive suicidality, NSSI, self-triggering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90DBED5-DDF7-E66F-611A-C36ECF0877C8}"/>
                </a:ext>
              </a:extLst>
            </p:cNvPr>
            <p:cNvSpPr txBox="1"/>
            <p:nvPr/>
          </p:nvSpPr>
          <p:spPr>
            <a:xfrm>
              <a:off x="3969480" y="4854378"/>
              <a:ext cx="1838854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Risk to self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high risk NSSI, strong wish to die, planning, sig. historical risk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FFC0E60-72F7-97FE-BAD1-DDCC0A3EB9FC}"/>
                </a:ext>
              </a:extLst>
            </p:cNvPr>
            <p:cNvSpPr txBox="1"/>
            <p:nvPr/>
          </p:nvSpPr>
          <p:spPr>
            <a:xfrm>
              <a:off x="5719849" y="4872341"/>
              <a:ext cx="2017866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Risk to others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impulsive  violence, appetitive aggression, domestic/child abuse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79C9F4A-48EF-76A6-71A4-AB3BC0862289}"/>
                </a:ext>
              </a:extLst>
            </p:cNvPr>
            <p:cNvSpPr txBox="1"/>
            <p:nvPr/>
          </p:nvSpPr>
          <p:spPr>
            <a:xfrm>
              <a:off x="3699142" y="5838638"/>
              <a:ext cx="1993724" cy="707886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Revictimisation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risks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trafficking, gangs, sexual exploitation, domestic abuse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D1A8FE2-7985-264E-56BF-7B395D0C4C51}"/>
                </a:ext>
              </a:extLst>
            </p:cNvPr>
            <p:cNvSpPr txBox="1"/>
            <p:nvPr/>
          </p:nvSpPr>
          <p:spPr>
            <a:xfrm>
              <a:off x="6033637" y="5871804"/>
              <a:ext cx="2145314" cy="707886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Active risk from others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Threats, stalking, coercive control, revenge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6726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B00462A6-7B8D-8599-E016-94ADEEAD00A9}"/>
              </a:ext>
            </a:extLst>
          </p:cNvPr>
          <p:cNvSpPr txBox="1"/>
          <p:nvPr/>
        </p:nvSpPr>
        <p:spPr>
          <a:xfrm>
            <a:off x="7769884" y="145083"/>
            <a:ext cx="2283341" cy="304698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Over-activation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Under-activation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Dissociation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Multiple trauma memories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Gaps in trauma memories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Recovered memories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Constructed imagery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Psychosis related memories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BBB3969-DEC9-6ABA-4389-D0DB59AAC9FF}"/>
              </a:ext>
            </a:extLst>
          </p:cNvPr>
          <p:cNvSpPr txBox="1"/>
          <p:nvPr/>
        </p:nvSpPr>
        <p:spPr>
          <a:xfrm>
            <a:off x="10177723" y="300096"/>
            <a:ext cx="1861367" cy="280076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Strongly held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beliefs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 standing beliefs/schema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Self-attack and self-hatred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Head-heart gap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Beliefs related to loss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Moral injury and betrayal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B1F7293-DFB4-F339-40EB-557FA7A682B3}"/>
              </a:ext>
            </a:extLst>
          </p:cNvPr>
          <p:cNvSpPr txBox="1"/>
          <p:nvPr/>
        </p:nvSpPr>
        <p:spPr>
          <a:xfrm>
            <a:off x="8529654" y="3331527"/>
            <a:ext cx="3182813" cy="13234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Strenuous efforts to avoid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Substance misuse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Reckless behaviour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Violence and aggression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Non suicidal self injury (NSSI)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F7A6B09-53D2-8E32-0ED0-01A3E6A049BA}"/>
              </a:ext>
            </a:extLst>
          </p:cNvPr>
          <p:cNvGrpSpPr/>
          <p:nvPr/>
        </p:nvGrpSpPr>
        <p:grpSpPr>
          <a:xfrm>
            <a:off x="7412254" y="5044026"/>
            <a:ext cx="4826157" cy="1813974"/>
            <a:chOff x="7412254" y="5044026"/>
            <a:chExt cx="4826157" cy="1813974"/>
          </a:xfrm>
        </p:grpSpPr>
        <p:pic>
          <p:nvPicPr>
            <p:cNvPr id="5" name="Picture 4" descr="Shape&#10;&#10;Description automatically generated">
              <a:extLst>
                <a:ext uri="{FF2B5EF4-FFF2-40B4-BE49-F238E27FC236}">
                  <a16:creationId xmlns:a16="http://schemas.microsoft.com/office/drawing/2014/main" id="{E36E1004-D2F3-7B89-F3FF-A5CE431B7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tretch>
              <a:fillRect/>
            </a:stretch>
          </p:blipFill>
          <p:spPr>
            <a:xfrm>
              <a:off x="7412254" y="5044026"/>
              <a:ext cx="1813974" cy="1813974"/>
            </a:xfrm>
            <a:prstGeom prst="rect">
              <a:avLst/>
            </a:prstGeom>
          </p:spPr>
        </p:pic>
        <p:pic>
          <p:nvPicPr>
            <p:cNvPr id="74" name="Graphic 73" descr="Checkmark with solid fill">
              <a:extLst>
                <a:ext uri="{FF2B5EF4-FFF2-40B4-BE49-F238E27FC236}">
                  <a16:creationId xmlns:a16="http://schemas.microsoft.com/office/drawing/2014/main" id="{C3F423EB-8283-8606-3278-466F1F22B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794101" y="5084789"/>
              <a:ext cx="622540" cy="622540"/>
            </a:xfrm>
            <a:prstGeom prst="rect">
              <a:avLst/>
            </a:prstGeom>
          </p:spPr>
        </p:pic>
        <p:pic>
          <p:nvPicPr>
            <p:cNvPr id="75" name="Graphic 74" descr="Checkmark with solid fill">
              <a:extLst>
                <a:ext uri="{FF2B5EF4-FFF2-40B4-BE49-F238E27FC236}">
                  <a16:creationId xmlns:a16="http://schemas.microsoft.com/office/drawing/2014/main" id="{CE2108DB-A07B-2653-3D78-692697DB8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780307" y="5625972"/>
              <a:ext cx="622540" cy="622540"/>
            </a:xfrm>
            <a:prstGeom prst="rect">
              <a:avLst/>
            </a:prstGeom>
          </p:spPr>
        </p:pic>
        <p:pic>
          <p:nvPicPr>
            <p:cNvPr id="76" name="Graphic 75" descr="Checkmark with solid fill">
              <a:extLst>
                <a:ext uri="{FF2B5EF4-FFF2-40B4-BE49-F238E27FC236}">
                  <a16:creationId xmlns:a16="http://schemas.microsoft.com/office/drawing/2014/main" id="{CCD0BB77-AE4F-7333-574C-AEF9011AA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740384" y="6125383"/>
              <a:ext cx="622540" cy="62254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40ED7D5-4BCA-EC3F-BCA7-8ABD843AF250}"/>
                </a:ext>
              </a:extLst>
            </p:cNvPr>
            <p:cNvSpPr txBox="1"/>
            <p:nvPr/>
          </p:nvSpPr>
          <p:spPr>
            <a:xfrm>
              <a:off x="9390573" y="5276452"/>
              <a:ext cx="2847838" cy="14465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+mn-ea"/>
                  <a:cs typeface="+mn-cs"/>
                </a:rPr>
                <a:t>Stop or prioritise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ea typeface="+mn-ea"/>
                  <a:cs typeface="+mn-cs"/>
                </a:rPr>
                <a:t>Adapt or target concurrently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ea typeface="+mn-ea"/>
                  <a:cs typeface="+mn-cs"/>
                </a:rPr>
                <a:t>No adaptation needed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826D33A-FD1A-0119-89FB-28CCC96943F5}"/>
              </a:ext>
            </a:extLst>
          </p:cNvPr>
          <p:cNvGrpSpPr/>
          <p:nvPr/>
        </p:nvGrpSpPr>
        <p:grpSpPr>
          <a:xfrm>
            <a:off x="177800" y="41881"/>
            <a:ext cx="7574689" cy="6862545"/>
            <a:chOff x="2042562" y="-30223"/>
            <a:chExt cx="7574689" cy="686254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1982615-583D-19EE-9D1C-048BFC8A10D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268504" y="896584"/>
              <a:ext cx="5251218" cy="5086180"/>
              <a:chOff x="-300784" y="-2222930"/>
              <a:chExt cx="12308895" cy="11358102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17286974-C451-86C6-1C2B-C56176F8AA1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010542" y="-191308"/>
                <a:ext cx="7698140" cy="7103502"/>
                <a:chOff x="-760677" y="-1506639"/>
                <a:chExt cx="12187585" cy="11246161"/>
              </a:xfrm>
            </p:grpSpPr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7359D76C-45D8-7717-AA51-2CA21525393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833078" y="2721243"/>
                  <a:ext cx="2652924" cy="2448000"/>
                </a:xfrm>
                <a:prstGeom prst="ellipse">
                  <a:avLst/>
                </a:prstGeom>
                <a:noFill/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C520DA58-70EB-D60D-242D-6699C6B9080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-760677" y="-1506639"/>
                  <a:ext cx="12187585" cy="11246161"/>
                </a:xfrm>
                <a:prstGeom prst="ellipse">
                  <a:avLst/>
                </a:prstGeom>
                <a:noFill/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B4F0AD7D-47AC-962B-A9E0-6CB09E00A4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-300784" y="-2222930"/>
                <a:ext cx="12308895" cy="11358102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2664AC8-280E-3A2E-2384-0ADDE6ECE4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26879" y="47026"/>
              <a:ext cx="6934468" cy="6785296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DBF5E8F-D617-EC96-3F99-67478A678ABE}"/>
                </a:ext>
              </a:extLst>
            </p:cNvPr>
            <p:cNvCxnSpPr>
              <a:cxnSpLocks/>
              <a:stCxn id="86" idx="1"/>
              <a:endCxn id="10" idx="1"/>
            </p:cNvCxnSpPr>
            <p:nvPr/>
          </p:nvCxnSpPr>
          <p:spPr>
            <a:xfrm flipH="1" flipV="1">
              <a:off x="3442408" y="1040710"/>
              <a:ext cx="2154721" cy="206289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93A7F1A-C5AC-4EB1-B369-BC54CC1872AB}"/>
                </a:ext>
              </a:extLst>
            </p:cNvPr>
            <p:cNvCxnSpPr>
              <a:cxnSpLocks/>
              <a:stCxn id="86" idx="7"/>
              <a:endCxn id="10" idx="7"/>
            </p:cNvCxnSpPr>
            <p:nvPr/>
          </p:nvCxnSpPr>
          <p:spPr>
            <a:xfrm flipV="1">
              <a:off x="6102626" y="1040710"/>
              <a:ext cx="2243192" cy="206289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F4CDA14-D960-16EC-55C9-CC2E004EC3DB}"/>
                </a:ext>
              </a:extLst>
            </p:cNvPr>
            <p:cNvCxnSpPr>
              <a:cxnSpLocks/>
              <a:stCxn id="86" idx="3"/>
              <a:endCxn id="10" idx="3"/>
            </p:cNvCxnSpPr>
            <p:nvPr/>
          </p:nvCxnSpPr>
          <p:spPr>
            <a:xfrm flipH="1">
              <a:off x="3442408" y="3593211"/>
              <a:ext cx="2154721" cy="224542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96BD7E2-FC79-A432-4F5E-3FDE57FF8AD8}"/>
                </a:ext>
              </a:extLst>
            </p:cNvPr>
            <p:cNvCxnSpPr>
              <a:cxnSpLocks/>
              <a:stCxn id="86" idx="5"/>
              <a:endCxn id="10" idx="5"/>
            </p:cNvCxnSpPr>
            <p:nvPr/>
          </p:nvCxnSpPr>
          <p:spPr>
            <a:xfrm>
              <a:off x="6102626" y="3593211"/>
              <a:ext cx="2243192" cy="224542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195B5D-A359-EBFE-3643-5DE296296AE3}"/>
                </a:ext>
              </a:extLst>
            </p:cNvPr>
            <p:cNvSpPr txBox="1"/>
            <p:nvPr/>
          </p:nvSpPr>
          <p:spPr>
            <a:xfrm>
              <a:off x="5045029" y="1834969"/>
              <a:ext cx="1779146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Depressive disorders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low mood,  hopelessness, anhedonia, withdrawal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AA5B940-3B94-B1BA-D821-4F4CE64BA86F}"/>
                </a:ext>
              </a:extLst>
            </p:cNvPr>
            <p:cNvSpPr txBox="1"/>
            <p:nvPr/>
          </p:nvSpPr>
          <p:spPr>
            <a:xfrm>
              <a:off x="4909457" y="-30223"/>
              <a:ext cx="2022706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Neurodevelopmental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learning difficulty, ASD, ADHD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DCAAAFD-A1AC-B5CA-4132-121D6F0475AC}"/>
                </a:ext>
              </a:extLst>
            </p:cNvPr>
            <p:cNvSpPr txBox="1"/>
            <p:nvPr/>
          </p:nvSpPr>
          <p:spPr>
            <a:xfrm>
              <a:off x="4026602" y="1220655"/>
              <a:ext cx="1295053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Body/Eating disorders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Binge/purge, BDD anorexia, bulimia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A048F42-FD8D-E489-DE2E-4D168F0471C2}"/>
                </a:ext>
              </a:extLst>
            </p:cNvPr>
            <p:cNvSpPr txBox="1"/>
            <p:nvPr/>
          </p:nvSpPr>
          <p:spPr>
            <a:xfrm>
              <a:off x="6462210" y="1215739"/>
              <a:ext cx="1428753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Psychosis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paranoia, delusions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audio-visual hallucinations 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22413E2-435E-B26D-7334-EAEA1F348F08}"/>
                </a:ext>
              </a:extLst>
            </p:cNvPr>
            <p:cNvSpPr txBox="1"/>
            <p:nvPr/>
          </p:nvSpPr>
          <p:spPr>
            <a:xfrm>
              <a:off x="5180264" y="877609"/>
              <a:ext cx="1425491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Anxiety disorders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panic, phobia, GAD, SAD, HA, OCD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1EF3885-E580-60A7-E56E-CC4096D05D51}"/>
                </a:ext>
              </a:extLst>
            </p:cNvPr>
            <p:cNvSpPr txBox="1"/>
            <p:nvPr/>
          </p:nvSpPr>
          <p:spPr>
            <a:xfrm>
              <a:off x="6681928" y="294633"/>
              <a:ext cx="2038594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Personality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negative affectivity, detachment, </a:t>
              </a: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dissociality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disinhibition, rigidity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4A88742-5316-D023-9652-0C884FB80FB6}"/>
                </a:ext>
              </a:extLst>
            </p:cNvPr>
            <p:cNvSpPr txBox="1"/>
            <p:nvPr/>
          </p:nvSpPr>
          <p:spPr>
            <a:xfrm>
              <a:off x="2062420" y="2196581"/>
              <a:ext cx="1542186" cy="1323439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Neurological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brain injury, stroke, dementia, epilepsy, </a:t>
              </a: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dysautomnia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1C5C7B3-32BB-DCA4-FB60-A353A192EE50}"/>
                </a:ext>
              </a:extLst>
            </p:cNvPr>
            <p:cNvSpPr txBox="1"/>
            <p:nvPr/>
          </p:nvSpPr>
          <p:spPr>
            <a:xfrm>
              <a:off x="3378798" y="215799"/>
              <a:ext cx="1600812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Addiction/habit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alcohol, drugs, gambling, cyber, sex 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9135AB8-75BF-DC88-CD31-DF093CC56453}"/>
                </a:ext>
              </a:extLst>
            </p:cNvPr>
            <p:cNvSpPr txBox="1"/>
            <p:nvPr/>
          </p:nvSpPr>
          <p:spPr>
            <a:xfrm>
              <a:off x="4272444" y="3076016"/>
              <a:ext cx="1295053" cy="707886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Acute illness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UTIs, TBI, STIs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6DAA24C-A975-512E-CEC8-A59BDE22EE04}"/>
                </a:ext>
              </a:extLst>
            </p:cNvPr>
            <p:cNvSpPr txBox="1"/>
            <p:nvPr/>
          </p:nvSpPr>
          <p:spPr>
            <a:xfrm>
              <a:off x="2042562" y="3486670"/>
              <a:ext cx="1449234" cy="1261884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Chronic illness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asthma, heart disease, diabetes, reproductive problems, COPD, Long COVID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64167C7-8E63-BED1-3824-B15ADA67EC65}"/>
                </a:ext>
              </a:extLst>
            </p:cNvPr>
            <p:cNvSpPr txBox="1"/>
            <p:nvPr/>
          </p:nvSpPr>
          <p:spPr>
            <a:xfrm>
              <a:off x="2503137" y="4814602"/>
              <a:ext cx="1675446" cy="707886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Chronic pain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neuropathic pain, arthritis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5C3E8F8-80A2-5F39-39BF-933B31A5729C}"/>
                </a:ext>
              </a:extLst>
            </p:cNvPr>
            <p:cNvSpPr txBox="1"/>
            <p:nvPr/>
          </p:nvSpPr>
          <p:spPr>
            <a:xfrm>
              <a:off x="2448984" y="1257033"/>
              <a:ext cx="1675446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Physical/sensory disability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disfigurement, sight loss, paralysis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3A48F6A-BF31-52BF-681E-A2368E03E1EE}"/>
                </a:ext>
              </a:extLst>
            </p:cNvPr>
            <p:cNvSpPr txBox="1"/>
            <p:nvPr/>
          </p:nvSpPr>
          <p:spPr>
            <a:xfrm>
              <a:off x="3189728" y="2190479"/>
              <a:ext cx="1456066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Sleep disorders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parasomnias, sleep paralysis, insomnia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492EFEB-9AA4-E898-D530-C378A99B3BAE}"/>
                </a:ext>
              </a:extLst>
            </p:cNvPr>
            <p:cNvSpPr txBox="1"/>
            <p:nvPr/>
          </p:nvSpPr>
          <p:spPr>
            <a:xfrm>
              <a:off x="3125109" y="3439674"/>
              <a:ext cx="1651467" cy="1384995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Persistent physical symptoms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dissociative seizures, movement disorders, IBS, CFS 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24A40C6-1CD4-FBCD-7FF2-A79FF413620D}"/>
                </a:ext>
              </a:extLst>
            </p:cNvPr>
            <p:cNvSpPr txBox="1"/>
            <p:nvPr/>
          </p:nvSpPr>
          <p:spPr>
            <a:xfrm>
              <a:off x="6184481" y="2879478"/>
              <a:ext cx="1365782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Interpersonal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arguments, relationships difficulties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F6702CA-A8E7-2521-54F0-EE42BF279934}"/>
                </a:ext>
              </a:extLst>
            </p:cNvPr>
            <p:cNvSpPr txBox="1"/>
            <p:nvPr/>
          </p:nvSpPr>
          <p:spPr>
            <a:xfrm>
              <a:off x="7749879" y="1215739"/>
              <a:ext cx="1365782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Housing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overcrowding, unstable, poor conditions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6B04A36-2CE5-F76C-AB28-62DD8DF5968F}"/>
                </a:ext>
              </a:extLst>
            </p:cNvPr>
            <p:cNvSpPr txBox="1"/>
            <p:nvPr/>
          </p:nvSpPr>
          <p:spPr>
            <a:xfrm>
              <a:off x="7217550" y="2232843"/>
              <a:ext cx="1365782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Work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sickness, tribunals, unemployment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4AC99BB-9AF4-538E-0061-3182C47FCCA0}"/>
                </a:ext>
              </a:extLst>
            </p:cNvPr>
            <p:cNvSpPr txBox="1"/>
            <p:nvPr/>
          </p:nvSpPr>
          <p:spPr>
            <a:xfrm>
              <a:off x="7723294" y="4656693"/>
              <a:ext cx="1569103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Social disadvantage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discrimination, lack of social capital, stigmatisation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D9490A2-6367-4E10-2E1E-C8146379F75A}"/>
                </a:ext>
              </a:extLst>
            </p:cNvPr>
            <p:cNvSpPr txBox="1"/>
            <p:nvPr/>
          </p:nvSpPr>
          <p:spPr>
            <a:xfrm>
              <a:off x="8251469" y="2352057"/>
              <a:ext cx="1365782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Money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benefits, debt, food poverty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FBA34F8-7E53-6759-0CEC-DA899EC7A2FC}"/>
                </a:ext>
              </a:extLst>
            </p:cNvPr>
            <p:cNvSpPr txBox="1"/>
            <p:nvPr/>
          </p:nvSpPr>
          <p:spPr>
            <a:xfrm>
              <a:off x="8248877" y="3383413"/>
              <a:ext cx="1365782" cy="1323439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Legal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immigration, court case, compensation claims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4F9F303-DFF6-A28F-B0BB-9E567F172697}"/>
                </a:ext>
              </a:extLst>
            </p:cNvPr>
            <p:cNvSpPr txBox="1"/>
            <p:nvPr/>
          </p:nvSpPr>
          <p:spPr>
            <a:xfrm>
              <a:off x="7127766" y="3515395"/>
              <a:ext cx="1455566" cy="1323439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Family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issues with children, separation, isolation, rejection, abuse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4324CFE-E231-EFB1-6F64-153F93930DD4}"/>
                </a:ext>
              </a:extLst>
            </p:cNvPr>
            <p:cNvSpPr txBox="1"/>
            <p:nvPr/>
          </p:nvSpPr>
          <p:spPr>
            <a:xfrm>
              <a:off x="4987781" y="4018251"/>
              <a:ext cx="1838854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Reckless behaviour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thrill seeking, passive suicidality, NSSI, self-triggering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7B151F8-B9BA-6A68-243A-CC198E09DA70}"/>
                </a:ext>
              </a:extLst>
            </p:cNvPr>
            <p:cNvSpPr txBox="1"/>
            <p:nvPr/>
          </p:nvSpPr>
          <p:spPr>
            <a:xfrm>
              <a:off x="3969480" y="4854378"/>
              <a:ext cx="1838854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Risk to self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high risk NSSI, strong wish to die, planning, sig. historical risk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500DAA5F-0DC0-F60D-FE4D-CCBC64B4E36F}"/>
                </a:ext>
              </a:extLst>
            </p:cNvPr>
            <p:cNvSpPr txBox="1"/>
            <p:nvPr/>
          </p:nvSpPr>
          <p:spPr>
            <a:xfrm>
              <a:off x="5719849" y="4872341"/>
              <a:ext cx="2017866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Risk to others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impulsive  violence, appetitive aggression, domestic/child abuse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37BF64FA-08B6-2F5B-3600-A5A1D90246F3}"/>
                </a:ext>
              </a:extLst>
            </p:cNvPr>
            <p:cNvSpPr txBox="1"/>
            <p:nvPr/>
          </p:nvSpPr>
          <p:spPr>
            <a:xfrm>
              <a:off x="3699142" y="5838638"/>
              <a:ext cx="1993724" cy="707886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Revictimisation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risks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trafficking, gangs, sexual exploitation, domestic abuse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6EB3429D-11B5-169D-4A0D-657441DDE57D}"/>
                </a:ext>
              </a:extLst>
            </p:cNvPr>
            <p:cNvSpPr txBox="1"/>
            <p:nvPr/>
          </p:nvSpPr>
          <p:spPr>
            <a:xfrm>
              <a:off x="6033637" y="5871804"/>
              <a:ext cx="2145314" cy="707886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Active risk from others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Threats, stalking, coercive control, revenge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160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BB31EC77-E3C8-5B7C-0873-2509956A0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609" y="625743"/>
            <a:ext cx="7346840" cy="500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3D7B15-1890-249C-C606-A9FF53C6847B}"/>
              </a:ext>
            </a:extLst>
          </p:cNvPr>
          <p:cNvSpPr txBox="1"/>
          <p:nvPr/>
        </p:nvSpPr>
        <p:spPr>
          <a:xfrm>
            <a:off x="4978220" y="5683918"/>
            <a:ext cx="71182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b="0" i="0" u="none" strike="noStrike" dirty="0" err="1">
                <a:effectLst/>
              </a:rPr>
              <a:t>Mavranezouli</a:t>
            </a:r>
            <a:r>
              <a:rPr lang="en-GB" sz="1600" b="0" i="0" u="none" strike="noStrike" dirty="0">
                <a:effectLst/>
              </a:rPr>
              <a:t>, I., </a:t>
            </a:r>
            <a:r>
              <a:rPr lang="en-GB" sz="1600" b="0" i="0" u="none" strike="noStrike" dirty="0" err="1">
                <a:effectLst/>
              </a:rPr>
              <a:t>Megnin-Viggars</a:t>
            </a:r>
            <a:r>
              <a:rPr lang="en-GB" sz="1600" b="0" i="0" u="none" strike="noStrike" dirty="0">
                <a:effectLst/>
              </a:rPr>
              <a:t>, O., Daly, C., Dias, S., Welton, N. J., Stockton, S., ... &amp; Katona, C. (2020). Psychological treatments for post-traumatic stress disorder in adults: a network meta-analysis. </a:t>
            </a:r>
            <a:r>
              <a:rPr lang="en-GB" sz="1600" b="0" i="1" u="none" strike="noStrike" dirty="0">
                <a:effectLst/>
              </a:rPr>
              <a:t>Psychological Medicine</a:t>
            </a:r>
            <a:r>
              <a:rPr lang="en-GB" sz="1600" b="0" i="0" u="none" strike="noStrike" dirty="0">
                <a:effectLst/>
              </a:rPr>
              <a:t>, 1-14.</a:t>
            </a: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5DC7BA-D004-584F-854A-728DFEEA2346}"/>
              </a:ext>
            </a:extLst>
          </p:cNvPr>
          <p:cNvSpPr txBox="1"/>
          <p:nvPr/>
        </p:nvSpPr>
        <p:spPr>
          <a:xfrm>
            <a:off x="387459" y="2358737"/>
            <a:ext cx="42481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i="0" dirty="0">
                <a:solidFill>
                  <a:srgbClr val="0E0E0E"/>
                </a:solidFill>
                <a:effectLst/>
                <a:latin typeface="Inter"/>
              </a:rPr>
              <a:t>Treatment for adults</a:t>
            </a:r>
          </a:p>
          <a:p>
            <a:pPr algn="l"/>
            <a:r>
              <a:rPr lang="en-GB" b="0" i="0" dirty="0">
                <a:solidFill>
                  <a:srgbClr val="0E0E0E"/>
                </a:solidFill>
                <a:effectLst/>
                <a:latin typeface="Inter"/>
              </a:rPr>
              <a:t>Offer an individual trauma-focused CBT intervention to adults with a diagnosis of PTSD or clinically important symptoms of PTSD who have presented more than 1 month after a traumatic event. These interventions include: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E0E0E"/>
                </a:solidFill>
                <a:effectLst/>
                <a:latin typeface="Inter"/>
              </a:rPr>
              <a:t>cognitive processing therapy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E0E0E"/>
                </a:solidFill>
                <a:effectLst/>
                <a:latin typeface="Inter"/>
              </a:rPr>
              <a:t>cognitive therapy for PTSD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E0E0E"/>
                </a:solidFill>
                <a:effectLst/>
                <a:latin typeface="Inter"/>
              </a:rPr>
              <a:t>narrative exposure therapy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E0E0E"/>
                </a:solidFill>
                <a:effectLst/>
                <a:latin typeface="Inter"/>
              </a:rPr>
              <a:t>prolonged exposure therapy. </a:t>
            </a:r>
            <a:endParaRPr lang="en-GB" dirty="0"/>
          </a:p>
        </p:txBody>
      </p:sp>
      <p:pic>
        <p:nvPicPr>
          <p:cNvPr id="11" name="Picture 10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423F1824-AF84-FF53-E6FB-6EE97B7CA9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51" y="1400409"/>
            <a:ext cx="4459479" cy="79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5743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B00462A6-7B8D-8599-E016-94ADEEAD00A9}"/>
              </a:ext>
            </a:extLst>
          </p:cNvPr>
          <p:cNvSpPr txBox="1"/>
          <p:nvPr/>
        </p:nvSpPr>
        <p:spPr>
          <a:xfrm>
            <a:off x="7769884" y="145083"/>
            <a:ext cx="2283341" cy="304698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Over-activation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Under-activation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Dissociation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Multiple trauma memories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Gaps in trauma memories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Recovered memories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Constructed imagery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Psychosis related memories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BBB3969-DEC9-6ABA-4389-D0DB59AAC9FF}"/>
              </a:ext>
            </a:extLst>
          </p:cNvPr>
          <p:cNvSpPr txBox="1"/>
          <p:nvPr/>
        </p:nvSpPr>
        <p:spPr>
          <a:xfrm>
            <a:off x="10177723" y="300096"/>
            <a:ext cx="1861367" cy="280076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Strongly held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beliefs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 standing beliefs/schema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Self-attack and self-hatred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Head-heart gap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Beliefs related to loss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Moral injury and betrayal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B1F7293-DFB4-F339-40EB-557FA7A682B3}"/>
              </a:ext>
            </a:extLst>
          </p:cNvPr>
          <p:cNvSpPr txBox="1"/>
          <p:nvPr/>
        </p:nvSpPr>
        <p:spPr>
          <a:xfrm>
            <a:off x="8529654" y="3331527"/>
            <a:ext cx="3182813" cy="13234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Strenuous efforts to avoid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Substance misuse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Reckless behaviour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Violence and aggression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Non suicidal self injury (NSSI)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F7A6B09-53D2-8E32-0ED0-01A3E6A049BA}"/>
              </a:ext>
            </a:extLst>
          </p:cNvPr>
          <p:cNvGrpSpPr/>
          <p:nvPr/>
        </p:nvGrpSpPr>
        <p:grpSpPr>
          <a:xfrm>
            <a:off x="7412254" y="5044026"/>
            <a:ext cx="4826157" cy="1813974"/>
            <a:chOff x="7412254" y="5044026"/>
            <a:chExt cx="4826157" cy="1813974"/>
          </a:xfrm>
        </p:grpSpPr>
        <p:pic>
          <p:nvPicPr>
            <p:cNvPr id="5" name="Picture 4" descr="Shape&#10;&#10;Description automatically generated">
              <a:extLst>
                <a:ext uri="{FF2B5EF4-FFF2-40B4-BE49-F238E27FC236}">
                  <a16:creationId xmlns:a16="http://schemas.microsoft.com/office/drawing/2014/main" id="{E36E1004-D2F3-7B89-F3FF-A5CE431B7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tretch>
              <a:fillRect/>
            </a:stretch>
          </p:blipFill>
          <p:spPr>
            <a:xfrm>
              <a:off x="7412254" y="5044026"/>
              <a:ext cx="1813974" cy="1813974"/>
            </a:xfrm>
            <a:prstGeom prst="rect">
              <a:avLst/>
            </a:prstGeom>
          </p:spPr>
        </p:pic>
        <p:pic>
          <p:nvPicPr>
            <p:cNvPr id="74" name="Graphic 73" descr="Checkmark with solid fill">
              <a:extLst>
                <a:ext uri="{FF2B5EF4-FFF2-40B4-BE49-F238E27FC236}">
                  <a16:creationId xmlns:a16="http://schemas.microsoft.com/office/drawing/2014/main" id="{C3F423EB-8283-8606-3278-466F1F22B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794101" y="5084789"/>
              <a:ext cx="622540" cy="622540"/>
            </a:xfrm>
            <a:prstGeom prst="rect">
              <a:avLst/>
            </a:prstGeom>
          </p:spPr>
        </p:pic>
        <p:pic>
          <p:nvPicPr>
            <p:cNvPr id="75" name="Graphic 74" descr="Checkmark with solid fill">
              <a:extLst>
                <a:ext uri="{FF2B5EF4-FFF2-40B4-BE49-F238E27FC236}">
                  <a16:creationId xmlns:a16="http://schemas.microsoft.com/office/drawing/2014/main" id="{CE2108DB-A07B-2653-3D78-692697DB8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780307" y="5625972"/>
              <a:ext cx="622540" cy="622540"/>
            </a:xfrm>
            <a:prstGeom prst="rect">
              <a:avLst/>
            </a:prstGeom>
          </p:spPr>
        </p:pic>
        <p:pic>
          <p:nvPicPr>
            <p:cNvPr id="76" name="Graphic 75" descr="Checkmark with solid fill">
              <a:extLst>
                <a:ext uri="{FF2B5EF4-FFF2-40B4-BE49-F238E27FC236}">
                  <a16:creationId xmlns:a16="http://schemas.microsoft.com/office/drawing/2014/main" id="{CCD0BB77-AE4F-7333-574C-AEF9011AA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740384" y="6125383"/>
              <a:ext cx="622540" cy="62254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40ED7D5-4BCA-EC3F-BCA7-8ABD843AF250}"/>
                </a:ext>
              </a:extLst>
            </p:cNvPr>
            <p:cNvSpPr txBox="1"/>
            <p:nvPr/>
          </p:nvSpPr>
          <p:spPr>
            <a:xfrm>
              <a:off x="9390573" y="5276452"/>
              <a:ext cx="2847838" cy="14465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+mn-ea"/>
                  <a:cs typeface="+mn-cs"/>
                </a:rPr>
                <a:t>Stop or prioritise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ea typeface="+mn-ea"/>
                  <a:cs typeface="+mn-cs"/>
                </a:rPr>
                <a:t>Adapt or target concurrently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ea typeface="+mn-ea"/>
                  <a:cs typeface="+mn-cs"/>
                </a:rPr>
                <a:t>No adaptation needed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826D33A-FD1A-0119-89FB-28CCC96943F5}"/>
              </a:ext>
            </a:extLst>
          </p:cNvPr>
          <p:cNvGrpSpPr/>
          <p:nvPr/>
        </p:nvGrpSpPr>
        <p:grpSpPr>
          <a:xfrm>
            <a:off x="177800" y="41881"/>
            <a:ext cx="7574689" cy="6862545"/>
            <a:chOff x="2042562" y="-30223"/>
            <a:chExt cx="7574689" cy="686254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1982615-583D-19EE-9D1C-048BFC8A10D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268504" y="896584"/>
              <a:ext cx="5251218" cy="5086180"/>
              <a:chOff x="-300784" y="-2222930"/>
              <a:chExt cx="12308895" cy="11358102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17286974-C451-86C6-1C2B-C56176F8AA1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010542" y="-191308"/>
                <a:ext cx="7698140" cy="7103502"/>
                <a:chOff x="-760677" y="-1506639"/>
                <a:chExt cx="12187585" cy="11246161"/>
              </a:xfrm>
            </p:grpSpPr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7359D76C-45D8-7717-AA51-2CA21525393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833078" y="2721243"/>
                  <a:ext cx="2652924" cy="2448000"/>
                </a:xfrm>
                <a:prstGeom prst="ellipse">
                  <a:avLst/>
                </a:prstGeom>
                <a:noFill/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C520DA58-70EB-D60D-242D-6699C6B9080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-760677" y="-1506639"/>
                  <a:ext cx="12187585" cy="11246161"/>
                </a:xfrm>
                <a:prstGeom prst="ellipse">
                  <a:avLst/>
                </a:prstGeom>
                <a:noFill/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B4F0AD7D-47AC-962B-A9E0-6CB09E00A4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-300784" y="-2222930"/>
                <a:ext cx="12308895" cy="11358102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2664AC8-280E-3A2E-2384-0ADDE6ECE4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26879" y="47026"/>
              <a:ext cx="6934468" cy="6785296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DBF5E8F-D617-EC96-3F99-67478A678ABE}"/>
                </a:ext>
              </a:extLst>
            </p:cNvPr>
            <p:cNvCxnSpPr>
              <a:cxnSpLocks/>
              <a:stCxn id="86" idx="1"/>
              <a:endCxn id="10" idx="1"/>
            </p:cNvCxnSpPr>
            <p:nvPr/>
          </p:nvCxnSpPr>
          <p:spPr>
            <a:xfrm flipH="1" flipV="1">
              <a:off x="3442408" y="1040710"/>
              <a:ext cx="2154721" cy="206289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93A7F1A-C5AC-4EB1-B369-BC54CC1872AB}"/>
                </a:ext>
              </a:extLst>
            </p:cNvPr>
            <p:cNvCxnSpPr>
              <a:cxnSpLocks/>
              <a:stCxn id="86" idx="7"/>
              <a:endCxn id="10" idx="7"/>
            </p:cNvCxnSpPr>
            <p:nvPr/>
          </p:nvCxnSpPr>
          <p:spPr>
            <a:xfrm flipV="1">
              <a:off x="6102626" y="1040710"/>
              <a:ext cx="2243192" cy="206289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F4CDA14-D960-16EC-55C9-CC2E004EC3DB}"/>
                </a:ext>
              </a:extLst>
            </p:cNvPr>
            <p:cNvCxnSpPr>
              <a:cxnSpLocks/>
              <a:stCxn id="86" idx="3"/>
              <a:endCxn id="10" idx="3"/>
            </p:cNvCxnSpPr>
            <p:nvPr/>
          </p:nvCxnSpPr>
          <p:spPr>
            <a:xfrm flipH="1">
              <a:off x="3442408" y="3593211"/>
              <a:ext cx="2154721" cy="224542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96BD7E2-FC79-A432-4F5E-3FDE57FF8AD8}"/>
                </a:ext>
              </a:extLst>
            </p:cNvPr>
            <p:cNvCxnSpPr>
              <a:cxnSpLocks/>
              <a:stCxn id="86" idx="5"/>
              <a:endCxn id="10" idx="5"/>
            </p:cNvCxnSpPr>
            <p:nvPr/>
          </p:nvCxnSpPr>
          <p:spPr>
            <a:xfrm>
              <a:off x="6102626" y="3593211"/>
              <a:ext cx="2243192" cy="2245427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195B5D-A359-EBFE-3643-5DE296296AE3}"/>
                </a:ext>
              </a:extLst>
            </p:cNvPr>
            <p:cNvSpPr txBox="1"/>
            <p:nvPr/>
          </p:nvSpPr>
          <p:spPr>
            <a:xfrm>
              <a:off x="5045029" y="1834969"/>
              <a:ext cx="1779146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Depressive disorders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low mood,  hopelessness, anhedonia, withdrawal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AA5B940-3B94-B1BA-D821-4F4CE64BA86F}"/>
                </a:ext>
              </a:extLst>
            </p:cNvPr>
            <p:cNvSpPr txBox="1"/>
            <p:nvPr/>
          </p:nvSpPr>
          <p:spPr>
            <a:xfrm>
              <a:off x="4909457" y="-30223"/>
              <a:ext cx="2022706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Neurodevelopmental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learning difficulty, ASD, ADHD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DCAAAFD-A1AC-B5CA-4132-121D6F0475AC}"/>
                </a:ext>
              </a:extLst>
            </p:cNvPr>
            <p:cNvSpPr txBox="1"/>
            <p:nvPr/>
          </p:nvSpPr>
          <p:spPr>
            <a:xfrm>
              <a:off x="4026602" y="1220655"/>
              <a:ext cx="1295053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Body/Eating disorders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Binge/purge, BDD anorexia, bulimia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A048F42-FD8D-E489-DE2E-4D168F0471C2}"/>
                </a:ext>
              </a:extLst>
            </p:cNvPr>
            <p:cNvSpPr txBox="1"/>
            <p:nvPr/>
          </p:nvSpPr>
          <p:spPr>
            <a:xfrm>
              <a:off x="6462210" y="1215739"/>
              <a:ext cx="1428753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Psychosis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paranoia, delusions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audio-visual hallucinations 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22413E2-435E-B26D-7334-EAEA1F348F08}"/>
                </a:ext>
              </a:extLst>
            </p:cNvPr>
            <p:cNvSpPr txBox="1"/>
            <p:nvPr/>
          </p:nvSpPr>
          <p:spPr>
            <a:xfrm>
              <a:off x="5180264" y="877609"/>
              <a:ext cx="1425491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Anxiety disorders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panic, phobia, GAD, SAD, HA, OCD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1EF3885-E580-60A7-E56E-CC4096D05D51}"/>
                </a:ext>
              </a:extLst>
            </p:cNvPr>
            <p:cNvSpPr txBox="1"/>
            <p:nvPr/>
          </p:nvSpPr>
          <p:spPr>
            <a:xfrm>
              <a:off x="6681928" y="294633"/>
              <a:ext cx="2038594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Personality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negative affectivity, detachment, </a:t>
              </a: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dissociality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disinhibition, rigidity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4A88742-5316-D023-9652-0C884FB80FB6}"/>
                </a:ext>
              </a:extLst>
            </p:cNvPr>
            <p:cNvSpPr txBox="1"/>
            <p:nvPr/>
          </p:nvSpPr>
          <p:spPr>
            <a:xfrm>
              <a:off x="2062420" y="2196581"/>
              <a:ext cx="1542186" cy="1323439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Neurological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brain injury, stroke, dementia, epilepsy, </a:t>
              </a: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dysautomnia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1C5C7B3-32BB-DCA4-FB60-A353A192EE50}"/>
                </a:ext>
              </a:extLst>
            </p:cNvPr>
            <p:cNvSpPr txBox="1"/>
            <p:nvPr/>
          </p:nvSpPr>
          <p:spPr>
            <a:xfrm>
              <a:off x="3378798" y="215799"/>
              <a:ext cx="1600812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Addiction/habit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alcohol, drugs, gambling, cyber, sex 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9135AB8-75BF-DC88-CD31-DF093CC56453}"/>
                </a:ext>
              </a:extLst>
            </p:cNvPr>
            <p:cNvSpPr txBox="1"/>
            <p:nvPr/>
          </p:nvSpPr>
          <p:spPr>
            <a:xfrm>
              <a:off x="4272444" y="3076016"/>
              <a:ext cx="1295053" cy="707886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Acute illness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UTIs, TBI, STIs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6DAA24C-A975-512E-CEC8-A59BDE22EE04}"/>
                </a:ext>
              </a:extLst>
            </p:cNvPr>
            <p:cNvSpPr txBox="1"/>
            <p:nvPr/>
          </p:nvSpPr>
          <p:spPr>
            <a:xfrm>
              <a:off x="2042562" y="3486670"/>
              <a:ext cx="1449234" cy="1261884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Chronic illness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asthma, heart disease, diabetes, reproductive problems, COPD, Long COVID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64167C7-8E63-BED1-3824-B15ADA67EC65}"/>
                </a:ext>
              </a:extLst>
            </p:cNvPr>
            <p:cNvSpPr txBox="1"/>
            <p:nvPr/>
          </p:nvSpPr>
          <p:spPr>
            <a:xfrm>
              <a:off x="2503137" y="4814602"/>
              <a:ext cx="1675446" cy="707886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Chronic pain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neuropathic pain, arthritis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5C3E8F8-80A2-5F39-39BF-933B31A5729C}"/>
                </a:ext>
              </a:extLst>
            </p:cNvPr>
            <p:cNvSpPr txBox="1"/>
            <p:nvPr/>
          </p:nvSpPr>
          <p:spPr>
            <a:xfrm>
              <a:off x="2448984" y="1257033"/>
              <a:ext cx="1675446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Physical/sensory disability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disfigurement, sight loss, paralysis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3A48F6A-BF31-52BF-681E-A2368E03E1EE}"/>
                </a:ext>
              </a:extLst>
            </p:cNvPr>
            <p:cNvSpPr txBox="1"/>
            <p:nvPr/>
          </p:nvSpPr>
          <p:spPr>
            <a:xfrm>
              <a:off x="3189728" y="2190479"/>
              <a:ext cx="1456066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Sleep disorders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parasomnias, sleep paralysis, insomnia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492EFEB-9AA4-E898-D530-C378A99B3BAE}"/>
                </a:ext>
              </a:extLst>
            </p:cNvPr>
            <p:cNvSpPr txBox="1"/>
            <p:nvPr/>
          </p:nvSpPr>
          <p:spPr>
            <a:xfrm>
              <a:off x="3125109" y="3439674"/>
              <a:ext cx="1651467" cy="1384995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Persistent physical symptoms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dissociative seizures, movement disorders, IBS, CFS 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24A40C6-1CD4-FBCD-7FF2-A79FF413620D}"/>
                </a:ext>
              </a:extLst>
            </p:cNvPr>
            <p:cNvSpPr txBox="1"/>
            <p:nvPr/>
          </p:nvSpPr>
          <p:spPr>
            <a:xfrm>
              <a:off x="6184481" y="2879478"/>
              <a:ext cx="1365782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Interpersonal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arguments, relationships difficulties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F6702CA-A8E7-2521-54F0-EE42BF279934}"/>
                </a:ext>
              </a:extLst>
            </p:cNvPr>
            <p:cNvSpPr txBox="1"/>
            <p:nvPr/>
          </p:nvSpPr>
          <p:spPr>
            <a:xfrm>
              <a:off x="7749879" y="1215739"/>
              <a:ext cx="1365782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Housing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overcrowding, unstable, poor conditions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6B04A36-2CE5-F76C-AB28-62DD8DF5968F}"/>
                </a:ext>
              </a:extLst>
            </p:cNvPr>
            <p:cNvSpPr txBox="1"/>
            <p:nvPr/>
          </p:nvSpPr>
          <p:spPr>
            <a:xfrm>
              <a:off x="7217550" y="2232843"/>
              <a:ext cx="1365782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Work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sickness, tribunals, unemployment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4AC99BB-9AF4-538E-0061-3182C47FCCA0}"/>
                </a:ext>
              </a:extLst>
            </p:cNvPr>
            <p:cNvSpPr txBox="1"/>
            <p:nvPr/>
          </p:nvSpPr>
          <p:spPr>
            <a:xfrm>
              <a:off x="7723294" y="4656693"/>
              <a:ext cx="1569103" cy="1138773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Social disadvantage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discrimination, lack of social capital, stigmatisation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D9490A2-6367-4E10-2E1E-C8146379F75A}"/>
                </a:ext>
              </a:extLst>
            </p:cNvPr>
            <p:cNvSpPr txBox="1"/>
            <p:nvPr/>
          </p:nvSpPr>
          <p:spPr>
            <a:xfrm>
              <a:off x="8251469" y="2352057"/>
              <a:ext cx="1365782" cy="954107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Money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benefits, debt, food poverty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FBA34F8-7E53-6759-0CEC-DA899EC7A2FC}"/>
                </a:ext>
              </a:extLst>
            </p:cNvPr>
            <p:cNvSpPr txBox="1"/>
            <p:nvPr/>
          </p:nvSpPr>
          <p:spPr>
            <a:xfrm>
              <a:off x="8248877" y="3383413"/>
              <a:ext cx="1365782" cy="1323439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Legal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immigration, court case, compensation claims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04F9F303-DFF6-A28F-B0BB-9E567F172697}"/>
                </a:ext>
              </a:extLst>
            </p:cNvPr>
            <p:cNvSpPr txBox="1"/>
            <p:nvPr/>
          </p:nvSpPr>
          <p:spPr>
            <a:xfrm>
              <a:off x="7127766" y="3515395"/>
              <a:ext cx="1455566" cy="1323439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Family problems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issues with children, separation, isolation, rejection, abuse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4324CFE-E231-EFB1-6F64-153F93930DD4}"/>
                </a:ext>
              </a:extLst>
            </p:cNvPr>
            <p:cNvSpPr txBox="1"/>
            <p:nvPr/>
          </p:nvSpPr>
          <p:spPr>
            <a:xfrm>
              <a:off x="4987781" y="4018251"/>
              <a:ext cx="1838854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Reckless behaviour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thrill seeking, passive suicidality, NSSI, self-triggering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7B151F8-B9BA-6A68-243A-CC198E09DA70}"/>
                </a:ext>
              </a:extLst>
            </p:cNvPr>
            <p:cNvSpPr txBox="1"/>
            <p:nvPr/>
          </p:nvSpPr>
          <p:spPr>
            <a:xfrm>
              <a:off x="3969480" y="4854378"/>
              <a:ext cx="1838854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Risk to self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high risk NSSI, strong wish to die, planning, sig. historical risk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500DAA5F-0DC0-F60D-FE4D-CCBC64B4E36F}"/>
                </a:ext>
              </a:extLst>
            </p:cNvPr>
            <p:cNvSpPr txBox="1"/>
            <p:nvPr/>
          </p:nvSpPr>
          <p:spPr>
            <a:xfrm>
              <a:off x="5719849" y="4872341"/>
              <a:ext cx="2017866" cy="892552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Risk to others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e.g. impulsive  violence, appetitive aggression, domestic/child abuse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37BF64FA-08B6-2F5B-3600-A5A1D90246F3}"/>
                </a:ext>
              </a:extLst>
            </p:cNvPr>
            <p:cNvSpPr txBox="1"/>
            <p:nvPr/>
          </p:nvSpPr>
          <p:spPr>
            <a:xfrm>
              <a:off x="3699142" y="5838638"/>
              <a:ext cx="1993724" cy="707886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Revictimisation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risks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trafficking, gangs, sexual exploitation, domestic abuse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6EB3429D-11B5-169D-4A0D-657441DDE57D}"/>
                </a:ext>
              </a:extLst>
            </p:cNvPr>
            <p:cNvSpPr txBox="1"/>
            <p:nvPr/>
          </p:nvSpPr>
          <p:spPr>
            <a:xfrm>
              <a:off x="6033637" y="5871804"/>
              <a:ext cx="2145314" cy="707886"/>
            </a:xfrm>
            <a:prstGeom prst="rect">
              <a:avLst/>
            </a:prstGeom>
            <a:noFill/>
            <a:ln w="2222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Active risk from others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Threats, stalking, coercive control, revenge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E43DDCE-1595-C36C-A554-9989981383D6}"/>
              </a:ext>
            </a:extLst>
          </p:cNvPr>
          <p:cNvSpPr txBox="1"/>
          <p:nvPr/>
        </p:nvSpPr>
        <p:spPr>
          <a:xfrm>
            <a:off x="41904" y="6297851"/>
            <a:ext cx="1697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2"/>
                </a:solidFill>
              </a:rPr>
              <a:t>Patience</a:t>
            </a:r>
          </a:p>
        </p:txBody>
      </p:sp>
      <p:pic>
        <p:nvPicPr>
          <p:cNvPr id="4" name="Picture 2" descr="5,970 African American Woman Silhouette Head Images, Stock Photos &amp; Vectors  | Shutterstock">
            <a:extLst>
              <a:ext uri="{FF2B5EF4-FFF2-40B4-BE49-F238E27FC236}">
                <a16:creationId xmlns:a16="http://schemas.microsoft.com/office/drawing/2014/main" id="{5AF6FBBD-DE23-F005-CDDD-8D8D9B981C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8" t="5000" r="3857" b="14695"/>
          <a:stretch/>
        </p:blipFill>
        <p:spPr bwMode="auto">
          <a:xfrm>
            <a:off x="41063" y="5416248"/>
            <a:ext cx="1086317" cy="98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7" descr="Checkmark with solid fill">
            <a:extLst>
              <a:ext uri="{FF2B5EF4-FFF2-40B4-BE49-F238E27FC236}">
                <a16:creationId xmlns:a16="http://schemas.microsoft.com/office/drawing/2014/main" id="{67039F23-66C9-A1C6-96C8-95869F3681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56973" y="5187181"/>
            <a:ext cx="622540" cy="622540"/>
          </a:xfrm>
          <a:prstGeom prst="rect">
            <a:avLst/>
          </a:prstGeom>
        </p:spPr>
      </p:pic>
      <p:pic>
        <p:nvPicPr>
          <p:cNvPr id="17" name="Graphic 16" descr="Checkmark with solid fill">
            <a:extLst>
              <a:ext uri="{FF2B5EF4-FFF2-40B4-BE49-F238E27FC236}">
                <a16:creationId xmlns:a16="http://schemas.microsoft.com/office/drawing/2014/main" id="{6CEC6594-E71E-7BB7-79EF-3DB947F9D7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32547" y="6109939"/>
            <a:ext cx="622540" cy="622540"/>
          </a:xfrm>
          <a:prstGeom prst="rect">
            <a:avLst/>
          </a:prstGeom>
        </p:spPr>
      </p:pic>
      <p:pic>
        <p:nvPicPr>
          <p:cNvPr id="22" name="Graphic 21" descr="Checkmark with solid fill">
            <a:extLst>
              <a:ext uri="{FF2B5EF4-FFF2-40B4-BE49-F238E27FC236}">
                <a16:creationId xmlns:a16="http://schemas.microsoft.com/office/drawing/2014/main" id="{5A214A8D-B3B9-56EA-BBA4-BFB3C8A312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770617" y="6215421"/>
            <a:ext cx="622540" cy="622540"/>
          </a:xfrm>
          <a:prstGeom prst="rect">
            <a:avLst/>
          </a:prstGeom>
        </p:spPr>
      </p:pic>
      <p:pic>
        <p:nvPicPr>
          <p:cNvPr id="23" name="Graphic 22" descr="Checkmark with solid fill">
            <a:extLst>
              <a:ext uri="{FF2B5EF4-FFF2-40B4-BE49-F238E27FC236}">
                <a16:creationId xmlns:a16="http://schemas.microsoft.com/office/drawing/2014/main" id="{E425A2F9-4412-2FF5-B054-45566A896E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10170" y="2651828"/>
            <a:ext cx="622540" cy="622540"/>
          </a:xfrm>
          <a:prstGeom prst="rect">
            <a:avLst/>
          </a:prstGeom>
        </p:spPr>
      </p:pic>
      <p:pic>
        <p:nvPicPr>
          <p:cNvPr id="31" name="Graphic 30" descr="Checkmark with solid fill">
            <a:extLst>
              <a:ext uri="{FF2B5EF4-FFF2-40B4-BE49-F238E27FC236}">
                <a16:creationId xmlns:a16="http://schemas.microsoft.com/office/drawing/2014/main" id="{34D98B96-7F09-C776-7416-1422FEFE29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792679" y="1489683"/>
            <a:ext cx="622540" cy="622540"/>
          </a:xfrm>
          <a:prstGeom prst="rect">
            <a:avLst/>
          </a:prstGeom>
        </p:spPr>
      </p:pic>
      <p:pic>
        <p:nvPicPr>
          <p:cNvPr id="35" name="Graphic 34" descr="Checkmark with solid fill">
            <a:extLst>
              <a:ext uri="{FF2B5EF4-FFF2-40B4-BE49-F238E27FC236}">
                <a16:creationId xmlns:a16="http://schemas.microsoft.com/office/drawing/2014/main" id="{9432228B-DC4A-E58F-6A94-4FE571015D6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786237" y="2983038"/>
            <a:ext cx="622540" cy="622540"/>
          </a:xfrm>
          <a:prstGeom prst="rect">
            <a:avLst/>
          </a:prstGeom>
        </p:spPr>
      </p:pic>
      <p:pic>
        <p:nvPicPr>
          <p:cNvPr id="37" name="Graphic 36" descr="Close with solid fill">
            <a:extLst>
              <a:ext uri="{FF2B5EF4-FFF2-40B4-BE49-F238E27FC236}">
                <a16:creationId xmlns:a16="http://schemas.microsoft.com/office/drawing/2014/main" id="{D81C8349-C3B2-F35B-C22F-380954A7C86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769884" y="869067"/>
            <a:ext cx="456250" cy="456250"/>
          </a:xfrm>
          <a:prstGeom prst="rect">
            <a:avLst/>
          </a:prstGeom>
        </p:spPr>
      </p:pic>
      <p:pic>
        <p:nvPicPr>
          <p:cNvPr id="40" name="Graphic 39" descr="Close with solid fill">
            <a:extLst>
              <a:ext uri="{FF2B5EF4-FFF2-40B4-BE49-F238E27FC236}">
                <a16:creationId xmlns:a16="http://schemas.microsoft.com/office/drawing/2014/main" id="{B86217ED-7C86-5A8D-F73F-AF7D5614A81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154205" y="1243643"/>
            <a:ext cx="456250" cy="456250"/>
          </a:xfrm>
          <a:prstGeom prst="rect">
            <a:avLst/>
          </a:prstGeom>
        </p:spPr>
      </p:pic>
      <p:pic>
        <p:nvPicPr>
          <p:cNvPr id="41" name="Graphic 40" descr="Close with solid fill">
            <a:extLst>
              <a:ext uri="{FF2B5EF4-FFF2-40B4-BE49-F238E27FC236}">
                <a16:creationId xmlns:a16="http://schemas.microsoft.com/office/drawing/2014/main" id="{02DBFBAF-0796-870E-5312-C073D30E39D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158104" y="764271"/>
            <a:ext cx="456250" cy="456250"/>
          </a:xfrm>
          <a:prstGeom prst="rect">
            <a:avLst/>
          </a:prstGeom>
        </p:spPr>
      </p:pic>
      <p:pic>
        <p:nvPicPr>
          <p:cNvPr id="42" name="Graphic 41" descr="Close with solid fill">
            <a:extLst>
              <a:ext uri="{FF2B5EF4-FFF2-40B4-BE49-F238E27FC236}">
                <a16:creationId xmlns:a16="http://schemas.microsoft.com/office/drawing/2014/main" id="{ADD9CB89-7A51-C316-54AA-40405E3AB1C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177723" y="284899"/>
            <a:ext cx="456250" cy="456250"/>
          </a:xfrm>
          <a:prstGeom prst="rect">
            <a:avLst/>
          </a:prstGeom>
        </p:spPr>
      </p:pic>
      <p:pic>
        <p:nvPicPr>
          <p:cNvPr id="43" name="Graphic 42" descr="Close with solid fill">
            <a:extLst>
              <a:ext uri="{FF2B5EF4-FFF2-40B4-BE49-F238E27FC236}">
                <a16:creationId xmlns:a16="http://schemas.microsoft.com/office/drawing/2014/main" id="{B228C743-AC23-B1A0-C935-C0FB19368DE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512259" y="4281334"/>
            <a:ext cx="456250" cy="45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0392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Wales 40-24 England LIVE! Six Nations 2021 rugby match stream, result and  Eddie Jones reaction | Evening Standard">
            <a:extLst>
              <a:ext uri="{FF2B5EF4-FFF2-40B4-BE49-F238E27FC236}">
                <a16:creationId xmlns:a16="http://schemas.microsoft.com/office/drawing/2014/main" id="{FE2D21DB-5EE6-3E91-2D23-D73EA3A689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6" r="21357" b="-1"/>
          <a:stretch/>
        </p:blipFill>
        <p:spPr bwMode="auto">
          <a:xfrm>
            <a:off x="20" y="10"/>
            <a:ext cx="7537684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019B51-B47E-B815-3B35-B5C1886EE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844368"/>
            <a:ext cx="5928360" cy="1188720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GB" sz="2800">
                <a:solidFill>
                  <a:schemeClr val="bg1"/>
                </a:solidFill>
              </a:rPr>
              <a:t>How to treat ptsd </a:t>
            </a:r>
            <a:br>
              <a:rPr lang="en-GB" sz="2800">
                <a:solidFill>
                  <a:schemeClr val="bg1"/>
                </a:solidFill>
              </a:rPr>
            </a:br>
            <a:r>
              <a:rPr lang="en-GB" sz="2800">
                <a:solidFill>
                  <a:schemeClr val="bg1"/>
                </a:solidFill>
              </a:rPr>
              <a:t>(and win at rugby)</a:t>
            </a:r>
          </a:p>
        </p:txBody>
      </p:sp>
      <p:sp>
        <p:nvSpPr>
          <p:cNvPr id="8199" name="Rectangle 8198">
            <a:extLst>
              <a:ext uri="{FF2B5EF4-FFF2-40B4-BE49-F238E27FC236}">
                <a16:creationId xmlns:a16="http://schemas.microsoft.com/office/drawing/2014/main" id="{2DC18BC7-5FF5-42FD-8163-C0D34837F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7704" y="6740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1AEE0-DE38-CB07-BCBF-DC418C048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3435" y="725214"/>
            <a:ext cx="4285130" cy="5880538"/>
          </a:xfrm>
        </p:spPr>
        <p:txBody>
          <a:bodyPr anchor="ctr">
            <a:normAutofit/>
          </a:bodyPr>
          <a:lstStyle/>
          <a:p>
            <a:pPr marL="342900" indent="-342900">
              <a:buClr>
                <a:schemeClr val="bg1"/>
              </a:buClr>
              <a:buFont typeface="System Font Regular"/>
              <a:buChar char="🏉"/>
            </a:pPr>
            <a:r>
              <a:rPr lang="en-GB" sz="2400" dirty="0">
                <a:solidFill>
                  <a:schemeClr val="bg1"/>
                </a:solidFill>
              </a:rPr>
              <a:t>Train thoroughly and develop your team depth</a:t>
            </a:r>
          </a:p>
          <a:p>
            <a:pPr marL="342900" indent="-342900">
              <a:buClr>
                <a:schemeClr val="bg1"/>
              </a:buClr>
              <a:buFont typeface="System Font Regular"/>
              <a:buChar char="🏉"/>
            </a:pPr>
            <a:r>
              <a:rPr lang="en-GB" sz="2400" dirty="0">
                <a:solidFill>
                  <a:schemeClr val="bg1"/>
                </a:solidFill>
              </a:rPr>
              <a:t>Believe in yourself and support your team mates</a:t>
            </a:r>
          </a:p>
          <a:p>
            <a:pPr marL="342900" indent="-342900">
              <a:buClr>
                <a:schemeClr val="bg1"/>
              </a:buClr>
              <a:buFont typeface="System Font Regular"/>
              <a:buChar char="🏉"/>
            </a:pPr>
            <a:r>
              <a:rPr lang="en-GB" sz="2400" dirty="0">
                <a:solidFill>
                  <a:schemeClr val="bg1"/>
                </a:solidFill>
              </a:rPr>
              <a:t>Do the basics well</a:t>
            </a:r>
          </a:p>
          <a:p>
            <a:pPr marL="342900" indent="-342900">
              <a:buClr>
                <a:schemeClr val="bg1"/>
              </a:buClr>
              <a:buFont typeface="System Font Regular"/>
              <a:buChar char="🏉"/>
            </a:pPr>
            <a:r>
              <a:rPr lang="en-GB" sz="2400" dirty="0">
                <a:solidFill>
                  <a:schemeClr val="bg1"/>
                </a:solidFill>
              </a:rPr>
              <a:t>Stick to your game plan, but flex your tactics as needed</a:t>
            </a:r>
          </a:p>
          <a:p>
            <a:pPr marL="342900" indent="-342900">
              <a:buClr>
                <a:schemeClr val="bg1"/>
              </a:buClr>
              <a:buFont typeface="System Font Regular"/>
              <a:buChar char="🏉"/>
            </a:pPr>
            <a:endParaRPr lang="en-GB" sz="2400" dirty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4353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CEBAAEF-3E73-4D85-9A3C-E40FEAFAEE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3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icture containing grass, person, playing, field&#10;&#10;Description automatically generated">
            <a:extLst>
              <a:ext uri="{FF2B5EF4-FFF2-40B4-BE49-F238E27FC236}">
                <a16:creationId xmlns:a16="http://schemas.microsoft.com/office/drawing/2014/main" id="{CA67A929-74AC-E673-A09C-E20DF2598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5193" y="640080"/>
            <a:ext cx="4575909" cy="52631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B43128-E1C5-EFFC-F242-B33372E7ADA8}"/>
              </a:ext>
            </a:extLst>
          </p:cNvPr>
          <p:cNvSpPr txBox="1"/>
          <p:nvPr/>
        </p:nvSpPr>
        <p:spPr>
          <a:xfrm>
            <a:off x="460137" y="867104"/>
            <a:ext cx="493460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And finally…</a:t>
            </a:r>
          </a:p>
          <a:p>
            <a:endParaRPr lang="en-GB" sz="4000" dirty="0"/>
          </a:p>
          <a:p>
            <a:pPr marL="285750" indent="-285750">
              <a:buFont typeface="System Font Regular"/>
              <a:buChar char="🏉"/>
            </a:pPr>
            <a:r>
              <a:rPr lang="en-GB" sz="4000" dirty="0"/>
              <a:t> Play on even if you’ve lost your shorts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69883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77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37799" y="521033"/>
            <a:ext cx="371640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 w="12700">
                  <a:solidFill>
                    <a:srgbClr val="5E5E5E">
                      <a:satMod val="155000"/>
                    </a:srgbClr>
                  </a:solidFill>
                  <a:prstDash val="solid"/>
                </a:ln>
                <a:solidFill>
                  <a:srgbClr val="DDDDDD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Gill Sans MT" panose="020B0502020104020203"/>
                <a:ea typeface="+mn-ea"/>
                <a:cs typeface="+mn-cs"/>
              </a:rPr>
              <a:t>Thank you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 w="12700">
                  <a:solidFill>
                    <a:srgbClr val="5E5E5E">
                      <a:satMod val="155000"/>
                    </a:srgbClr>
                  </a:solidFill>
                  <a:prstDash val="solid"/>
                </a:ln>
                <a:solidFill>
                  <a:srgbClr val="DDDDDD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Gill Sans MT" panose="020B0502020104020203"/>
                <a:ea typeface="+mn-ea"/>
                <a:cs typeface="+mn-cs"/>
              </a:rPr>
              <a:t>for listening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4100" y="2315703"/>
            <a:ext cx="10160000" cy="4659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 w="12700">
                <a:solidFill>
                  <a:srgbClr val="5E5E5E">
                    <a:satMod val="155000"/>
                  </a:srgbClr>
                </a:solidFill>
                <a:prstDash val="solid"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EC306">
                    <a:lumMod val="60000"/>
                    <a:lumOff val="4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Handouts: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EC306">
                    <a:lumMod val="60000"/>
                    <a:lumOff val="4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bit.ly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EC306">
                    <a:lumMod val="60000"/>
                    <a:lumOff val="4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/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EC306">
                    <a:lumMod val="60000"/>
                    <a:lumOff val="4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MurrayTSW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EC306">
                  <a:lumMod val="60000"/>
                  <a:lumOff val="4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 w="12700">
                <a:solidFill>
                  <a:srgbClr val="5E5E5E">
                    <a:satMod val="155000"/>
                  </a:srgbClr>
                </a:solidFill>
                <a:prstDash val="solid"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 w="12700">
                <a:solidFill>
                  <a:srgbClr val="5E5E5E">
                    <a:satMod val="155000"/>
                  </a:srgbClr>
                </a:solidFill>
                <a:prstDash val="solid"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 w="12700">
                <a:solidFill>
                  <a:srgbClr val="5E5E5E">
                    <a:satMod val="155000"/>
                  </a:srgbClr>
                </a:solidFill>
                <a:prstDash val="solid"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 w="12700">
                  <a:solidFill>
                    <a:srgbClr val="5E5E5E">
                      <a:satMod val="155000"/>
                    </a:srgbClr>
                  </a:solidFill>
                  <a:prstDash val="solid"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		  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murrayptsd@gmail.com</a:t>
            </a:r>
            <a:r>
              <a:rPr kumimoji="0" lang="en-GB" sz="2800" b="1" i="0" u="none" strike="noStrike" kern="1200" cap="none" spc="0" normalizeH="0" baseline="0" noProof="0" dirty="0">
                <a:ln w="12700">
                  <a:solidFill>
                    <a:srgbClr val="5E5E5E">
                      <a:satMod val="155000"/>
                    </a:srgbClr>
                  </a:solidFill>
                  <a:prstDash val="solid"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		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@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murrayptsd</a:t>
            </a:r>
            <a:endParaRPr kumimoji="0" lang="en-GB" sz="2800" b="1" i="0" u="none" strike="noStrike" kern="1200" cap="none" spc="0" normalizeH="0" baseline="0" noProof="0" dirty="0">
              <a:ln w="12700">
                <a:solidFill>
                  <a:srgbClr val="5E5E5E">
                    <a:satMod val="155000"/>
                  </a:srgbClr>
                </a:solidFill>
                <a:prstDash val="solid"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 w="12700">
                  <a:solidFill>
                    <a:srgbClr val="5E5E5E">
                      <a:satMod val="155000"/>
                    </a:srgbClr>
                  </a:solidFill>
                  <a:prstDash val="solid"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	</a:t>
            </a:r>
          </a:p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 w="12700">
                  <a:solidFill>
                    <a:srgbClr val="5E5E5E">
                      <a:satMod val="155000"/>
                    </a:srgbClr>
                  </a:solidFill>
                  <a:prstDash val="solid"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	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  		</a:t>
            </a:r>
          </a:p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	Resources/FAQs: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www.workingwithcomplexity.com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	Training videos/resources: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www.oxcadatresources.com</a:t>
            </a:r>
            <a:endParaRPr kumimoji="0" lang="en-GB" sz="2800" b="1" i="0" u="none" strike="noStrike" kern="1200" cap="none" spc="0" normalizeH="0" baseline="0" noProof="0" dirty="0">
              <a:ln w="12700">
                <a:solidFill>
                  <a:srgbClr val="5E5E5E">
                    <a:satMod val="155000"/>
                  </a:srgbClr>
                </a:solidFill>
                <a:prstDash val="solid"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 w="12700">
                  <a:solidFill>
                    <a:srgbClr val="5E5E5E">
                      <a:satMod val="155000"/>
                    </a:srgbClr>
                  </a:solidFill>
                  <a:prstDash val="solid"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	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2356696" y="4478466"/>
            <a:ext cx="651480" cy="5542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76E196-F5B6-A849-B17E-C5A812C076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13824" y="4425897"/>
            <a:ext cx="555237" cy="606827"/>
          </a:xfrm>
          <a:prstGeom prst="rect">
            <a:avLst/>
          </a:prstGeom>
        </p:spPr>
      </p:pic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9F00A382-E18A-4DBE-9F91-118EBA5F1E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8104" y="2315703"/>
            <a:ext cx="1408953" cy="1408953"/>
          </a:xfrm>
          <a:prstGeom prst="rect">
            <a:avLst/>
          </a:prstGeom>
        </p:spPr>
      </p:pic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D13DDA74-9CE8-C877-064C-91853B9B32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758" y="1034832"/>
            <a:ext cx="2122392" cy="300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604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3" name="218318__splicesound__referee-whistle-blow-gymnasium.wav"/>
          </p:stSnd>
        </p:sndAc>
      </p:transition>
    </mc:Choice>
    <mc:Fallback>
      <p:transition spd="slow">
        <p:sndAc>
          <p:stSnd>
            <p:snd r:embed="rId3" name="218318__splicesound__referee-whistle-blow-gymnasium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CEFD4-63C5-8E5E-01E6-7DC2FE935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168" y="353291"/>
            <a:ext cx="9749481" cy="1188720"/>
          </a:xfrm>
        </p:spPr>
        <p:txBody>
          <a:bodyPr/>
          <a:lstStyle/>
          <a:p>
            <a:r>
              <a:rPr lang="en-GB" dirty="0"/>
              <a:t>Away form also improving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9D4E60A5-850E-3308-C5A8-A9D3EFED83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3089584"/>
              </p:ext>
            </p:extLst>
          </p:nvPr>
        </p:nvGraphicFramePr>
        <p:xfrm>
          <a:off x="155864" y="1542011"/>
          <a:ext cx="6889172" cy="4987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" name="Picture 11" descr="A person in a sports uniform&#10;&#10;Description automatically generated with low confidence">
            <a:extLst>
              <a:ext uri="{FF2B5EF4-FFF2-40B4-BE49-F238E27FC236}">
                <a16:creationId xmlns:a16="http://schemas.microsoft.com/office/drawing/2014/main" id="{3B2795CC-45EF-60F2-402D-632119694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9590" y="3957089"/>
            <a:ext cx="3822700" cy="2717800"/>
          </a:xfrm>
          <a:prstGeom prst="rect">
            <a:avLst/>
          </a:prstGeom>
        </p:spPr>
      </p:pic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57FD4BED-418A-2CAE-C11F-759C735DDB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6570856"/>
              </p:ext>
            </p:extLst>
          </p:nvPr>
        </p:nvGraphicFramePr>
        <p:xfrm>
          <a:off x="7765470" y="1542011"/>
          <a:ext cx="4194465" cy="1535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E12C31E8-FED7-5A7B-DFC7-AB2E92987C61}"/>
              </a:ext>
            </a:extLst>
          </p:cNvPr>
          <p:cNvSpPr txBox="1"/>
          <p:nvPr/>
        </p:nvSpPr>
        <p:spPr>
          <a:xfrm>
            <a:off x="7845136" y="2992582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0" i="0" dirty="0">
                <a:solidFill>
                  <a:srgbClr val="222222"/>
                </a:solidFill>
                <a:effectLst/>
              </a:rPr>
              <a:t>Murray, H., El‐</a:t>
            </a:r>
            <a:r>
              <a:rPr lang="en-GB" sz="1200" b="0" i="0" dirty="0" err="1">
                <a:solidFill>
                  <a:srgbClr val="222222"/>
                </a:solidFill>
                <a:effectLst/>
              </a:rPr>
              <a:t>Leithy</a:t>
            </a:r>
            <a:r>
              <a:rPr lang="en-GB" sz="1200" b="0" i="0" dirty="0">
                <a:solidFill>
                  <a:srgbClr val="222222"/>
                </a:solidFill>
                <a:effectLst/>
              </a:rPr>
              <a:t>, S., &amp; Billings, J. (2017). Intensive cognitive therapy for post‐traumatic stress disorder in routine clinical practice: A matched comparison audit. </a:t>
            </a:r>
            <a:r>
              <a:rPr lang="en-GB" sz="1200" b="0" i="1" dirty="0">
                <a:solidFill>
                  <a:srgbClr val="222222"/>
                </a:solidFill>
                <a:effectLst/>
              </a:rPr>
              <a:t>British Journal of Clinical Psychology</a:t>
            </a:r>
            <a:r>
              <a:rPr lang="en-GB" sz="1200" b="0" i="0" dirty="0">
                <a:solidFill>
                  <a:srgbClr val="222222"/>
                </a:solidFill>
                <a:effectLst/>
              </a:rPr>
              <a:t>, </a:t>
            </a:r>
            <a:r>
              <a:rPr lang="en-GB" sz="1200" b="0" i="1" dirty="0">
                <a:solidFill>
                  <a:srgbClr val="222222"/>
                </a:solidFill>
                <a:effectLst/>
              </a:rPr>
              <a:t>56</a:t>
            </a:r>
            <a:r>
              <a:rPr lang="en-GB" sz="1200" b="0" i="0" dirty="0">
                <a:solidFill>
                  <a:srgbClr val="222222"/>
                </a:solidFill>
                <a:effectLst/>
              </a:rPr>
              <a:t>(4), 474-478.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77093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6212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lack and white photo of a document&#10;&#10;Description automatically generated with low confidence">
            <a:extLst>
              <a:ext uri="{FF2B5EF4-FFF2-40B4-BE49-F238E27FC236}">
                <a16:creationId xmlns:a16="http://schemas.microsoft.com/office/drawing/2014/main" id="{86A4B4DB-AFD8-5577-C686-14BAB25AAA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9546" y="399140"/>
            <a:ext cx="3564081" cy="4689580"/>
          </a:xfrm>
          <a:ln>
            <a:solidFill>
              <a:schemeClr val="tx1"/>
            </a:solidFill>
          </a:ln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7EC80073-0247-8D8B-3C57-7C401105AC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2629" y="1335548"/>
            <a:ext cx="3575746" cy="46895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9B383EB9-0AFA-01A1-B47B-B8B5E42AE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2722" y="295231"/>
            <a:ext cx="3412039" cy="514960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58193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B5FCA-DAF1-DA2D-61A4-349E66042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341" y="211689"/>
            <a:ext cx="9749481" cy="1188720"/>
          </a:xfrm>
        </p:spPr>
        <p:txBody>
          <a:bodyPr/>
          <a:lstStyle/>
          <a:p>
            <a:r>
              <a:rPr lang="en-GB" dirty="0"/>
              <a:t>Finding common ground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F29270ED-14B8-AE64-8228-52AD914289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1081" y="2473038"/>
            <a:ext cx="5495779" cy="3887112"/>
          </a:xfrm>
          <a:prstGeom prst="rect">
            <a:avLst/>
          </a:prstGeom>
        </p:spPr>
      </p:pic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9956F6E6-A523-4635-6239-2C2E517C7A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081" y="1540687"/>
            <a:ext cx="4459479" cy="792073"/>
          </a:xfrm>
          <a:prstGeom prst="rect">
            <a:avLst/>
          </a:prstGeom>
        </p:spPr>
      </p:pic>
      <p:pic>
        <p:nvPicPr>
          <p:cNvPr id="10" name="Picture 9" descr="A person holding another person&#10;&#10;Description automatically generated with low confidence">
            <a:extLst>
              <a:ext uri="{FF2B5EF4-FFF2-40B4-BE49-F238E27FC236}">
                <a16:creationId xmlns:a16="http://schemas.microsoft.com/office/drawing/2014/main" id="{CC2E069E-4BDF-5F7F-084D-791CA362A1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140" y="1501773"/>
            <a:ext cx="4100852" cy="514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8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589E3-5C41-61D1-FC86-F213E0148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764" y="985089"/>
            <a:ext cx="6092952" cy="1188720"/>
          </a:xfrm>
        </p:spPr>
        <p:txBody>
          <a:bodyPr>
            <a:normAutofit/>
          </a:bodyPr>
          <a:lstStyle/>
          <a:p>
            <a:r>
              <a:rPr lang="en-GB" sz="3100" dirty="0"/>
              <a:t>room for improvement</a:t>
            </a:r>
          </a:p>
        </p:txBody>
      </p:sp>
      <p:pic>
        <p:nvPicPr>
          <p:cNvPr id="7" name="Picture 6" descr="A group of men in sports uniforms&#10;&#10;Description automatically generated with low confidence">
            <a:extLst>
              <a:ext uri="{FF2B5EF4-FFF2-40B4-BE49-F238E27FC236}">
                <a16:creationId xmlns:a16="http://schemas.microsoft.com/office/drawing/2014/main" id="{4871D1C2-1C9D-2F8B-10B5-1F4C5A1AA9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66" r="13135" b="3"/>
          <a:stretch/>
        </p:blipFill>
        <p:spPr>
          <a:xfrm>
            <a:off x="6983367" y="3448741"/>
            <a:ext cx="5124812" cy="3306272"/>
          </a:xfrm>
          <a:prstGeom prst="rect">
            <a:avLst/>
          </a:prstGeom>
          <a:ln w="31750" cap="sq">
            <a:solidFill>
              <a:srgbClr val="FFFFFF"/>
            </a:solidFill>
            <a:miter lim="800000"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88518-B068-4335-4355-7B77E2BAB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637" y="2277718"/>
            <a:ext cx="6142233" cy="340925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Non-recovery rates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Drop-outs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Residual symptoms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Research-practice gap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098" name="Picture 2" descr="Six Nations Rugby | Best of social media as Wales beat England to claim  Triple Crown title">
            <a:extLst>
              <a:ext uri="{FF2B5EF4-FFF2-40B4-BE49-F238E27FC236}">
                <a16:creationId xmlns:a16="http://schemas.microsoft.com/office/drawing/2014/main" id="{F595F368-A88D-2A7B-3EC9-854BCB373B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925" y="114331"/>
            <a:ext cx="5209254" cy="293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546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7FC5F-7E73-F8F5-25E0-1FE18DFC2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 the real world a bit messier?</a:t>
            </a:r>
          </a:p>
        </p:txBody>
      </p:sp>
      <p:pic>
        <p:nvPicPr>
          <p:cNvPr id="5122" name="Picture 2" descr="Wall Mounted Coaching Board - R80 Rugby NZ">
            <a:extLst>
              <a:ext uri="{FF2B5EF4-FFF2-40B4-BE49-F238E27FC236}">
                <a16:creationId xmlns:a16="http://schemas.microsoft.com/office/drawing/2014/main" id="{9C6A6CF2-7443-338E-8797-5459003BC56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79" b="2414"/>
          <a:stretch/>
        </p:blipFill>
        <p:spPr bwMode="auto">
          <a:xfrm>
            <a:off x="1687398" y="2228899"/>
            <a:ext cx="2469823" cy="3027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6DED455D-2BC2-CCCB-6C57-747550B4FF93}"/>
              </a:ext>
            </a:extLst>
          </p:cNvPr>
          <p:cNvSpPr/>
          <p:nvPr/>
        </p:nvSpPr>
        <p:spPr>
          <a:xfrm>
            <a:off x="5160652" y="3289954"/>
            <a:ext cx="1414020" cy="452487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pic>
        <p:nvPicPr>
          <p:cNvPr id="5124" name="Picture 4" descr="Rugby Kit Cleaning | CanDo Laundry Services">
            <a:extLst>
              <a:ext uri="{FF2B5EF4-FFF2-40B4-BE49-F238E27FC236}">
                <a16:creationId xmlns:a16="http://schemas.microsoft.com/office/drawing/2014/main" id="{718D3E11-D7F6-769D-2C42-9A630F8BB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178" y="2274216"/>
            <a:ext cx="4415932" cy="248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303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7FC5F-7E73-F8F5-25E0-1FE18DFC2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4787" y="2930196"/>
            <a:ext cx="8587820" cy="1188720"/>
          </a:xfrm>
        </p:spPr>
        <p:txBody>
          <a:bodyPr/>
          <a:lstStyle/>
          <a:p>
            <a:r>
              <a:rPr lang="en-GB" dirty="0"/>
              <a:t>What is the missing link?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6DED455D-2BC2-CCCB-6C57-747550B4FF93}"/>
              </a:ext>
            </a:extLst>
          </p:cNvPr>
          <p:cNvSpPr/>
          <p:nvPr/>
        </p:nvSpPr>
        <p:spPr>
          <a:xfrm rot="-7320000">
            <a:off x="2876878" y="2093638"/>
            <a:ext cx="1414020" cy="452487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25B35B5D-3EB4-76F7-CA3B-C8CF7F8E5C7B}"/>
              </a:ext>
            </a:extLst>
          </p:cNvPr>
          <p:cNvSpPr/>
          <p:nvPr/>
        </p:nvSpPr>
        <p:spPr>
          <a:xfrm rot="-3300000">
            <a:off x="7925433" y="2177944"/>
            <a:ext cx="1414020" cy="452487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57095B-C5EB-9392-8CCD-C09784E61173}"/>
              </a:ext>
            </a:extLst>
          </p:cNvPr>
          <p:cNvSpPr txBox="1"/>
          <p:nvPr/>
        </p:nvSpPr>
        <p:spPr>
          <a:xfrm>
            <a:off x="1441580" y="741163"/>
            <a:ext cx="18053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2"/>
                </a:solidFill>
              </a:rPr>
              <a:t>System obstacles?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67DAA6-C517-1E86-F337-E94C39122586}"/>
              </a:ext>
            </a:extLst>
          </p:cNvPr>
          <p:cNvSpPr txBox="1"/>
          <p:nvPr/>
        </p:nvSpPr>
        <p:spPr>
          <a:xfrm>
            <a:off x="8862637" y="646305"/>
            <a:ext cx="18053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accent2"/>
                </a:solidFill>
              </a:rPr>
              <a:t>Therapist beliefs?</a:t>
            </a:r>
          </a:p>
        </p:txBody>
      </p:sp>
      <p:pic>
        <p:nvPicPr>
          <p:cNvPr id="13" name="Picture 1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F17F5D4-5583-5966-AA48-5D4B48CB9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308" y="810516"/>
            <a:ext cx="3922777" cy="54280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2955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ALERT.PANEL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VOX.ALERT.PANEL" val="0"/>
</p:tagLst>
</file>

<file path=ppt/theme/theme1.xml><?xml version="1.0" encoding="utf-8"?>
<a:theme xmlns:a="http://schemas.openxmlformats.org/drawingml/2006/main" name="Parcel">
  <a:themeElements>
    <a:clrScheme name="Custom 1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FF9200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ppt/theme/theme2.xml><?xml version="1.0" encoding="utf-8"?>
<a:theme xmlns:a="http://schemas.openxmlformats.org/drawingml/2006/main" name="1_Parcel">
  <a:themeElements>
    <a:clrScheme name="Parc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{3F2AED91-E7C3-7344-8742-1F38C2573C88}tf10001120</Template>
  <TotalTime>18393</TotalTime>
  <Words>2630</Words>
  <Application>Microsoft Macintosh PowerPoint</Application>
  <PresentationFormat>Widescreen</PresentationFormat>
  <Paragraphs>518</Paragraphs>
  <Slides>33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Arial</vt:lpstr>
      <vt:lpstr>Calibri</vt:lpstr>
      <vt:lpstr>Courier New</vt:lpstr>
      <vt:lpstr>Gill Sans</vt:lpstr>
      <vt:lpstr>Gill Sans MT</vt:lpstr>
      <vt:lpstr>GILL SANS SEMIBOLD</vt:lpstr>
      <vt:lpstr>Inter</vt:lpstr>
      <vt:lpstr>System Font Regular</vt:lpstr>
      <vt:lpstr>Verdana</vt:lpstr>
      <vt:lpstr>Wingdings</vt:lpstr>
      <vt:lpstr>Parcel</vt:lpstr>
      <vt:lpstr>1_Parcel</vt:lpstr>
      <vt:lpstr>Working with complexity in ptsd </vt:lpstr>
      <vt:lpstr>The current state of play</vt:lpstr>
      <vt:lpstr>PowerPoint Presentation</vt:lpstr>
      <vt:lpstr>Away form also improving</vt:lpstr>
      <vt:lpstr>PowerPoint Presentation</vt:lpstr>
      <vt:lpstr>Finding common ground</vt:lpstr>
      <vt:lpstr>room for improvement</vt:lpstr>
      <vt:lpstr>Is the real world a bit messier?</vt:lpstr>
      <vt:lpstr>What is the missing link?</vt:lpstr>
      <vt:lpstr>PowerPoint Presentation</vt:lpstr>
      <vt:lpstr>What is the missing link?</vt:lpstr>
      <vt:lpstr>What is complexity in ptsd?</vt:lpstr>
      <vt:lpstr>Complex vs complicated</vt:lpstr>
      <vt:lpstr>PowerPoint Presentation</vt:lpstr>
      <vt:lpstr>PowerPoint Presentation</vt:lpstr>
      <vt:lpstr>CT-PTSD in routine practice</vt:lpstr>
      <vt:lpstr>Do we need new treatments or to do existing treatments better?</vt:lpstr>
      <vt:lpstr>…And adapt them to different populations</vt:lpstr>
      <vt:lpstr>Learn to flex</vt:lpstr>
      <vt:lpstr>Formulate not formulaic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treat ptsd  (and win at rugby)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Murray</dc:creator>
  <cp:lastModifiedBy>Hannah Murray</cp:lastModifiedBy>
  <cp:revision>7</cp:revision>
  <dcterms:created xsi:type="dcterms:W3CDTF">2023-01-19T16:10:44Z</dcterms:created>
  <dcterms:modified xsi:type="dcterms:W3CDTF">2023-02-13T18:09:45Z</dcterms:modified>
</cp:coreProperties>
</file>