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 id="2147483695" r:id="rId2"/>
  </p:sldMasterIdLst>
  <p:notesMasterIdLst>
    <p:notesMasterId r:id="rId37"/>
  </p:notesMasterIdLst>
  <p:sldIdLst>
    <p:sldId id="256" r:id="rId3"/>
    <p:sldId id="257" r:id="rId4"/>
    <p:sldId id="263" r:id="rId5"/>
    <p:sldId id="283" r:id="rId6"/>
    <p:sldId id="258" r:id="rId7"/>
    <p:sldId id="259" r:id="rId8"/>
    <p:sldId id="260" r:id="rId9"/>
    <p:sldId id="274" r:id="rId10"/>
    <p:sldId id="265" r:id="rId11"/>
    <p:sldId id="268" r:id="rId12"/>
    <p:sldId id="276" r:id="rId13"/>
    <p:sldId id="273" r:id="rId14"/>
    <p:sldId id="269" r:id="rId15"/>
    <p:sldId id="261" r:id="rId16"/>
    <p:sldId id="270" r:id="rId17"/>
    <p:sldId id="267" r:id="rId18"/>
    <p:sldId id="271" r:id="rId19"/>
    <p:sldId id="275" r:id="rId20"/>
    <p:sldId id="284" r:id="rId21"/>
    <p:sldId id="281" r:id="rId22"/>
    <p:sldId id="277" r:id="rId23"/>
    <p:sldId id="289" r:id="rId24"/>
    <p:sldId id="384" r:id="rId25"/>
    <p:sldId id="380" r:id="rId26"/>
    <p:sldId id="379" r:id="rId27"/>
    <p:sldId id="383" r:id="rId28"/>
    <p:sldId id="378" r:id="rId29"/>
    <p:sldId id="382" r:id="rId30"/>
    <p:sldId id="280" r:id="rId31"/>
    <p:sldId id="278" r:id="rId32"/>
    <p:sldId id="279" r:id="rId33"/>
    <p:sldId id="282" r:id="rId34"/>
    <p:sldId id="285" r:id="rId35"/>
    <p:sldId id="286" r:id="rId3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78479" autoAdjust="0"/>
  </p:normalViewPr>
  <p:slideViewPr>
    <p:cSldViewPr snapToGrid="0">
      <p:cViewPr varScale="1">
        <p:scale>
          <a:sx n="89" d="100"/>
          <a:sy n="89" d="100"/>
        </p:scale>
        <p:origin x="1374" y="90"/>
      </p:cViewPr>
      <p:guideLst/>
    </p:cSldViewPr>
  </p:slideViewPr>
  <p:notesTextViewPr>
    <p:cViewPr>
      <p:scale>
        <a:sx n="1" d="1"/>
        <a:sy n="1" d="1"/>
      </p:scale>
      <p:origin x="0" y="0"/>
    </p:cViewPr>
  </p:notesTextViewPr>
  <p:notesViewPr>
    <p:cSldViewPr snapToGrid="0">
      <p:cViewPr>
        <p:scale>
          <a:sx n="150" d="100"/>
          <a:sy n="150" d="100"/>
        </p:scale>
        <p:origin x="810" y="12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46A754C-A292-4430-B166-C476FB21A66E}" type="datetimeFigureOut">
              <a:rPr lang="en-GB" smtClean="0"/>
              <a:t>14/02/2023</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9C865D-257E-41C3-B1FE-D16B692AAFFD}" type="slidenum">
              <a:rPr lang="en-GB" smtClean="0"/>
              <a:t>‹#›</a:t>
            </a:fld>
            <a:endParaRPr lang="en-GB" dirty="0"/>
          </a:p>
        </p:txBody>
      </p:sp>
    </p:spTree>
    <p:extLst>
      <p:ext uri="{BB962C8B-B14F-4D97-AF65-F5344CB8AC3E}">
        <p14:creationId xmlns:p14="http://schemas.microsoft.com/office/powerpoint/2010/main" val="5737640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992328"/>
            <a:ext cx="5486400" cy="3008671"/>
          </a:xfrm>
        </p:spPr>
        <p:txBody>
          <a:bodyPr/>
          <a:lstStyle/>
          <a:p>
            <a:pPr>
              <a:lnSpc>
                <a:spcPct val="107000"/>
              </a:lnSpc>
              <a:spcAft>
                <a:spcPts val="800"/>
              </a:spcAft>
            </a:pPr>
            <a:r>
              <a:rPr lang="en-GB" dirty="0">
                <a:effectLst/>
                <a:latin typeface="Calibri" panose="020F0502020204030204" pitchFamily="34" charset="0"/>
                <a:ea typeface="Calibri" panose="020F0502020204030204" pitchFamily="34" charset="0"/>
                <a:cs typeface="Times New Roman" panose="02020603050405020304" pitchFamily="18" charset="0"/>
              </a:rPr>
              <a:t>Say this is a journey for me.  I haven’t recognised PTSD and we receive very few referrals for individuals suffering from PTSD. We have worked with trauma for years and I have my own model of thinking about this from an attachment and developmental perspective but have never written about this – I wonder why! It seems important now to harness the energy invested in producing Matric Cymru and The Trauma Framework to highlight the needs of people with a learning disability and advocate and support equality in raising awareness and developing evidence-based interventions. </a:t>
            </a:r>
          </a:p>
          <a:p>
            <a:pPr>
              <a:lnSpc>
                <a:spcPct val="107000"/>
              </a:lnSpc>
              <a:spcAft>
                <a:spcPts val="800"/>
              </a:spcAft>
            </a:pPr>
            <a:r>
              <a:rPr lang="en-GB" dirty="0">
                <a:effectLst/>
                <a:latin typeface="Calibri" panose="020F0502020204030204" pitchFamily="34" charset="0"/>
                <a:ea typeface="Calibri" panose="020F0502020204030204" pitchFamily="34" charset="0"/>
                <a:cs typeface="Times New Roman" panose="02020603050405020304" pitchFamily="18" charset="0"/>
              </a:rPr>
              <a:t> My context. </a:t>
            </a:r>
          </a:p>
          <a:p>
            <a:pPr>
              <a:lnSpc>
                <a:spcPct val="107000"/>
              </a:lnSpc>
              <a:spcAft>
                <a:spcPts val="800"/>
              </a:spcAft>
            </a:pPr>
            <a:r>
              <a:rPr lang="en-GB" dirty="0">
                <a:effectLst/>
                <a:latin typeface="Calibri" panose="020F0502020204030204" pitchFamily="34" charset="0"/>
                <a:ea typeface="Calibri" panose="020F0502020204030204" pitchFamily="34" charset="0"/>
                <a:cs typeface="Times New Roman" panose="02020603050405020304" pitchFamily="18" charset="0"/>
              </a:rPr>
              <a:t>The plan for today: Going to talk for 20 minutes about some of the key information and recommendations and then have time to think together about moving forward with this agenda. </a:t>
            </a:r>
          </a:p>
          <a:p>
            <a:endParaRPr lang="en-GB" dirty="0"/>
          </a:p>
        </p:txBody>
      </p:sp>
      <p:sp>
        <p:nvSpPr>
          <p:cNvPr id="4" name="Slide Number Placeholder 3"/>
          <p:cNvSpPr>
            <a:spLocks noGrp="1"/>
          </p:cNvSpPr>
          <p:nvPr>
            <p:ph type="sldNum" sz="quarter" idx="5"/>
          </p:nvPr>
        </p:nvSpPr>
        <p:spPr/>
        <p:txBody>
          <a:bodyPr/>
          <a:lstStyle/>
          <a:p>
            <a:fld id="{479C865D-257E-41C3-B1FE-D16B692AAFFD}" type="slidenum">
              <a:rPr lang="en-GB" smtClean="0"/>
              <a:t>1</a:t>
            </a:fld>
            <a:endParaRPr lang="en-GB" dirty="0"/>
          </a:p>
        </p:txBody>
      </p:sp>
    </p:spTree>
    <p:extLst>
      <p:ext uri="{BB962C8B-B14F-4D97-AF65-F5344CB8AC3E}">
        <p14:creationId xmlns:p14="http://schemas.microsoft.com/office/powerpoint/2010/main" val="42531032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latin typeface="Calibri" panose="020F0502020204030204" pitchFamily="34" charset="0"/>
                <a:cs typeface="Calibri" panose="020F0502020204030204" pitchFamily="34" charset="0"/>
              </a:rPr>
              <a:t>As noted previously: Inadequate care = </a:t>
            </a:r>
          </a:p>
          <a:p>
            <a:r>
              <a:rPr lang="en-GB" b="1" dirty="0">
                <a:latin typeface="Calibri" panose="020F0502020204030204" pitchFamily="34" charset="0"/>
                <a:cs typeface="Calibri" panose="020F0502020204030204" pitchFamily="34" charset="0"/>
              </a:rPr>
              <a:t>	arrests emotional development, </a:t>
            </a:r>
          </a:p>
          <a:p>
            <a:r>
              <a:rPr lang="en-GB" b="1" dirty="0">
                <a:latin typeface="Calibri" panose="020F0502020204030204" pitchFamily="34" charset="0"/>
                <a:cs typeface="Calibri" panose="020F0502020204030204" pitchFamily="34" charset="0"/>
              </a:rPr>
              <a:t>	impacting on intellectual development </a:t>
            </a:r>
          </a:p>
          <a:p>
            <a:r>
              <a:rPr lang="en-GB" b="1" dirty="0">
                <a:latin typeface="Calibri" panose="020F0502020204030204" pitchFamily="34" charset="0"/>
                <a:cs typeface="Calibri" panose="020F0502020204030204" pitchFamily="34" charset="0"/>
              </a:rPr>
              <a:t>	and in extreme cases physical development</a:t>
            </a:r>
          </a:p>
          <a:p>
            <a:endParaRPr lang="en-GB" dirty="0"/>
          </a:p>
          <a:p>
            <a:r>
              <a:rPr lang="en-GB" dirty="0"/>
              <a:t>Giving up – expressing self via behaviour = can lead to increase in traumatic events (neglect, restraint) </a:t>
            </a:r>
          </a:p>
        </p:txBody>
      </p:sp>
      <p:sp>
        <p:nvSpPr>
          <p:cNvPr id="4" name="Slide Number Placeholder 3"/>
          <p:cNvSpPr>
            <a:spLocks noGrp="1"/>
          </p:cNvSpPr>
          <p:nvPr>
            <p:ph type="sldNum" sz="quarter" idx="5"/>
          </p:nvPr>
        </p:nvSpPr>
        <p:spPr/>
        <p:txBody>
          <a:bodyPr/>
          <a:lstStyle/>
          <a:p>
            <a:fld id="{479C865D-257E-41C3-B1FE-D16B692AAFFD}" type="slidenum">
              <a:rPr lang="en-GB" smtClean="0"/>
              <a:t>13</a:t>
            </a:fld>
            <a:endParaRPr lang="en-GB" dirty="0"/>
          </a:p>
        </p:txBody>
      </p:sp>
    </p:spTree>
    <p:extLst>
      <p:ext uri="{BB962C8B-B14F-4D97-AF65-F5344CB8AC3E}">
        <p14:creationId xmlns:p14="http://schemas.microsoft.com/office/powerpoint/2010/main" val="1329836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dirty="0">
                <a:latin typeface="Calibri" panose="020F0502020204030204" pitchFamily="34" charset="0"/>
                <a:ea typeface="Calibri" panose="020F0502020204030204" pitchFamily="34" charset="0"/>
                <a:cs typeface="Times New Roman" panose="02020603050405020304" pitchFamily="18" charset="0"/>
              </a:rPr>
              <a:t>Why, given a significantly increased vulnerability to experiencing ACES and Trauma is there:</a:t>
            </a:r>
          </a:p>
          <a:p>
            <a:endParaRPr lang="en-GB" dirty="0">
              <a:latin typeface="Calibri" panose="020F0502020204030204" pitchFamily="34" charset="0"/>
              <a:ea typeface="Calibri" panose="020F0502020204030204" pitchFamily="34" charset="0"/>
              <a:cs typeface="Times New Roman" panose="02020603050405020304" pitchFamily="18" charset="0"/>
            </a:endParaRPr>
          </a:p>
          <a:p>
            <a:pPr marL="171450" indent="-171450">
              <a:buFont typeface="Arial" panose="020B0604020202020204" pitchFamily="34" charset="0"/>
              <a:buChar char="•"/>
            </a:pPr>
            <a:r>
              <a:rPr lang="en-GB" dirty="0">
                <a:latin typeface="Calibri" panose="020F0502020204030204" pitchFamily="34" charset="0"/>
                <a:ea typeface="Calibri" panose="020F0502020204030204" pitchFamily="34" charset="0"/>
                <a:cs typeface="Times New Roman" panose="02020603050405020304" pitchFamily="18" charset="0"/>
              </a:rPr>
              <a:t>under-recognition</a:t>
            </a:r>
          </a:p>
          <a:p>
            <a:pPr marL="171450" indent="-171450">
              <a:buFont typeface="Arial" panose="020B0604020202020204" pitchFamily="34" charset="0"/>
              <a:buChar char="•"/>
            </a:pPr>
            <a:r>
              <a:rPr lang="en-GB" dirty="0">
                <a:latin typeface="Calibri" panose="020F0502020204030204" pitchFamily="34" charset="0"/>
                <a:ea typeface="Calibri" panose="020F0502020204030204" pitchFamily="34" charset="0"/>
                <a:cs typeface="Times New Roman" panose="02020603050405020304" pitchFamily="18" charset="0"/>
              </a:rPr>
              <a:t>Invalidation</a:t>
            </a:r>
          </a:p>
          <a:p>
            <a:pPr marL="171450" indent="-171450">
              <a:buFont typeface="Arial" panose="020B0604020202020204" pitchFamily="34" charset="0"/>
              <a:buChar char="•"/>
            </a:pPr>
            <a:r>
              <a:rPr lang="en-GB" dirty="0">
                <a:latin typeface="Calibri" panose="020F0502020204030204" pitchFamily="34" charset="0"/>
                <a:ea typeface="Calibri" panose="020F0502020204030204" pitchFamily="34" charset="0"/>
                <a:cs typeface="Times New Roman" panose="02020603050405020304" pitchFamily="18" charset="0"/>
              </a:rPr>
              <a:t>(and, lack of investment)?</a:t>
            </a:r>
          </a:p>
          <a:p>
            <a:endParaRPr lang="en-GB" dirty="0">
              <a:latin typeface="Calibri" panose="020F0502020204030204" pitchFamily="34" charset="0"/>
              <a:ea typeface="Calibri" panose="020F0502020204030204" pitchFamily="34" charset="0"/>
              <a:cs typeface="Times New Roman" panose="02020603050405020304" pitchFamily="18" charset="0"/>
            </a:endParaRPr>
          </a:p>
          <a:p>
            <a:r>
              <a:rPr lang="en-GB" sz="1200" dirty="0">
                <a:effectLst/>
                <a:latin typeface="Calibri" panose="020F0502020204030204" pitchFamily="34" charset="0"/>
                <a:ea typeface="Calibri" panose="020F0502020204030204" pitchFamily="34" charset="0"/>
                <a:cs typeface="Times New Roman" panose="02020603050405020304" pitchFamily="18" charset="0"/>
              </a:rPr>
              <a:t>Medication was usually anti-psychotics known as the ‘chemical ‘cosh’.</a:t>
            </a:r>
            <a:endParaRPr lang="en-GB" dirty="0"/>
          </a:p>
        </p:txBody>
      </p:sp>
      <p:sp>
        <p:nvSpPr>
          <p:cNvPr id="4" name="Slide Number Placeholder 3"/>
          <p:cNvSpPr>
            <a:spLocks noGrp="1"/>
          </p:cNvSpPr>
          <p:nvPr>
            <p:ph type="sldNum" sz="quarter" idx="5"/>
          </p:nvPr>
        </p:nvSpPr>
        <p:spPr/>
        <p:txBody>
          <a:bodyPr/>
          <a:lstStyle/>
          <a:p>
            <a:fld id="{479C865D-257E-41C3-B1FE-D16B692AAFFD}" type="slidenum">
              <a:rPr lang="en-GB" smtClean="0"/>
              <a:t>14</a:t>
            </a:fld>
            <a:endParaRPr lang="en-GB" dirty="0"/>
          </a:p>
        </p:txBody>
      </p:sp>
    </p:spTree>
    <p:extLst>
      <p:ext uri="{BB962C8B-B14F-4D97-AF65-F5344CB8AC3E}">
        <p14:creationId xmlns:p14="http://schemas.microsoft.com/office/powerpoint/2010/main" val="12865559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100" b="1" i="1" dirty="0">
                <a:effectLst/>
                <a:latin typeface="Calibri" panose="020F0502020204030204" pitchFamily="34" charset="0"/>
                <a:ea typeface="Calibri" panose="020F0502020204030204" pitchFamily="34" charset="0"/>
                <a:cs typeface="Times New Roman" panose="02020603050405020304" pitchFamily="18" charset="0"/>
              </a:rPr>
              <a:t>The pain of difference:</a:t>
            </a:r>
            <a:r>
              <a:rPr lang="en-GB" sz="1100" dirty="0">
                <a:effectLst/>
                <a:latin typeface="Calibri" panose="020F0502020204030204" pitchFamily="34" charset="0"/>
                <a:ea typeface="Calibri" panose="020F0502020204030204" pitchFamily="34" charset="0"/>
                <a:cs typeface="Times New Roman" panose="02020603050405020304" pitchFamily="18" charset="0"/>
              </a:rPr>
              <a:t> Sinason said emotional pain that people with disabilities often feel by being different. She pointed out that it may be </a:t>
            </a:r>
            <a:r>
              <a:rPr lang="en-GB" sz="1100" b="1" dirty="0">
                <a:effectLst/>
                <a:latin typeface="Calibri" panose="020F0502020204030204" pitchFamily="34" charset="0"/>
                <a:ea typeface="Calibri" panose="020F0502020204030204" pitchFamily="34" charset="0"/>
                <a:cs typeface="Times New Roman" panose="02020603050405020304" pitchFamily="18" charset="0"/>
              </a:rPr>
              <a:t>easier for the person to exaggerate the handicap rather than come to terms with the difference </a:t>
            </a:r>
            <a:r>
              <a:rPr lang="en-GB" sz="1100" dirty="0">
                <a:effectLst/>
                <a:latin typeface="Calibri" panose="020F0502020204030204" pitchFamily="34" charset="0"/>
                <a:ea typeface="Calibri" panose="020F0502020204030204" pitchFamily="34" charset="0"/>
                <a:cs typeface="Times New Roman" panose="02020603050405020304" pitchFamily="18" charset="0"/>
              </a:rPr>
              <a:t>which results in the person’s intelligence being masked. </a:t>
            </a:r>
            <a:r>
              <a:rPr lang="en-GB" sz="1100" b="1" dirty="0">
                <a:effectLst/>
                <a:latin typeface="Calibri" panose="020F0502020204030204" pitchFamily="34" charset="0"/>
                <a:ea typeface="Calibri" panose="020F0502020204030204" pitchFamily="34" charset="0"/>
                <a:cs typeface="Times New Roman" panose="02020603050405020304" pitchFamily="18" charset="0"/>
              </a:rPr>
              <a:t>Society prefers not to acknowledge the difference </a:t>
            </a:r>
            <a:r>
              <a:rPr lang="en-GB" sz="1100" dirty="0">
                <a:effectLst/>
                <a:latin typeface="Calibri" panose="020F0502020204030204" pitchFamily="34" charset="0"/>
                <a:ea typeface="Calibri" panose="020F0502020204030204" pitchFamily="34" charset="0"/>
                <a:cs typeface="Times New Roman" panose="02020603050405020304" pitchFamily="18" charset="0"/>
              </a:rPr>
              <a:t>because it is very difficult to think about someone being in so much emotional pain. Society has </a:t>
            </a:r>
            <a:r>
              <a:rPr lang="en-GB" sz="1100" b="1" dirty="0">
                <a:effectLst/>
                <a:latin typeface="Calibri" panose="020F0502020204030204" pitchFamily="34" charset="0"/>
                <a:ea typeface="Calibri" panose="020F0502020204030204" pitchFamily="34" charset="0"/>
                <a:cs typeface="Times New Roman" panose="02020603050405020304" pitchFamily="18" charset="0"/>
              </a:rPr>
              <a:t>dealt</a:t>
            </a:r>
            <a:r>
              <a:rPr lang="en-GB" sz="1100" dirty="0">
                <a:effectLst/>
                <a:latin typeface="Calibri" panose="020F0502020204030204" pitchFamily="34" charset="0"/>
                <a:ea typeface="Calibri" panose="020F0502020204030204" pitchFamily="34" charset="0"/>
                <a:cs typeface="Times New Roman" panose="02020603050405020304" pitchFamily="18" charset="0"/>
              </a:rPr>
              <a:t> with this previously by </a:t>
            </a:r>
            <a:r>
              <a:rPr lang="en-GB" sz="1100" b="1" dirty="0">
                <a:effectLst/>
                <a:latin typeface="Calibri" panose="020F0502020204030204" pitchFamily="34" charset="0"/>
                <a:ea typeface="Calibri" panose="020F0502020204030204" pitchFamily="34" charset="0"/>
                <a:cs typeface="Times New Roman" panose="02020603050405020304" pitchFamily="18" charset="0"/>
              </a:rPr>
              <a:t>thinking that learning disabled people are unfeeling beings</a:t>
            </a:r>
            <a:r>
              <a:rPr lang="en-GB" sz="1100" dirty="0">
                <a:effectLst/>
                <a:latin typeface="Calibri" panose="020F0502020204030204" pitchFamily="34" charset="0"/>
                <a:ea typeface="Calibri" panose="020F0502020204030204" pitchFamily="34" charset="0"/>
                <a:cs typeface="Times New Roman" panose="02020603050405020304" pitchFamily="18" charset="0"/>
              </a:rPr>
              <a:t>. </a:t>
            </a:r>
          </a:p>
          <a:p>
            <a:endParaRPr lang="en-GB" sz="1100" dirty="0">
              <a:latin typeface="Calibri" panose="020F0502020204030204" pitchFamily="34" charset="0"/>
              <a:ea typeface="Calibri" panose="020F0502020204030204" pitchFamily="34" charset="0"/>
              <a:cs typeface="Times New Roman" panose="02020603050405020304" pitchFamily="18" charset="0"/>
            </a:endParaRPr>
          </a:p>
          <a:p>
            <a:r>
              <a:rPr lang="en-GB" sz="1100" b="1" i="1" dirty="0">
                <a:effectLst/>
                <a:latin typeface="Calibri" panose="020F0502020204030204" pitchFamily="34" charset="0"/>
                <a:ea typeface="Calibri" panose="020F0502020204030204" pitchFamily="34" charset="0"/>
                <a:cs typeface="Times New Roman" panose="02020603050405020304" pitchFamily="18" charset="0"/>
              </a:rPr>
              <a:t>Secondary handicap </a:t>
            </a:r>
          </a:p>
          <a:p>
            <a:endParaRPr lang="en-GB" sz="1100" dirty="0">
              <a:latin typeface="Calibri" panose="020F0502020204030204" pitchFamily="34" charset="0"/>
              <a:ea typeface="Calibri" panose="020F0502020204030204" pitchFamily="34" charset="0"/>
              <a:cs typeface="Times New Roman" panose="02020603050405020304" pitchFamily="18" charset="0"/>
            </a:endParaRPr>
          </a:p>
          <a:p>
            <a:r>
              <a:rPr lang="en-GB" sz="1100" b="1" i="1" dirty="0">
                <a:effectLst/>
                <a:latin typeface="Calibri" panose="020F0502020204030204" pitchFamily="34" charset="0"/>
                <a:ea typeface="Calibri" panose="020F0502020204030204" pitchFamily="34" charset="0"/>
                <a:cs typeface="Times New Roman" panose="02020603050405020304" pitchFamily="18" charset="0"/>
              </a:rPr>
              <a:t>Bion</a:t>
            </a:r>
            <a:r>
              <a:rPr lang="en-GB" sz="1100" b="1" dirty="0">
                <a:effectLst/>
                <a:latin typeface="Calibri" panose="020F0502020204030204" pitchFamily="34" charset="0"/>
                <a:ea typeface="Calibri" panose="020F0502020204030204" pitchFamily="34" charset="0"/>
                <a:cs typeface="Times New Roman" panose="02020603050405020304" pitchFamily="18" charset="0"/>
              </a:rPr>
              <a:t> </a:t>
            </a:r>
            <a:r>
              <a:rPr lang="en-GB" sz="1100" dirty="0">
                <a:effectLst/>
                <a:latin typeface="Calibri" panose="020F0502020204030204" pitchFamily="34" charset="0"/>
                <a:ea typeface="Calibri" panose="020F0502020204030204" pitchFamily="34" charset="0"/>
                <a:cs typeface="Times New Roman" panose="02020603050405020304" pitchFamily="18" charset="0"/>
              </a:rPr>
              <a:t>–American psychologis</a:t>
            </a:r>
            <a:r>
              <a:rPr lang="en-GB" sz="1100" dirty="0">
                <a:latin typeface="Calibri" panose="020F0502020204030204" pitchFamily="34" charset="0"/>
                <a:ea typeface="Calibri" panose="020F0502020204030204" pitchFamily="34" charset="0"/>
                <a:cs typeface="Times New Roman" panose="02020603050405020304" pitchFamily="18" charset="0"/>
              </a:rPr>
              <a:t>t worked with Veterans </a:t>
            </a:r>
          </a:p>
          <a:p>
            <a:r>
              <a:rPr lang="en-GB" sz="1100" dirty="0">
                <a:latin typeface="Calibri" panose="020F0502020204030204" pitchFamily="34" charset="0"/>
                <a:ea typeface="Calibri" panose="020F0502020204030204" pitchFamily="34" charset="0"/>
                <a:cs typeface="Times New Roman" panose="02020603050405020304" pitchFamily="18" charset="0"/>
              </a:rPr>
              <a:t>During work could find himself becoming </a:t>
            </a:r>
            <a:r>
              <a:rPr lang="en-GB" sz="1100" b="1" dirty="0">
                <a:latin typeface="Calibri" panose="020F0502020204030204" pitchFamily="34" charset="0"/>
                <a:ea typeface="Calibri" panose="020F0502020204030204" pitchFamily="34" charset="0"/>
                <a:cs typeface="Times New Roman" panose="02020603050405020304" pitchFamily="18" charset="0"/>
              </a:rPr>
              <a:t>sleepy</a:t>
            </a:r>
            <a:r>
              <a:rPr lang="en-GB" sz="1100" dirty="0">
                <a:latin typeface="Calibri" panose="020F0502020204030204" pitchFamily="34" charset="0"/>
                <a:ea typeface="Calibri" panose="020F0502020204030204" pitchFamily="34" charset="0"/>
                <a:cs typeface="Times New Roman" panose="02020603050405020304" pitchFamily="18" charset="0"/>
              </a:rPr>
              <a:t> or mesmerised – </a:t>
            </a:r>
            <a:r>
              <a:rPr lang="en-GB" sz="1100" b="1" dirty="0">
                <a:latin typeface="Calibri" panose="020F0502020204030204" pitchFamily="34" charset="0"/>
                <a:ea typeface="Calibri" panose="020F0502020204030204" pitchFamily="34" charset="0"/>
                <a:cs typeface="Times New Roman" panose="02020603050405020304" pitchFamily="18" charset="0"/>
              </a:rPr>
              <a:t>transference</a:t>
            </a:r>
            <a:r>
              <a:rPr lang="en-GB" sz="1100" dirty="0">
                <a:latin typeface="Calibri" panose="020F0502020204030204" pitchFamily="34" charset="0"/>
                <a:ea typeface="Calibri" panose="020F0502020204030204" pitchFamily="34" charset="0"/>
                <a:cs typeface="Times New Roman" panose="02020603050405020304" pitchFamily="18" charset="0"/>
              </a:rPr>
              <a:t> from the person. </a:t>
            </a:r>
          </a:p>
          <a:p>
            <a:r>
              <a:rPr lang="en-GB" sz="1100" dirty="0">
                <a:effectLst/>
                <a:latin typeface="Calibri" panose="020F0502020204030204" pitchFamily="34" charset="0"/>
                <a:ea typeface="Calibri" panose="020F0502020204030204" pitchFamily="34" charset="0"/>
                <a:cs typeface="Times New Roman" panose="02020603050405020304" pitchFamily="18" charset="0"/>
              </a:rPr>
              <a:t>The person’s trauma is so overwhelming it is </a:t>
            </a:r>
            <a:r>
              <a:rPr lang="en-GB" sz="1100" b="1" dirty="0">
                <a:effectLst/>
                <a:latin typeface="Calibri" panose="020F0502020204030204" pitchFamily="34" charset="0"/>
                <a:ea typeface="Calibri" panose="020F0502020204030204" pitchFamily="34" charset="0"/>
                <a:cs typeface="Times New Roman" panose="02020603050405020304" pitchFamily="18" charset="0"/>
              </a:rPr>
              <a:t>too much to see the links and connections</a:t>
            </a:r>
          </a:p>
          <a:p>
            <a:r>
              <a:rPr lang="en-GB" sz="1100" dirty="0">
                <a:latin typeface="Calibri" panose="020F0502020204030204" pitchFamily="34" charset="0"/>
                <a:ea typeface="Calibri" panose="020F0502020204030204" pitchFamily="34" charset="0"/>
                <a:cs typeface="Times New Roman" panose="02020603050405020304" pitchFamily="18" charset="0"/>
              </a:rPr>
              <a:t>So the </a:t>
            </a:r>
            <a:r>
              <a:rPr lang="en-GB" sz="1100" b="1" dirty="0">
                <a:latin typeface="Calibri" panose="020F0502020204030204" pitchFamily="34" charset="0"/>
                <a:ea typeface="Calibri" panose="020F0502020204030204" pitchFamily="34" charset="0"/>
                <a:cs typeface="Times New Roman" panose="02020603050405020304" pitchFamily="18" charset="0"/>
              </a:rPr>
              <a:t>mind</a:t>
            </a:r>
            <a:r>
              <a:rPr lang="en-GB" sz="1100" dirty="0">
                <a:latin typeface="Calibri" panose="020F0502020204030204" pitchFamily="34" charset="0"/>
                <a:ea typeface="Calibri" panose="020F0502020204030204" pitchFamily="34" charset="0"/>
                <a:cs typeface="Times New Roman" panose="02020603050405020304" pitchFamily="18" charset="0"/>
              </a:rPr>
              <a:t> works to </a:t>
            </a:r>
            <a:r>
              <a:rPr lang="en-GB" sz="1100" b="1" dirty="0">
                <a:latin typeface="Calibri" panose="020F0502020204030204" pitchFamily="34" charset="0"/>
                <a:ea typeface="Calibri" panose="020F0502020204030204" pitchFamily="34" charset="0"/>
                <a:cs typeface="Times New Roman" panose="02020603050405020304" pitchFamily="18" charset="0"/>
              </a:rPr>
              <a:t>maintain the chaos </a:t>
            </a:r>
            <a:r>
              <a:rPr lang="en-GB" sz="1100" dirty="0">
                <a:latin typeface="Calibri" panose="020F0502020204030204" pitchFamily="34" charset="0"/>
                <a:ea typeface="Calibri" panose="020F0502020204030204" pitchFamily="34" charset="0"/>
                <a:cs typeface="Times New Roman" panose="02020603050405020304" pitchFamily="18" charset="0"/>
              </a:rPr>
              <a:t>in the person’s internal world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479C865D-257E-41C3-B1FE-D16B692AAFFD}" type="slidenum">
              <a:rPr lang="en-GB" smtClean="0"/>
              <a:t>16</a:t>
            </a:fld>
            <a:endParaRPr lang="en-GB" dirty="0"/>
          </a:p>
        </p:txBody>
      </p:sp>
    </p:spTree>
    <p:extLst>
      <p:ext uri="{BB962C8B-B14F-4D97-AF65-F5344CB8AC3E}">
        <p14:creationId xmlns:p14="http://schemas.microsoft.com/office/powerpoint/2010/main" val="10789139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effectLst/>
                <a:latin typeface="Calibri" panose="020F0502020204030204" pitchFamily="34" charset="0"/>
                <a:ea typeface="Calibri" panose="020F0502020204030204" pitchFamily="34" charset="0"/>
                <a:cs typeface="Times New Roman" panose="02020603050405020304" pitchFamily="18" charset="0"/>
              </a:rPr>
              <a:t>It is crucial to explore symptoms of PTSD in the context of the developmental level of the individual and </a:t>
            </a:r>
            <a:r>
              <a:rPr lang="en-GB" sz="1200" b="1" dirty="0">
                <a:effectLst/>
                <a:latin typeface="Calibri" panose="020F0502020204030204" pitchFamily="34" charset="0"/>
                <a:ea typeface="Calibri" panose="020F0502020204030204" pitchFamily="34" charset="0"/>
                <a:cs typeface="Times New Roman" panose="02020603050405020304" pitchFamily="18" charset="0"/>
              </a:rPr>
              <a:t>particularly their cognitive and emotional capacity</a:t>
            </a:r>
            <a:r>
              <a:rPr lang="en-GB" sz="1200" dirty="0">
                <a:effectLst/>
                <a:latin typeface="Calibri" panose="020F0502020204030204" pitchFamily="34" charset="0"/>
                <a:ea typeface="Calibri" panose="020F0502020204030204" pitchFamily="34" charset="0"/>
                <a:cs typeface="Times New Roman" panose="02020603050405020304" pitchFamily="18" charset="0"/>
              </a:rPr>
              <a:t>. </a:t>
            </a:r>
          </a:p>
          <a:p>
            <a:endParaRPr lang="en-GB" dirty="0">
              <a:latin typeface="Calibri" panose="020F0502020204030204" pitchFamily="34" charset="0"/>
              <a:ea typeface="Calibri" panose="020F0502020204030204" pitchFamily="34" charset="0"/>
              <a:cs typeface="Times New Roman" panose="02020603050405020304" pitchFamily="18" charset="0"/>
            </a:endParaRPr>
          </a:p>
          <a:p>
            <a:r>
              <a:rPr lang="en-GB" sz="1200" dirty="0">
                <a:effectLst/>
                <a:latin typeface="Calibri" panose="020F0502020204030204" pitchFamily="34" charset="0"/>
                <a:ea typeface="Calibri" panose="020F0502020204030204" pitchFamily="34" charset="0"/>
                <a:cs typeface="Times New Roman" panose="02020603050405020304" pitchFamily="18" charset="0"/>
              </a:rPr>
              <a:t>And this also will inform intervention. </a:t>
            </a:r>
          </a:p>
          <a:p>
            <a:endParaRPr lang="en-GB" dirty="0"/>
          </a:p>
        </p:txBody>
      </p:sp>
      <p:sp>
        <p:nvSpPr>
          <p:cNvPr id="4" name="Slide Number Placeholder 3"/>
          <p:cNvSpPr>
            <a:spLocks noGrp="1"/>
          </p:cNvSpPr>
          <p:nvPr>
            <p:ph type="sldNum" sz="quarter" idx="5"/>
          </p:nvPr>
        </p:nvSpPr>
        <p:spPr/>
        <p:txBody>
          <a:bodyPr/>
          <a:lstStyle/>
          <a:p>
            <a:fld id="{479C865D-257E-41C3-B1FE-D16B692AAFFD}" type="slidenum">
              <a:rPr lang="en-GB" smtClean="0"/>
              <a:t>18</a:t>
            </a:fld>
            <a:endParaRPr lang="en-GB" dirty="0"/>
          </a:p>
        </p:txBody>
      </p:sp>
    </p:spTree>
    <p:extLst>
      <p:ext uri="{BB962C8B-B14F-4D97-AF65-F5344CB8AC3E}">
        <p14:creationId xmlns:p14="http://schemas.microsoft.com/office/powerpoint/2010/main" val="34570862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dirty="0">
                <a:effectLst/>
                <a:latin typeface="Calibri" panose="020F0502020204030204" pitchFamily="34" charset="0"/>
                <a:ea typeface="Calibri" panose="020F0502020204030204" pitchFamily="34" charset="0"/>
                <a:cs typeface="Times New Roman" panose="02020603050405020304" pitchFamily="18" charset="0"/>
              </a:rPr>
              <a:t>Roger Wilczek (Adult with an intellectual disability -Expert by experience)</a:t>
            </a:r>
            <a:r>
              <a:rPr lang="en-GB" sz="1200" dirty="0">
                <a:effectLst/>
                <a:latin typeface="Calibri" panose="020F0502020204030204" pitchFamily="34" charset="0"/>
                <a:ea typeface="Calibri" panose="020F0502020204030204" pitchFamily="34" charset="0"/>
                <a:cs typeface="Times New Roman" panose="02020603050405020304" pitchFamily="18" charset="0"/>
              </a:rPr>
              <a:t> writing in Clinical Psychology Forum No 350 February 2022. He experienced at least 5 of 10 ACES. (Illness as a child, locked in a dark place, physical assault, bullied at school, dismissal of distress, victim of robbery, loss) significant mental health difficulties.</a:t>
            </a:r>
            <a:r>
              <a:rPr lang="en-GB" sz="1200" b="1" dirty="0">
                <a:effectLst/>
                <a:latin typeface="Calibri" panose="020F0502020204030204" pitchFamily="34" charset="0"/>
                <a:ea typeface="Calibri" panose="020F050202020403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479C865D-257E-41C3-B1FE-D16B692AAFFD}" type="slidenum">
              <a:rPr lang="en-GB" smtClean="0"/>
              <a:t>19</a:t>
            </a:fld>
            <a:endParaRPr lang="en-GB" dirty="0"/>
          </a:p>
        </p:txBody>
      </p:sp>
    </p:spTree>
    <p:extLst>
      <p:ext uri="{BB962C8B-B14F-4D97-AF65-F5344CB8AC3E}">
        <p14:creationId xmlns:p14="http://schemas.microsoft.com/office/powerpoint/2010/main" val="6408616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People with ID often overlooked (forgotten?), lack of an evidence base.</a:t>
            </a:r>
          </a:p>
          <a:p>
            <a:r>
              <a:rPr lang="en-GB" dirty="0"/>
              <a:t>For us sense that we need to start at the very beginning establish prevalence first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ea typeface="+mn-lt"/>
                <a:cs typeface="+mn-lt"/>
              </a:rPr>
              <a:t>People with LD experience Trauma too – we consider developmental trauma are we as good at recognising PTSD?</a:t>
            </a:r>
            <a:endParaRPr lang="en-US" sz="1200" dirty="0">
              <a:ea typeface="Tahoma"/>
              <a:cs typeface="Tahoma"/>
            </a:endParaRP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FB9DB34-8F9C-4A7F-97DD-B83F61D9D4A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373083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People act out their feelings…. </a:t>
            </a:r>
          </a:p>
        </p:txBody>
      </p:sp>
      <p:sp>
        <p:nvSpPr>
          <p:cNvPr id="4" name="Slide Number Placeholder 3"/>
          <p:cNvSpPr>
            <a:spLocks noGrp="1"/>
          </p:cNvSpPr>
          <p:nvPr>
            <p:ph type="sldNum" sz="quarter" idx="5"/>
          </p:nvPr>
        </p:nvSpPr>
        <p:spPr/>
        <p:txBody>
          <a:bodyPr/>
          <a:lstStyle/>
          <a:p>
            <a:fld id="{479C865D-257E-41C3-B1FE-D16B692AAFFD}" type="slidenum">
              <a:rPr lang="en-GB" smtClean="0"/>
              <a:t>29</a:t>
            </a:fld>
            <a:endParaRPr lang="en-GB" dirty="0"/>
          </a:p>
        </p:txBody>
      </p:sp>
    </p:spTree>
    <p:extLst>
      <p:ext uri="{BB962C8B-B14F-4D97-AF65-F5344CB8AC3E}">
        <p14:creationId xmlns:p14="http://schemas.microsoft.com/office/powerpoint/2010/main" val="22032866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dirty="0">
                <a:effectLst/>
                <a:latin typeface="Calibri" panose="020F0502020204030204" pitchFamily="34" charset="0"/>
                <a:ea typeface="Calibri" panose="020F0502020204030204" pitchFamily="34" charset="0"/>
                <a:cs typeface="Times New Roman" panose="02020603050405020304" pitchFamily="18" charset="0"/>
              </a:rPr>
              <a:t>Leading to pathologizing and managing people behaviourally and diagnostic overshadowing </a:t>
            </a:r>
          </a:p>
          <a:p>
            <a:endParaRPr lang="en-GB" sz="1400" dirty="0">
              <a:latin typeface="Calibri" panose="020F0502020204030204" pitchFamily="34" charset="0"/>
              <a:ea typeface="Calibri" panose="020F0502020204030204" pitchFamily="34" charset="0"/>
              <a:cs typeface="Times New Roman" panose="02020603050405020304" pitchFamily="18" charset="0"/>
            </a:endParaRPr>
          </a:p>
          <a:p>
            <a:r>
              <a:rPr lang="en-GB" sz="1400" b="1" dirty="0">
                <a:effectLst/>
                <a:latin typeface="Calibri" panose="020F0502020204030204" pitchFamily="34" charset="0"/>
                <a:ea typeface="Calibri" panose="020F0502020204030204" pitchFamily="34" charset="0"/>
                <a:cs typeface="Times New Roman" panose="02020603050405020304" pitchFamily="18" charset="0"/>
              </a:rPr>
              <a:t>We are all aware:</a:t>
            </a:r>
          </a:p>
          <a:p>
            <a:pPr marL="285750" indent="-285750">
              <a:buFont typeface="Arial" panose="020B0604020202020204" pitchFamily="34" charset="0"/>
              <a:buChar char="•"/>
            </a:pPr>
            <a:r>
              <a:rPr lang="en-GB" sz="1400" dirty="0">
                <a:effectLst/>
                <a:latin typeface="Calibri" panose="020F0502020204030204" pitchFamily="34" charset="0"/>
                <a:ea typeface="Calibri" panose="020F0502020204030204" pitchFamily="34" charset="0"/>
                <a:cs typeface="Times New Roman" panose="02020603050405020304" pitchFamily="18" charset="0"/>
              </a:rPr>
              <a:t>Trauma has a negative impact on development and </a:t>
            </a:r>
          </a:p>
          <a:p>
            <a:pPr marL="285750" indent="-285750">
              <a:buFont typeface="Arial" panose="020B0604020202020204" pitchFamily="34" charset="0"/>
              <a:buChar char="•"/>
            </a:pPr>
            <a:r>
              <a:rPr lang="en-GB" sz="1400" dirty="0">
                <a:effectLst/>
                <a:latin typeface="Calibri" panose="020F0502020204030204" pitchFamily="34" charset="0"/>
                <a:ea typeface="Calibri" panose="020F0502020204030204" pitchFamily="34" charset="0"/>
                <a:cs typeface="Times New Roman" panose="02020603050405020304" pitchFamily="18" charset="0"/>
              </a:rPr>
              <a:t>can contribute to global developmental delay. </a:t>
            </a:r>
          </a:p>
          <a:p>
            <a:pPr marL="285750" indent="-285750">
              <a:buFont typeface="Arial" panose="020B0604020202020204" pitchFamily="34" charset="0"/>
              <a:buChar char="•"/>
            </a:pPr>
            <a:r>
              <a:rPr lang="en-GB" sz="1400" dirty="0">
                <a:effectLst/>
                <a:latin typeface="Calibri" panose="020F0502020204030204" pitchFamily="34" charset="0"/>
                <a:ea typeface="Calibri" panose="020F0502020204030204" pitchFamily="34" charset="0"/>
                <a:cs typeface="Times New Roman" panose="02020603050405020304" pitchFamily="18" charset="0"/>
              </a:rPr>
              <a:t>Child </a:t>
            </a:r>
            <a:r>
              <a:rPr lang="en-GB" sz="1400" b="1" dirty="0">
                <a:effectLst/>
                <a:latin typeface="Calibri" panose="020F0502020204030204" pitchFamily="34" charset="0"/>
                <a:ea typeface="Calibri" panose="020F0502020204030204" pitchFamily="34" charset="0"/>
                <a:cs typeface="Times New Roman" panose="02020603050405020304" pitchFamily="18" charset="0"/>
              </a:rPr>
              <a:t>development happens in the context of relationships </a:t>
            </a:r>
            <a:r>
              <a:rPr lang="en-GB" sz="1400" dirty="0">
                <a:effectLst/>
                <a:latin typeface="Calibri" panose="020F0502020204030204" pitchFamily="34" charset="0"/>
                <a:ea typeface="Calibri" panose="020F0502020204030204" pitchFamily="34" charset="0"/>
                <a:cs typeface="Times New Roman" panose="02020603050405020304" pitchFamily="18" charset="0"/>
              </a:rPr>
              <a:t>(attachment and relational security). </a:t>
            </a:r>
          </a:p>
          <a:p>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GB" sz="1400" dirty="0">
                <a:effectLst/>
                <a:latin typeface="Calibri" panose="020F0502020204030204" pitchFamily="34" charset="0"/>
                <a:ea typeface="Calibri" panose="020F0502020204030204" pitchFamily="34" charset="0"/>
                <a:cs typeface="Times New Roman" panose="02020603050405020304" pitchFamily="18" charset="0"/>
              </a:rPr>
              <a:t>The safety of relationship impacts on all areas of development including identity and emotional regulation and stability in the context of co-regulation</a:t>
            </a:r>
            <a:r>
              <a:rPr lang="en-GB" sz="1600" dirty="0">
                <a:effectLst/>
                <a:latin typeface="Calibri" panose="020F0502020204030204" pitchFamily="34" charset="0"/>
                <a:ea typeface="Calibri" panose="020F0502020204030204" pitchFamily="34" charset="0"/>
                <a:cs typeface="Times New Roman" panose="02020603050405020304" pitchFamily="18" charset="0"/>
              </a:rPr>
              <a:t>. </a:t>
            </a:r>
          </a:p>
          <a:p>
            <a:pPr marL="285750" indent="-285750">
              <a:buFont typeface="Arial" panose="020B0604020202020204" pitchFamily="34" charset="0"/>
              <a:buChar char="•"/>
            </a:pPr>
            <a:r>
              <a:rPr lang="en-GB" sz="1400" b="1" dirty="0">
                <a:effectLst/>
                <a:latin typeface="Calibri" panose="020F0502020204030204" pitchFamily="34" charset="0"/>
                <a:ea typeface="Calibri" panose="020F0502020204030204" pitchFamily="34" charset="0"/>
                <a:cs typeface="Times New Roman" panose="02020603050405020304" pitchFamily="18" charset="0"/>
              </a:rPr>
              <a:t>Relational safety </a:t>
            </a:r>
            <a:r>
              <a:rPr lang="en-GB" sz="1400" dirty="0">
                <a:effectLst/>
                <a:latin typeface="Calibri" panose="020F0502020204030204" pitchFamily="34" charset="0"/>
                <a:ea typeface="Calibri" panose="020F0502020204030204" pitchFamily="34" charset="0"/>
                <a:cs typeface="Times New Roman" panose="02020603050405020304" pitchFamily="18" charset="0"/>
              </a:rPr>
              <a:t>– relationship focussed practice. Carers are </a:t>
            </a:r>
            <a:r>
              <a:rPr lang="en-GB" sz="1400" b="1" dirty="0">
                <a:effectLst/>
                <a:latin typeface="Calibri" panose="020F0502020204030204" pitchFamily="34" charset="0"/>
                <a:ea typeface="Calibri" panose="020F0502020204030204" pitchFamily="34" charset="0"/>
                <a:cs typeface="Times New Roman" panose="02020603050405020304" pitchFamily="18" charset="0"/>
              </a:rPr>
              <a:t>reliable</a:t>
            </a:r>
            <a:r>
              <a:rPr lang="en-GB" sz="1400" dirty="0">
                <a:effectLst/>
                <a:latin typeface="Calibri" panose="020F0502020204030204" pitchFamily="34" charset="0"/>
                <a:ea typeface="Calibri" panose="020F0502020204030204" pitchFamily="34" charset="0"/>
                <a:cs typeface="Times New Roman" panose="02020603050405020304" pitchFamily="18" charset="0"/>
              </a:rPr>
              <a:t>, </a:t>
            </a:r>
            <a:r>
              <a:rPr lang="en-GB" sz="1400" b="1" dirty="0">
                <a:effectLst/>
                <a:latin typeface="Calibri" panose="020F0502020204030204" pitchFamily="34" charset="0"/>
                <a:ea typeface="Calibri" panose="020F0502020204030204" pitchFamily="34" charset="0"/>
                <a:cs typeface="Times New Roman" panose="02020603050405020304" pitchFamily="18" charset="0"/>
              </a:rPr>
              <a:t>predictable</a:t>
            </a:r>
            <a:r>
              <a:rPr lang="en-GB" sz="1400" dirty="0">
                <a:effectLst/>
                <a:latin typeface="Calibri" panose="020F0502020204030204" pitchFamily="34" charset="0"/>
                <a:ea typeface="Calibri" panose="020F0502020204030204" pitchFamily="34" charset="0"/>
                <a:cs typeface="Times New Roman" panose="02020603050405020304" pitchFamily="18" charset="0"/>
              </a:rPr>
              <a:t>, </a:t>
            </a:r>
            <a:r>
              <a:rPr lang="en-GB" sz="1400" b="1" dirty="0">
                <a:effectLst/>
                <a:latin typeface="Calibri" panose="020F0502020204030204" pitchFamily="34" charset="0"/>
                <a:ea typeface="Calibri" panose="020F0502020204030204" pitchFamily="34" charset="0"/>
                <a:cs typeface="Times New Roman" panose="02020603050405020304" pitchFamily="18" charset="0"/>
              </a:rPr>
              <a:t>consistent</a:t>
            </a:r>
            <a:r>
              <a:rPr lang="en-GB" sz="1400" dirty="0">
                <a:effectLst/>
                <a:latin typeface="Calibri" panose="020F0502020204030204" pitchFamily="34" charset="0"/>
                <a:ea typeface="Calibri" panose="020F0502020204030204" pitchFamily="34" charset="0"/>
                <a:cs typeface="Times New Roman" panose="02020603050405020304" pitchFamily="18" charset="0"/>
              </a:rPr>
              <a:t>, </a:t>
            </a:r>
            <a:r>
              <a:rPr lang="en-GB" sz="1400" b="1" dirty="0">
                <a:effectLst/>
                <a:latin typeface="Calibri" panose="020F0502020204030204" pitchFamily="34" charset="0"/>
                <a:ea typeface="Calibri" panose="020F0502020204030204" pitchFamily="34" charset="0"/>
                <a:cs typeface="Times New Roman" panose="02020603050405020304" pitchFamily="18" charset="0"/>
              </a:rPr>
              <a:t>present</a:t>
            </a:r>
            <a:r>
              <a:rPr lang="en-GB" sz="1400" dirty="0">
                <a:effectLst/>
                <a:latin typeface="Calibri" panose="020F0502020204030204" pitchFamily="34" charset="0"/>
                <a:ea typeface="Calibri" panose="020F0502020204030204" pitchFamily="34" charset="0"/>
                <a:cs typeface="Times New Roman" panose="02020603050405020304" pitchFamily="18" charset="0"/>
              </a:rPr>
              <a:t> (physically and emotionally) and </a:t>
            </a:r>
            <a:r>
              <a:rPr lang="en-GB" sz="1400" b="1" dirty="0">
                <a:effectLst/>
                <a:latin typeface="Calibri" panose="020F0502020204030204" pitchFamily="34" charset="0"/>
                <a:ea typeface="Calibri" panose="020F0502020204030204" pitchFamily="34" charset="0"/>
                <a:cs typeface="Times New Roman" panose="02020603050405020304" pitchFamily="18" charset="0"/>
              </a:rPr>
              <a:t>aware of inequalities </a:t>
            </a:r>
            <a:r>
              <a:rPr lang="en-GB" sz="1400" dirty="0">
                <a:effectLst/>
                <a:latin typeface="Calibri" panose="020F0502020204030204" pitchFamily="34" charset="0"/>
                <a:ea typeface="Calibri" panose="020F0502020204030204" pitchFamily="34" charset="0"/>
                <a:cs typeface="Times New Roman" panose="02020603050405020304" pitchFamily="18" charset="0"/>
              </a:rPr>
              <a:t>and </a:t>
            </a:r>
            <a:r>
              <a:rPr lang="en-GB" sz="1400" b="1" dirty="0">
                <a:effectLst/>
                <a:latin typeface="Calibri" panose="020F0502020204030204" pitchFamily="34" charset="0"/>
                <a:ea typeface="Calibri" panose="020F0502020204030204" pitchFamily="34" charset="0"/>
                <a:cs typeface="Times New Roman" panose="02020603050405020304" pitchFamily="18" charset="0"/>
              </a:rPr>
              <a:t>power imbalances</a:t>
            </a:r>
            <a:r>
              <a:rPr lang="en-GB" sz="1400" dirty="0">
                <a:effectLst/>
                <a:latin typeface="Calibri" panose="020F0502020204030204" pitchFamily="34" charset="0"/>
                <a:ea typeface="Calibri" panose="020F0502020204030204" pitchFamily="34" charset="0"/>
                <a:cs typeface="Times New Roman" panose="02020603050405020304" pitchFamily="18" charset="0"/>
              </a:rPr>
              <a:t>. I would add </a:t>
            </a:r>
            <a:r>
              <a:rPr lang="en-GB" sz="1400" b="1" dirty="0">
                <a:effectLst/>
                <a:latin typeface="Calibri" panose="020F0502020204030204" pitchFamily="34" charset="0"/>
                <a:ea typeface="Calibri" panose="020F0502020204030204" pitchFamily="34" charset="0"/>
                <a:cs typeface="Times New Roman" panose="02020603050405020304" pitchFamily="18" charset="0"/>
              </a:rPr>
              <a:t>validating</a:t>
            </a:r>
            <a:r>
              <a:rPr lang="en-GB" sz="1400" dirty="0">
                <a:effectLst/>
                <a:latin typeface="Calibri" panose="020F0502020204030204" pitchFamily="34" charset="0"/>
                <a:ea typeface="Calibri" panose="020F0502020204030204" pitchFamily="34" charset="0"/>
                <a:cs typeface="Times New Roman" panose="02020603050405020304" pitchFamily="18" charset="0"/>
              </a:rPr>
              <a:t>, </a:t>
            </a:r>
            <a:r>
              <a:rPr lang="en-GB" sz="1400" b="1" dirty="0">
                <a:effectLst/>
                <a:latin typeface="Calibri" panose="020F0502020204030204" pitchFamily="34" charset="0"/>
                <a:ea typeface="Calibri" panose="020F0502020204030204" pitchFamily="34" charset="0"/>
                <a:cs typeface="Times New Roman" panose="02020603050405020304" pitchFamily="18" charset="0"/>
              </a:rPr>
              <a:t>curious</a:t>
            </a:r>
            <a:r>
              <a:rPr lang="en-GB" sz="1400" dirty="0">
                <a:effectLst/>
                <a:latin typeface="Calibri" panose="020F0502020204030204" pitchFamily="34" charset="0"/>
                <a:ea typeface="Calibri" panose="020F0502020204030204" pitchFamily="34" charset="0"/>
                <a:cs typeface="Times New Roman" panose="02020603050405020304" pitchFamily="18" charset="0"/>
              </a:rPr>
              <a:t>, </a:t>
            </a:r>
            <a:r>
              <a:rPr lang="en-GB" sz="1400" b="1" dirty="0">
                <a:effectLst/>
                <a:latin typeface="Calibri" panose="020F0502020204030204" pitchFamily="34" charset="0"/>
                <a:ea typeface="Calibri" panose="020F0502020204030204" pitchFamily="34" charset="0"/>
                <a:cs typeface="Times New Roman" panose="02020603050405020304" pitchFamily="18" charset="0"/>
              </a:rPr>
              <a:t>non-judgemental</a:t>
            </a:r>
            <a:r>
              <a:rPr lang="en-GB" sz="1400" dirty="0">
                <a:effectLst/>
                <a:latin typeface="Calibri" panose="020F0502020204030204" pitchFamily="34" charset="0"/>
                <a:ea typeface="Calibri" panose="020F0502020204030204" pitchFamily="34" charset="0"/>
                <a:cs typeface="Times New Roman" panose="02020603050405020304" pitchFamily="18" charset="0"/>
              </a:rPr>
              <a:t>, able to hold </a:t>
            </a:r>
            <a:r>
              <a:rPr lang="en-GB" sz="1400" b="1" dirty="0">
                <a:effectLst/>
                <a:latin typeface="Calibri" panose="020F0502020204030204" pitchFamily="34" charset="0"/>
                <a:ea typeface="Calibri" panose="020F0502020204030204" pitchFamily="34" charset="0"/>
                <a:cs typeface="Times New Roman" panose="02020603050405020304" pitchFamily="18" charset="0"/>
              </a:rPr>
              <a:t>boundaries</a:t>
            </a:r>
          </a:p>
          <a:p>
            <a:pPr marL="285750" indent="-285750">
              <a:buFont typeface="Arial" panose="020B0604020202020204" pitchFamily="34" charset="0"/>
              <a:buChar char="•"/>
            </a:pP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479C865D-257E-41C3-B1FE-D16B692AAFFD}" type="slidenum">
              <a:rPr lang="en-GB" smtClean="0"/>
              <a:t>30</a:t>
            </a:fld>
            <a:endParaRPr lang="en-GB" dirty="0"/>
          </a:p>
        </p:txBody>
      </p:sp>
    </p:spTree>
    <p:extLst>
      <p:ext uri="{BB962C8B-B14F-4D97-AF65-F5344CB8AC3E}">
        <p14:creationId xmlns:p14="http://schemas.microsoft.com/office/powerpoint/2010/main" val="20571807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dirty="0">
                <a:effectLst/>
                <a:latin typeface="Calibri" panose="020F0502020204030204" pitchFamily="34" charset="0"/>
                <a:ea typeface="Calibri" panose="020F0502020204030204" pitchFamily="34" charset="0"/>
                <a:cs typeface="Times New Roman" panose="02020603050405020304" pitchFamily="18" charset="0"/>
              </a:rPr>
              <a:t>A </a:t>
            </a:r>
            <a:r>
              <a:rPr lang="en-GB" sz="1400" b="1" dirty="0">
                <a:effectLst/>
                <a:latin typeface="Calibri" panose="020F0502020204030204" pitchFamily="34" charset="0"/>
                <a:ea typeface="Calibri" panose="020F0502020204030204" pitchFamily="34" charset="0"/>
                <a:cs typeface="Times New Roman" panose="02020603050405020304" pitchFamily="18" charset="0"/>
              </a:rPr>
              <a:t>trauma-enhanced approach</a:t>
            </a:r>
            <a:r>
              <a:rPr lang="en-GB" sz="1400" dirty="0">
                <a:effectLst/>
                <a:latin typeface="Calibri" panose="020F0502020204030204" pitchFamily="34" charset="0"/>
                <a:ea typeface="Calibri" panose="020F0502020204030204" pitchFamily="34" charset="0"/>
                <a:cs typeface="Times New Roman" panose="02020603050405020304" pitchFamily="18" charset="0"/>
              </a:rPr>
              <a:t> is used by frontline workers who are providing direct or intensive support to people who are known to have experienced traumatic events within their role, and encompasses ways of working to help people to cope with the impact of their trauma</a:t>
            </a:r>
            <a:r>
              <a:rPr lang="en-GB" sz="1400" b="1" dirty="0">
                <a:effectLst/>
                <a:latin typeface="Calibri" panose="020F0502020204030204" pitchFamily="34" charset="0"/>
                <a:ea typeface="Calibri" panose="020F0502020204030204" pitchFamily="34" charset="0"/>
                <a:cs typeface="Times New Roman" panose="02020603050405020304" pitchFamily="18" charset="0"/>
              </a:rPr>
              <a:t>. </a:t>
            </a:r>
          </a:p>
          <a:p>
            <a:endParaRPr lang="en-GB" sz="1400" b="1" dirty="0">
              <a:effectLst/>
              <a:latin typeface="Calibri" panose="020F0502020204030204" pitchFamily="34" charset="0"/>
              <a:ea typeface="Calibri" panose="020F0502020204030204" pitchFamily="34" charset="0"/>
              <a:cs typeface="Times New Roman" panose="02020603050405020304" pitchFamily="18" charset="0"/>
            </a:endParaRPr>
          </a:p>
          <a:p>
            <a:r>
              <a:rPr lang="en-GB" sz="1400" b="1" dirty="0">
                <a:effectLst/>
                <a:latin typeface="Calibri" panose="020F0502020204030204" pitchFamily="34" charset="0"/>
                <a:ea typeface="Calibri" panose="020F0502020204030204" pitchFamily="34" charset="0"/>
                <a:cs typeface="Times New Roman" panose="02020603050405020304" pitchFamily="18" charset="0"/>
              </a:rPr>
              <a:t>Specialist interventions </a:t>
            </a:r>
            <a:r>
              <a:rPr lang="en-GB" sz="1400" dirty="0">
                <a:effectLst/>
                <a:latin typeface="Calibri" panose="020F0502020204030204" pitchFamily="34" charset="0"/>
                <a:ea typeface="Calibri" panose="020F0502020204030204" pitchFamily="34" charset="0"/>
                <a:cs typeface="Times New Roman" panose="02020603050405020304" pitchFamily="18" charset="0"/>
              </a:rPr>
              <a:t>may be formal personalised and co-produced interventions that are offered within a range of settings,</a:t>
            </a:r>
            <a:r>
              <a:rPr lang="en-GB" sz="1400" b="1" dirty="0">
                <a:effectLst/>
                <a:latin typeface="Calibri" panose="020F0502020204030204" pitchFamily="34" charset="0"/>
                <a:ea typeface="Calibri" panose="020F0502020204030204" pitchFamily="34" charset="0"/>
                <a:cs typeface="Times New Roman" panose="02020603050405020304" pitchFamily="18" charset="0"/>
              </a:rPr>
              <a:t> </a:t>
            </a:r>
            <a:r>
              <a:rPr lang="en-GB" sz="1400" b="1"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or specialist input to support organisations and systems to be trauma-informed</a:t>
            </a:r>
            <a:r>
              <a:rPr lang="en-GB" sz="14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endParaRPr lang="en-GB" sz="1400" b="1"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400" b="1" dirty="0">
                <a:effectLst/>
                <a:latin typeface="Calibri" panose="020F0502020204030204" pitchFamily="34" charset="0"/>
                <a:ea typeface="Calibri" panose="020F0502020204030204" pitchFamily="34" charset="0"/>
                <a:cs typeface="Times New Roman" panose="02020603050405020304" pitchFamily="18" charset="0"/>
              </a:rPr>
              <a:t>Trauma-aware</a:t>
            </a:r>
            <a:r>
              <a:rPr lang="en-GB" sz="1400" dirty="0">
                <a:effectLst/>
                <a:latin typeface="Calibri" panose="020F0502020204030204" pitchFamily="34" charset="0"/>
                <a:ea typeface="Calibri" panose="020F0502020204030204" pitchFamily="34" charset="0"/>
                <a:cs typeface="Times New Roman" panose="02020603050405020304" pitchFamily="18" charset="0"/>
              </a:rPr>
              <a:t> is a universal approach that emphasises the role that we all have as members of Welsh society, providing community-led responses to the impact of ACEs and trauma, and supporting resilience through connection, inclusion and compassion.</a:t>
            </a:r>
          </a:p>
          <a:p>
            <a:r>
              <a:rPr lang="en-GB" sz="1400" dirty="0">
                <a:effectLst/>
                <a:latin typeface="Calibri" panose="020F0502020204030204" pitchFamily="34" charset="0"/>
                <a:ea typeface="Calibri" panose="020F0502020204030204" pitchFamily="34" charset="0"/>
                <a:cs typeface="Times New Roman" panose="02020603050405020304" pitchFamily="18" charset="0"/>
              </a:rPr>
              <a:t> </a:t>
            </a:r>
            <a:r>
              <a:rPr lang="en-GB" sz="1400" b="1" dirty="0">
                <a:effectLst/>
                <a:latin typeface="Calibri" panose="020F0502020204030204" pitchFamily="34" charset="0"/>
                <a:ea typeface="Calibri" panose="020F0502020204030204" pitchFamily="34" charset="0"/>
                <a:cs typeface="Times New Roman" panose="02020603050405020304" pitchFamily="18" charset="0"/>
              </a:rPr>
              <a:t>A trauma-skilled approach </a:t>
            </a:r>
            <a:r>
              <a:rPr lang="en-GB" sz="1400" dirty="0">
                <a:effectLst/>
                <a:latin typeface="Calibri" panose="020F0502020204030204" pitchFamily="34" charset="0"/>
                <a:ea typeface="Calibri" panose="020F0502020204030204" pitchFamily="34" charset="0"/>
                <a:cs typeface="Times New Roman" panose="02020603050405020304" pitchFamily="18" charset="0"/>
              </a:rPr>
              <a:t>is embedded within the practice of everyone who provides care or support to people who may have experienced trauma, whether or not the trauma is known about. This applies to most organisations and services in Wales, and many working in and with the community.</a:t>
            </a:r>
            <a:endParaRPr lang="en-GB" sz="1400" dirty="0"/>
          </a:p>
        </p:txBody>
      </p:sp>
      <p:sp>
        <p:nvSpPr>
          <p:cNvPr id="4" name="Slide Number Placeholder 3"/>
          <p:cNvSpPr>
            <a:spLocks noGrp="1"/>
          </p:cNvSpPr>
          <p:nvPr>
            <p:ph type="sldNum" sz="quarter" idx="5"/>
          </p:nvPr>
        </p:nvSpPr>
        <p:spPr/>
        <p:txBody>
          <a:bodyPr/>
          <a:lstStyle/>
          <a:p>
            <a:fld id="{479C865D-257E-41C3-B1FE-D16B692AAFFD}" type="slidenum">
              <a:rPr lang="en-GB" smtClean="0"/>
              <a:t>31</a:t>
            </a:fld>
            <a:endParaRPr lang="en-GB" dirty="0"/>
          </a:p>
        </p:txBody>
      </p:sp>
    </p:spTree>
    <p:extLst>
      <p:ext uri="{BB962C8B-B14F-4D97-AF65-F5344CB8AC3E}">
        <p14:creationId xmlns:p14="http://schemas.microsoft.com/office/powerpoint/2010/main" val="31731336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ffectLst/>
                <a:latin typeface="Calibri" panose="020F0502020204030204" pitchFamily="34" charset="0"/>
                <a:ea typeface="Calibri" panose="020F0502020204030204" pitchFamily="34" charset="0"/>
                <a:cs typeface="Times New Roman" panose="02020603050405020304" pitchFamily="18" charset="0"/>
              </a:rPr>
              <a:t>We want to think together and </a:t>
            </a:r>
          </a:p>
          <a:p>
            <a:r>
              <a:rPr lang="en-GB" dirty="0">
                <a:effectLst/>
                <a:latin typeface="Calibri" panose="020F0502020204030204" pitchFamily="34" charset="0"/>
                <a:ea typeface="Calibri" panose="020F0502020204030204" pitchFamily="34" charset="0"/>
                <a:cs typeface="Times New Roman" panose="02020603050405020304" pitchFamily="18" charset="0"/>
              </a:rPr>
              <a:t>harness your knowledge, skills, expertise and experience</a:t>
            </a:r>
          </a:p>
          <a:p>
            <a:r>
              <a:rPr lang="en-GB" dirty="0">
                <a:latin typeface="Calibri" panose="020F0502020204030204" pitchFamily="34" charset="0"/>
                <a:ea typeface="Calibri" panose="020F0502020204030204" pitchFamily="34" charset="0"/>
                <a:cs typeface="Times New Roman" panose="02020603050405020304" pitchFamily="18" charset="0"/>
              </a:rPr>
              <a:t>To name :</a:t>
            </a:r>
          </a:p>
          <a:p>
            <a:r>
              <a:rPr lang="en-GB" dirty="0">
                <a:effectLst/>
                <a:latin typeface="Calibri" panose="020F0502020204030204" pitchFamily="34" charset="0"/>
                <a:ea typeface="Calibri" panose="020F0502020204030204" pitchFamily="34" charset="0"/>
                <a:cs typeface="Times New Roman" panose="02020603050405020304" pitchFamily="18" charset="0"/>
              </a:rPr>
              <a:t>	current good practice, </a:t>
            </a:r>
          </a:p>
          <a:p>
            <a:r>
              <a:rPr lang="en-GB" dirty="0">
                <a:latin typeface="Calibri" panose="020F0502020204030204" pitchFamily="34" charset="0"/>
                <a:ea typeface="Calibri" panose="020F0502020204030204" pitchFamily="34" charset="0"/>
                <a:cs typeface="Times New Roman" panose="02020603050405020304" pitchFamily="18" charset="0"/>
              </a:rPr>
              <a:t>	</a:t>
            </a:r>
            <a:r>
              <a:rPr lang="en-GB" dirty="0">
                <a:effectLst/>
                <a:latin typeface="Calibri" panose="020F0502020204030204" pitchFamily="34" charset="0"/>
                <a:ea typeface="Calibri" panose="020F0502020204030204" pitchFamily="34" charset="0"/>
                <a:cs typeface="Times New Roman" panose="02020603050405020304" pitchFamily="18" charset="0"/>
              </a:rPr>
              <a:t>next steps and </a:t>
            </a:r>
          </a:p>
          <a:p>
            <a:r>
              <a:rPr lang="en-GB" dirty="0">
                <a:latin typeface="Calibri" panose="020F0502020204030204" pitchFamily="34" charset="0"/>
                <a:ea typeface="Calibri" panose="020F0502020204030204" pitchFamily="34" charset="0"/>
                <a:cs typeface="Times New Roman" panose="02020603050405020304" pitchFamily="18" charset="0"/>
              </a:rPr>
              <a:t>	</a:t>
            </a:r>
            <a:r>
              <a:rPr lang="en-GB" dirty="0">
                <a:effectLst/>
                <a:latin typeface="Calibri" panose="020F0502020204030204" pitchFamily="34" charset="0"/>
                <a:ea typeface="Calibri" panose="020F0502020204030204" pitchFamily="34" charset="0"/>
                <a:cs typeface="Times New Roman" panose="02020603050405020304" pitchFamily="18" charset="0"/>
              </a:rPr>
              <a:t>aspirations at all levels of the system of which we are a part </a:t>
            </a:r>
          </a:p>
          <a:p>
            <a:endParaRPr lang="en-GB" dirty="0">
              <a:latin typeface="Calibri" panose="020F0502020204030204" pitchFamily="34" charset="0"/>
              <a:ea typeface="Calibri" panose="020F0502020204030204" pitchFamily="34" charset="0"/>
              <a:cs typeface="Times New Roman" panose="02020603050405020304" pitchFamily="18" charset="0"/>
            </a:endParaRPr>
          </a:p>
          <a:p>
            <a:r>
              <a:rPr lang="en-GB" dirty="0">
                <a:effectLst/>
                <a:latin typeface="Calibri" panose="020F0502020204030204" pitchFamily="34" charset="0"/>
                <a:ea typeface="Calibri" panose="020F0502020204030204" pitchFamily="34" charset="0"/>
                <a:cs typeface="Times New Roman" panose="02020603050405020304" pitchFamily="18" charset="0"/>
              </a:rPr>
              <a:t>to share good practice and continue a journey to provide high quality practice based / evidence-based care for services for adults with a learning disability who experience Big T trauma </a:t>
            </a:r>
          </a:p>
          <a:p>
            <a:endParaRPr lang="en-GB" sz="1400" dirty="0">
              <a:latin typeface="Calibri" panose="020F0502020204030204" pitchFamily="34" charset="0"/>
              <a:ea typeface="Calibri" panose="020F0502020204030204" pitchFamily="34" charset="0"/>
              <a:cs typeface="Times New Roman" panose="02020603050405020304" pitchFamily="18" charset="0"/>
            </a:endParaRPr>
          </a:p>
          <a:p>
            <a:r>
              <a:rPr lang="en-GB" b="1" dirty="0">
                <a:effectLst/>
                <a:latin typeface="Calibri" panose="020F0502020204030204" pitchFamily="34" charset="0"/>
                <a:ea typeface="Calibri" panose="020F0502020204030204" pitchFamily="34" charset="0"/>
                <a:cs typeface="Times New Roman" panose="02020603050405020304" pitchFamily="18" charset="0"/>
              </a:rPr>
              <a:t>In your groups….. Please consider the table above </a:t>
            </a:r>
          </a:p>
          <a:p>
            <a:pPr>
              <a:lnSpc>
                <a:spcPct val="107000"/>
              </a:lnSpc>
              <a:spcAft>
                <a:spcPts val="800"/>
              </a:spcAft>
            </a:pPr>
            <a:r>
              <a:rPr lang="en-GB" dirty="0">
                <a:effectLst/>
                <a:latin typeface="Calibri" panose="020F0502020204030204" pitchFamily="34" charset="0"/>
                <a:ea typeface="Calibri" panose="020F0502020204030204" pitchFamily="34" charset="0"/>
                <a:cs typeface="Times New Roman" panose="02020603050405020304" pitchFamily="18" charset="0"/>
              </a:rPr>
              <a:t>Add in: </a:t>
            </a:r>
          </a:p>
          <a:p>
            <a:pPr marL="171450" indent="-171450">
              <a:lnSpc>
                <a:spcPct val="107000"/>
              </a:lnSpc>
              <a:spcAft>
                <a:spcPts val="800"/>
              </a:spcAft>
              <a:buFont typeface="Arial" panose="020B0604020202020204" pitchFamily="34" charset="0"/>
              <a:buChar char="•"/>
            </a:pPr>
            <a:r>
              <a:rPr lang="en-GB" dirty="0">
                <a:effectLst/>
                <a:latin typeface="Calibri" panose="020F0502020204030204" pitchFamily="34" charset="0"/>
                <a:ea typeface="Calibri" panose="020F0502020204030204" pitchFamily="34" charset="0"/>
                <a:cs typeface="Times New Roman" panose="02020603050405020304" pitchFamily="18" charset="0"/>
              </a:rPr>
              <a:t>Lessons learned to date (inviting anybody’s response for example individuals from other specialities </a:t>
            </a:r>
          </a:p>
          <a:p>
            <a:pPr marL="171450" indent="-171450">
              <a:lnSpc>
                <a:spcPct val="107000"/>
              </a:lnSpc>
              <a:spcAft>
                <a:spcPts val="800"/>
              </a:spcAft>
              <a:buFont typeface="Arial" panose="020B0604020202020204" pitchFamily="34" charset="0"/>
              <a:buChar char="•"/>
            </a:pPr>
            <a:r>
              <a:rPr lang="en-GB" dirty="0">
                <a:effectLst/>
                <a:latin typeface="Calibri" panose="020F0502020204030204" pitchFamily="34" charset="0"/>
                <a:ea typeface="Calibri" panose="020F0502020204030204" pitchFamily="34" charset="0"/>
                <a:cs typeface="Times New Roman" panose="02020603050405020304" pitchFamily="18" charset="0"/>
              </a:rPr>
              <a:t>Resources required </a:t>
            </a:r>
          </a:p>
          <a:p>
            <a:pPr marL="171450" indent="-171450">
              <a:lnSpc>
                <a:spcPct val="107000"/>
              </a:lnSpc>
              <a:spcAft>
                <a:spcPts val="800"/>
              </a:spcAft>
              <a:buFont typeface="Arial" panose="020B0604020202020204" pitchFamily="34" charset="0"/>
              <a:buChar char="•"/>
            </a:pPr>
            <a:r>
              <a:rPr lang="en-GB" dirty="0">
                <a:effectLst/>
                <a:latin typeface="Calibri" panose="020F0502020204030204" pitchFamily="34" charset="0"/>
                <a:ea typeface="Calibri" panose="020F0502020204030204" pitchFamily="34" charset="0"/>
                <a:cs typeface="Times New Roman" panose="02020603050405020304" pitchFamily="18" charset="0"/>
              </a:rPr>
              <a:t>Prompts: restraint, over-medication, </a:t>
            </a:r>
          </a:p>
          <a:p>
            <a:endParaRPr lang="en-GB" dirty="0"/>
          </a:p>
        </p:txBody>
      </p:sp>
      <p:sp>
        <p:nvSpPr>
          <p:cNvPr id="4" name="Slide Number Placeholder 3"/>
          <p:cNvSpPr>
            <a:spLocks noGrp="1"/>
          </p:cNvSpPr>
          <p:nvPr>
            <p:ph type="sldNum" sz="quarter" idx="5"/>
          </p:nvPr>
        </p:nvSpPr>
        <p:spPr/>
        <p:txBody>
          <a:bodyPr/>
          <a:lstStyle/>
          <a:p>
            <a:fld id="{479C865D-257E-41C3-B1FE-D16B692AAFFD}" type="slidenum">
              <a:rPr lang="en-GB" smtClean="0"/>
              <a:t>32</a:t>
            </a:fld>
            <a:endParaRPr lang="en-GB" dirty="0"/>
          </a:p>
        </p:txBody>
      </p:sp>
    </p:spTree>
    <p:extLst>
      <p:ext uri="{BB962C8B-B14F-4D97-AF65-F5344CB8AC3E}">
        <p14:creationId xmlns:p14="http://schemas.microsoft.com/office/powerpoint/2010/main" val="37984185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points threats to life, emotionally harmful. </a:t>
            </a:r>
          </a:p>
        </p:txBody>
      </p:sp>
      <p:sp>
        <p:nvSpPr>
          <p:cNvPr id="4" name="Slide Number Placeholder 3"/>
          <p:cNvSpPr>
            <a:spLocks noGrp="1"/>
          </p:cNvSpPr>
          <p:nvPr>
            <p:ph type="sldNum" sz="quarter" idx="5"/>
          </p:nvPr>
        </p:nvSpPr>
        <p:spPr/>
        <p:txBody>
          <a:bodyPr/>
          <a:lstStyle/>
          <a:p>
            <a:fld id="{479C865D-257E-41C3-B1FE-D16B692AAFFD}" type="slidenum">
              <a:rPr lang="en-GB" smtClean="0"/>
              <a:t>2</a:t>
            </a:fld>
            <a:endParaRPr lang="en-GB" dirty="0"/>
          </a:p>
        </p:txBody>
      </p:sp>
    </p:spTree>
    <p:extLst>
      <p:ext uri="{BB962C8B-B14F-4D97-AF65-F5344CB8AC3E}">
        <p14:creationId xmlns:p14="http://schemas.microsoft.com/office/powerpoint/2010/main" val="38544804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79C865D-257E-41C3-B1FE-D16B692AAFFD}" type="slidenum">
              <a:rPr lang="en-GB" smtClean="0"/>
              <a:t>5</a:t>
            </a:fld>
            <a:endParaRPr lang="en-GB" dirty="0"/>
          </a:p>
        </p:txBody>
      </p:sp>
    </p:spTree>
    <p:extLst>
      <p:ext uri="{BB962C8B-B14F-4D97-AF65-F5344CB8AC3E}">
        <p14:creationId xmlns:p14="http://schemas.microsoft.com/office/powerpoint/2010/main" val="13361531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50"/>
            <a:ext cx="5486400" cy="2438400"/>
          </a:xfrm>
        </p:spPr>
        <p:txBody>
          <a:bodyPr/>
          <a:lstStyle/>
          <a:p>
            <a:r>
              <a:rPr lang="en-GB" sz="1200" dirty="0">
                <a:effectLst/>
                <a:latin typeface="Calibri" panose="020F0502020204030204" pitchFamily="34" charset="0"/>
                <a:ea typeface="Calibri" panose="020F0502020204030204" pitchFamily="34" charset="0"/>
                <a:cs typeface="Times New Roman" panose="02020603050405020304" pitchFamily="18" charset="0"/>
              </a:rPr>
              <a:t>Developmentally:</a:t>
            </a:r>
          </a:p>
          <a:p>
            <a:r>
              <a:rPr lang="en-GB" sz="1200" dirty="0">
                <a:effectLst/>
                <a:latin typeface="Calibri" panose="020F0502020204030204" pitchFamily="34" charset="0"/>
                <a:ea typeface="Calibri" panose="020F0502020204030204" pitchFamily="34" charset="0"/>
                <a:cs typeface="Times New Roman" panose="02020603050405020304" pitchFamily="18" charset="0"/>
              </a:rPr>
              <a:t>Below the age of 6, most rapid brain development takes place and ACEs can have a profound lifelong negative effect on this development and is associated with a negative impact on IQ</a:t>
            </a:r>
          </a:p>
          <a:p>
            <a:endParaRPr lang="en-GB" dirty="0">
              <a:latin typeface="Calibri" panose="020F0502020204030204" pitchFamily="34" charset="0"/>
              <a:ea typeface="Calibri" panose="020F0502020204030204" pitchFamily="34" charset="0"/>
              <a:cs typeface="Times New Roman" panose="02020603050405020304" pitchFamily="18" charset="0"/>
            </a:endParaRPr>
          </a:p>
          <a:p>
            <a:r>
              <a:rPr lang="en-GB" sz="1200" dirty="0">
                <a:effectLst/>
                <a:latin typeface="Calibri" panose="020F0502020204030204" pitchFamily="34" charset="0"/>
                <a:ea typeface="Calibri" panose="020F0502020204030204" pitchFamily="34" charset="0"/>
                <a:cs typeface="Times New Roman" panose="02020603050405020304" pitchFamily="18" charset="0"/>
              </a:rPr>
              <a:t>Reference </a:t>
            </a:r>
            <a:r>
              <a:rPr lang="en-GB" sz="1200"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Fellitti </a:t>
            </a:r>
            <a:r>
              <a:rPr lang="en-GB" sz="1200" dirty="0">
                <a:effectLst/>
                <a:latin typeface="Calibri" panose="020F0502020204030204" pitchFamily="34" charset="0"/>
                <a:ea typeface="Calibri" panose="020F0502020204030204" pitchFamily="34" charset="0"/>
                <a:cs typeface="Times New Roman" panose="02020603050405020304" pitchFamily="18" charset="0"/>
              </a:rPr>
              <a:t>and colleagues in </a:t>
            </a:r>
            <a:r>
              <a:rPr lang="en-GB" sz="1200"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1998 (Need reference) </a:t>
            </a:r>
            <a:r>
              <a:rPr lang="en-GB" sz="1200" dirty="0">
                <a:effectLst/>
                <a:latin typeface="Calibri" panose="020F0502020204030204" pitchFamily="34" charset="0"/>
                <a:ea typeface="Calibri" panose="020F0502020204030204" pitchFamily="34" charset="0"/>
                <a:cs typeface="Times New Roman" panose="02020603050405020304" pitchFamily="18" charset="0"/>
              </a:rPr>
              <a:t>conclusively demonstrated a strong relationship between childhood adversity and mental and physical health in adulthood using the adult retrospective assessment. </a:t>
            </a:r>
          </a:p>
          <a:p>
            <a:endParaRPr lang="en-GB" dirty="0">
              <a:latin typeface="Calibri" panose="020F0502020204030204" pitchFamily="34" charset="0"/>
              <a:cs typeface="Times New Roman" panose="02020603050405020304" pitchFamily="18" charset="0"/>
            </a:endParaRPr>
          </a:p>
          <a:p>
            <a:r>
              <a:rPr lang="en-GB" sz="1200" dirty="0">
                <a:latin typeface="Calibri" panose="020F0502020204030204" pitchFamily="34" charset="0"/>
                <a:cs typeface="Times New Roman" panose="02020603050405020304" pitchFamily="18" charset="0"/>
              </a:rPr>
              <a:t>Trauma impacts on our sense of who we are, our identity, our sense of agency and ourselves in the world. </a:t>
            </a:r>
          </a:p>
          <a:p>
            <a:r>
              <a:rPr lang="en-GB" b="1" dirty="0">
                <a:solidFill>
                  <a:srgbClr val="FF0000"/>
                </a:solidFill>
                <a:latin typeface="Calibri" panose="020F0502020204030204" pitchFamily="34" charset="0"/>
                <a:cs typeface="Times New Roman" panose="02020603050405020304" pitchFamily="18" charset="0"/>
              </a:rPr>
              <a:t>Question: </a:t>
            </a:r>
            <a:r>
              <a:rPr lang="en-GB" sz="1200" dirty="0">
                <a:latin typeface="Calibri" panose="020F0502020204030204" pitchFamily="34" charset="0"/>
                <a:cs typeface="Times New Roman" panose="02020603050405020304" pitchFamily="18" charset="0"/>
              </a:rPr>
              <a:t>What else might it impact on in terms of development? Our relationships, our desire to play, creativity, our confidence to try new things to fail, our emotions </a:t>
            </a:r>
            <a:endParaRPr lang="en-GB" sz="1200" dirty="0"/>
          </a:p>
          <a:p>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479C865D-257E-41C3-B1FE-D16B692AAFFD}" type="slidenum">
              <a:rPr lang="en-GB" smtClean="0"/>
              <a:t>6</a:t>
            </a:fld>
            <a:endParaRPr lang="en-GB" dirty="0"/>
          </a:p>
        </p:txBody>
      </p:sp>
    </p:spTree>
    <p:extLst>
      <p:ext uri="{BB962C8B-B14F-4D97-AF65-F5344CB8AC3E}">
        <p14:creationId xmlns:p14="http://schemas.microsoft.com/office/powerpoint/2010/main" val="18135587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200"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Present study </a:t>
            </a:r>
            <a:r>
              <a:rPr lang="en-GB" sz="1200" dirty="0">
                <a:effectLst/>
                <a:latin typeface="Calibri" panose="020F0502020204030204" pitchFamily="34" charset="0"/>
                <a:ea typeface="Calibri" panose="020F0502020204030204" pitchFamily="34" charset="0"/>
                <a:cs typeface="Times New Roman" panose="02020603050405020304" pitchFamily="18" charset="0"/>
              </a:rPr>
              <a:t>reviewed 69 case files of children with ID between ages of 2yrs – 16 yrs. between April – June 2018 using the original ACEs framework and, additional variables such as economic hardship, no of placements see pg. 6-7</a:t>
            </a:r>
          </a:p>
          <a:p>
            <a:pPr>
              <a:lnSpc>
                <a:spcPct val="107000"/>
              </a:lnSpc>
              <a:spcAft>
                <a:spcPts val="800"/>
              </a:spcAft>
            </a:pPr>
            <a:r>
              <a:rPr lang="en-GB" sz="1200" dirty="0">
                <a:effectLst/>
                <a:latin typeface="Calibri" panose="020F0502020204030204" pitchFamily="34" charset="0"/>
                <a:ea typeface="Calibri" panose="020F0502020204030204" pitchFamily="34" charset="0"/>
                <a:cs typeface="Times New Roman" panose="02020603050405020304" pitchFamily="18" charset="0"/>
              </a:rPr>
              <a:t>Results 82.6% experienced at least 1 ACE: 49.3% experience 2 ACES or more. Most common ACEs were parental separation / divorce, parental MH probs, witness of violence ag a parent. </a:t>
            </a:r>
          </a:p>
          <a:p>
            <a:pPr>
              <a:lnSpc>
                <a:spcPct val="107000"/>
              </a:lnSpc>
              <a:spcAft>
                <a:spcPts val="800"/>
              </a:spcAft>
            </a:pPr>
            <a:r>
              <a:rPr lang="en-GB" sz="1200" dirty="0">
                <a:effectLst/>
                <a:latin typeface="Calibri" panose="020F0502020204030204" pitchFamily="34" charset="0"/>
                <a:ea typeface="Calibri" panose="020F0502020204030204" pitchFamily="34" charset="0"/>
                <a:cs typeface="Times New Roman" panose="02020603050405020304" pitchFamily="18" charset="0"/>
              </a:rPr>
              <a:t>28.6% had parents with ACEs. There was a strong correlation between ACEs in parents and ACEs in their children supporting transgenerational relationship patterns </a:t>
            </a:r>
          </a:p>
          <a:p>
            <a:endParaRPr lang="en-GB" dirty="0"/>
          </a:p>
        </p:txBody>
      </p:sp>
      <p:sp>
        <p:nvSpPr>
          <p:cNvPr id="4" name="Slide Number Placeholder 3"/>
          <p:cNvSpPr>
            <a:spLocks noGrp="1"/>
          </p:cNvSpPr>
          <p:nvPr>
            <p:ph type="sldNum" sz="quarter" idx="5"/>
          </p:nvPr>
        </p:nvSpPr>
        <p:spPr/>
        <p:txBody>
          <a:bodyPr/>
          <a:lstStyle/>
          <a:p>
            <a:fld id="{479C865D-257E-41C3-B1FE-D16B692AAFFD}" type="slidenum">
              <a:rPr lang="en-GB" smtClean="0"/>
              <a:t>7</a:t>
            </a:fld>
            <a:endParaRPr lang="en-GB" dirty="0"/>
          </a:p>
        </p:txBody>
      </p:sp>
    </p:spTree>
    <p:extLst>
      <p:ext uri="{BB962C8B-B14F-4D97-AF65-F5344CB8AC3E}">
        <p14:creationId xmlns:p14="http://schemas.microsoft.com/office/powerpoint/2010/main" val="25922817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Paid carers often leave suddenly</a:t>
            </a:r>
          </a:p>
          <a:p>
            <a:r>
              <a:rPr lang="en-GB" dirty="0"/>
              <a:t>Needs being knowingly or unknowingly neglected </a:t>
            </a:r>
          </a:p>
          <a:p>
            <a:r>
              <a:rPr lang="en-GB" dirty="0"/>
              <a:t>Can lead to a small ‘window of tolerance’ resources for coping is reduced, risk of developing difficulties is increased </a:t>
            </a:r>
          </a:p>
          <a:p>
            <a:r>
              <a:rPr lang="en-GB" dirty="0"/>
              <a:t>Also carers might be traumatised </a:t>
            </a:r>
          </a:p>
        </p:txBody>
      </p:sp>
      <p:sp>
        <p:nvSpPr>
          <p:cNvPr id="4" name="Slide Number Placeholder 3"/>
          <p:cNvSpPr>
            <a:spLocks noGrp="1"/>
          </p:cNvSpPr>
          <p:nvPr>
            <p:ph type="sldNum" sz="quarter" idx="5"/>
          </p:nvPr>
        </p:nvSpPr>
        <p:spPr/>
        <p:txBody>
          <a:bodyPr/>
          <a:lstStyle/>
          <a:p>
            <a:fld id="{479C865D-257E-41C3-B1FE-D16B692AAFFD}" type="slidenum">
              <a:rPr lang="en-GB" smtClean="0"/>
              <a:t>8</a:t>
            </a:fld>
            <a:endParaRPr lang="en-GB" dirty="0"/>
          </a:p>
        </p:txBody>
      </p:sp>
    </p:spTree>
    <p:extLst>
      <p:ext uri="{BB962C8B-B14F-4D97-AF65-F5344CB8AC3E}">
        <p14:creationId xmlns:p14="http://schemas.microsoft.com/office/powerpoint/2010/main" val="35001768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Starting to build a picture of adults with an intellectual disability more vulnerable to trauma, impact on sense of self and impacting on relating to others and then seeing care-seeking as shameful – which services can reinforce – see Roger’s story. </a:t>
            </a:r>
          </a:p>
        </p:txBody>
      </p:sp>
      <p:sp>
        <p:nvSpPr>
          <p:cNvPr id="4" name="Slide Number Placeholder 3"/>
          <p:cNvSpPr>
            <a:spLocks noGrp="1"/>
          </p:cNvSpPr>
          <p:nvPr>
            <p:ph type="sldNum" sz="quarter" idx="5"/>
          </p:nvPr>
        </p:nvSpPr>
        <p:spPr/>
        <p:txBody>
          <a:bodyPr/>
          <a:lstStyle/>
          <a:p>
            <a:fld id="{479C865D-257E-41C3-B1FE-D16B692AAFFD}" type="slidenum">
              <a:rPr lang="en-GB" smtClean="0"/>
              <a:t>9</a:t>
            </a:fld>
            <a:endParaRPr lang="en-GB" dirty="0"/>
          </a:p>
        </p:txBody>
      </p:sp>
    </p:spTree>
    <p:extLst>
      <p:ext uri="{BB962C8B-B14F-4D97-AF65-F5344CB8AC3E}">
        <p14:creationId xmlns:p14="http://schemas.microsoft.com/office/powerpoint/2010/main" val="18507566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Prolonged exposure – impacts on all areas of development as discussed earlier</a:t>
            </a:r>
          </a:p>
          <a:p>
            <a:r>
              <a:rPr lang="en-GB" sz="1200" dirty="0">
                <a:effectLst/>
                <a:latin typeface="Calibri" panose="020F0502020204030204" pitchFamily="34" charset="0"/>
                <a:ea typeface="Calibri" panose="020F0502020204030204" pitchFamily="34" charset="0"/>
                <a:cs typeface="Times New Roman" panose="02020603050405020304" pitchFamily="18" charset="0"/>
              </a:rPr>
              <a:t>Why limited literature? </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L="171450" indent="-171450">
              <a:buFont typeface="Arial" panose="020B0604020202020204" pitchFamily="34" charset="0"/>
              <a:buChar char="•"/>
            </a:pPr>
            <a:r>
              <a:rPr lang="en-GB" sz="1200" dirty="0">
                <a:effectLst/>
                <a:latin typeface="Calibri" panose="020F0502020204030204" pitchFamily="34" charset="0"/>
                <a:ea typeface="Calibri" panose="020F0502020204030204" pitchFamily="34" charset="0"/>
                <a:cs typeface="Times New Roman" panose="02020603050405020304" pitchFamily="18" charset="0"/>
              </a:rPr>
              <a:t>In part because </a:t>
            </a:r>
            <a:r>
              <a:rPr lang="en-GB" sz="1200" b="1" dirty="0">
                <a:effectLst/>
                <a:latin typeface="Calibri" panose="020F0502020204030204" pitchFamily="34" charset="0"/>
                <a:ea typeface="Calibri" panose="020F0502020204030204" pitchFamily="34" charset="0"/>
                <a:cs typeface="Times New Roman" panose="02020603050405020304" pitchFamily="18" charset="0"/>
              </a:rPr>
              <a:t>PTSD</a:t>
            </a:r>
            <a:r>
              <a:rPr lang="en-GB" sz="1200" dirty="0">
                <a:effectLst/>
                <a:latin typeface="Calibri" panose="020F0502020204030204" pitchFamily="34" charset="0"/>
                <a:ea typeface="Calibri" panose="020F0502020204030204" pitchFamily="34" charset="0"/>
                <a:cs typeface="Times New Roman" panose="02020603050405020304" pitchFamily="18" charset="0"/>
              </a:rPr>
              <a:t> was </a:t>
            </a:r>
            <a:r>
              <a:rPr lang="en-GB" sz="1200" b="1" dirty="0">
                <a:effectLst/>
                <a:latin typeface="Calibri" panose="020F0502020204030204" pitchFamily="34" charset="0"/>
                <a:ea typeface="Calibri" panose="020F0502020204030204" pitchFamily="34" charset="0"/>
                <a:cs typeface="Times New Roman" panose="02020603050405020304" pitchFamily="18" charset="0"/>
              </a:rPr>
              <a:t>recognised</a:t>
            </a:r>
            <a:r>
              <a:rPr lang="en-GB" sz="1200" dirty="0">
                <a:effectLst/>
                <a:latin typeface="Calibri" panose="020F0502020204030204" pitchFamily="34" charset="0"/>
                <a:ea typeface="Calibri" panose="020F0502020204030204" pitchFamily="34" charset="0"/>
                <a:cs typeface="Times New Roman" panose="02020603050405020304" pitchFamily="18" charset="0"/>
              </a:rPr>
              <a:t> as a </a:t>
            </a:r>
            <a:r>
              <a:rPr lang="en-GB" sz="1200" b="1" dirty="0">
                <a:effectLst/>
                <a:latin typeface="Calibri" panose="020F0502020204030204" pitchFamily="34" charset="0"/>
                <a:ea typeface="Calibri" panose="020F0502020204030204" pitchFamily="34" charset="0"/>
                <a:cs typeface="Times New Roman" panose="02020603050405020304" pitchFamily="18" charset="0"/>
              </a:rPr>
              <a:t>separate</a:t>
            </a:r>
            <a:r>
              <a:rPr lang="en-GB" sz="1200" dirty="0">
                <a:effectLst/>
                <a:latin typeface="Calibri" panose="020F0502020204030204" pitchFamily="34" charset="0"/>
                <a:ea typeface="Calibri" panose="020F0502020204030204" pitchFamily="34" charset="0"/>
                <a:cs typeface="Times New Roman" panose="02020603050405020304" pitchFamily="18" charset="0"/>
              </a:rPr>
              <a:t> </a:t>
            </a:r>
            <a:r>
              <a:rPr lang="en-GB" sz="1200" b="1" dirty="0">
                <a:effectLst/>
                <a:latin typeface="Calibri" panose="020F0502020204030204" pitchFamily="34" charset="0"/>
                <a:ea typeface="Calibri" panose="020F0502020204030204" pitchFamily="34" charset="0"/>
                <a:cs typeface="Times New Roman" panose="02020603050405020304" pitchFamily="18" charset="0"/>
              </a:rPr>
              <a:t>concept</a:t>
            </a:r>
            <a:r>
              <a:rPr lang="en-GB" sz="1200" dirty="0">
                <a:effectLst/>
                <a:latin typeface="Calibri" panose="020F0502020204030204" pitchFamily="34" charset="0"/>
                <a:ea typeface="Calibri" panose="020F0502020204030204" pitchFamily="34" charset="0"/>
                <a:cs typeface="Times New Roman" panose="02020603050405020304" pitchFamily="18" charset="0"/>
              </a:rPr>
              <a:t> only in the past </a:t>
            </a:r>
            <a:r>
              <a:rPr lang="en-GB" sz="1200" b="1" dirty="0">
                <a:effectLst/>
                <a:latin typeface="Calibri" panose="020F0502020204030204" pitchFamily="34" charset="0"/>
                <a:ea typeface="Calibri" panose="020F0502020204030204" pitchFamily="34" charset="0"/>
                <a:cs typeface="Times New Roman" panose="02020603050405020304" pitchFamily="18" charset="0"/>
              </a:rPr>
              <a:t>20</a:t>
            </a:r>
            <a:r>
              <a:rPr lang="en-GB" sz="1200" dirty="0">
                <a:effectLst/>
                <a:latin typeface="Calibri" panose="020F0502020204030204" pitchFamily="34" charset="0"/>
                <a:ea typeface="Calibri" panose="020F0502020204030204" pitchFamily="34" charset="0"/>
                <a:cs typeface="Times New Roman" panose="02020603050405020304" pitchFamily="18" charset="0"/>
              </a:rPr>
              <a:t> years. </a:t>
            </a:r>
          </a:p>
          <a:p>
            <a:pPr marL="171450" indent="-171450">
              <a:buFont typeface="Arial" panose="020B0604020202020204" pitchFamily="34" charset="0"/>
              <a:buChar char="•"/>
            </a:pPr>
            <a:r>
              <a:rPr lang="en-GB" sz="1200" dirty="0">
                <a:effectLst/>
                <a:latin typeface="Calibri" panose="020F0502020204030204" pitchFamily="34" charset="0"/>
                <a:ea typeface="Calibri" panose="020F0502020204030204" pitchFamily="34" charset="0"/>
                <a:cs typeface="Times New Roman" panose="02020603050405020304" pitchFamily="18" charset="0"/>
              </a:rPr>
              <a:t>It is </a:t>
            </a:r>
            <a:r>
              <a:rPr lang="en-GB" sz="1200" b="1" dirty="0">
                <a:effectLst/>
                <a:latin typeface="Calibri" panose="020F0502020204030204" pitchFamily="34" charset="0"/>
                <a:ea typeface="Calibri" panose="020F0502020204030204" pitchFamily="34" charset="0"/>
                <a:cs typeface="Times New Roman" panose="02020603050405020304" pitchFamily="18" charset="0"/>
              </a:rPr>
              <a:t>only in this time-scale </a:t>
            </a:r>
            <a:r>
              <a:rPr lang="en-GB" sz="1200" dirty="0">
                <a:effectLst/>
                <a:latin typeface="Calibri" panose="020F0502020204030204" pitchFamily="34" charset="0"/>
                <a:ea typeface="Calibri" panose="020F0502020204030204" pitchFamily="34" charset="0"/>
                <a:cs typeface="Times New Roman" panose="02020603050405020304" pitchFamily="18" charset="0"/>
              </a:rPr>
              <a:t>that there has been a full </a:t>
            </a:r>
            <a:r>
              <a:rPr lang="en-GB" sz="1200" b="1" dirty="0">
                <a:effectLst/>
                <a:latin typeface="Calibri" panose="020F0502020204030204" pitchFamily="34" charset="0"/>
                <a:ea typeface="Calibri" panose="020F0502020204030204" pitchFamily="34" charset="0"/>
                <a:cs typeface="Times New Roman" panose="02020603050405020304" pitchFamily="18" charset="0"/>
              </a:rPr>
              <a:t>acknowledgement</a:t>
            </a:r>
            <a:r>
              <a:rPr lang="en-GB" sz="1200" dirty="0">
                <a:effectLst/>
                <a:latin typeface="Calibri" panose="020F0502020204030204" pitchFamily="34" charset="0"/>
                <a:ea typeface="Calibri" panose="020F0502020204030204" pitchFamily="34" charset="0"/>
                <a:cs typeface="Times New Roman" panose="02020603050405020304" pitchFamily="18" charset="0"/>
              </a:rPr>
              <a:t> that PwID </a:t>
            </a:r>
            <a:r>
              <a:rPr lang="en-GB" sz="1200" b="1" dirty="0">
                <a:effectLst/>
                <a:latin typeface="Calibri" panose="020F0502020204030204" pitchFamily="34" charset="0"/>
                <a:ea typeface="Calibri" panose="020F0502020204030204" pitchFamily="34" charset="0"/>
                <a:cs typeface="Times New Roman" panose="02020603050405020304" pitchFamily="18" charset="0"/>
              </a:rPr>
              <a:t>suffer from serious mental illness</a:t>
            </a:r>
            <a:r>
              <a:rPr lang="en-GB" sz="1200" dirty="0">
                <a:effectLst/>
                <a:latin typeface="Calibri" panose="020F0502020204030204" pitchFamily="34" charset="0"/>
                <a:ea typeface="Calibri" panose="020F0502020204030204" pitchFamily="34" charset="0"/>
                <a:cs typeface="Times New Roman" panose="02020603050405020304" pitchFamily="18" charset="0"/>
              </a:rPr>
              <a:t>.</a:t>
            </a:r>
          </a:p>
          <a:p>
            <a:pPr marL="171450" indent="-171450">
              <a:buFont typeface="Arial" panose="020B0604020202020204" pitchFamily="34" charset="0"/>
              <a:buChar char="•"/>
            </a:pPr>
            <a:r>
              <a:rPr lang="en-GB" dirty="0">
                <a:latin typeface="Calibri" panose="020F0502020204030204" pitchFamily="34" charset="0"/>
                <a:ea typeface="Calibri" panose="020F0502020204030204" pitchFamily="34" charset="0"/>
                <a:cs typeface="Times New Roman" panose="02020603050405020304" pitchFamily="18" charset="0"/>
              </a:rPr>
              <a:t>But as we will </a:t>
            </a:r>
            <a:r>
              <a:rPr lang="en-GB" b="1" dirty="0">
                <a:latin typeface="Calibri" panose="020F0502020204030204" pitchFamily="34" charset="0"/>
                <a:ea typeface="Calibri" panose="020F0502020204030204" pitchFamily="34" charset="0"/>
                <a:cs typeface="Times New Roman" panose="02020603050405020304" pitchFamily="18" charset="0"/>
              </a:rPr>
              <a:t>see later </a:t>
            </a:r>
            <a:r>
              <a:rPr lang="en-GB" dirty="0">
                <a:latin typeface="Calibri" panose="020F0502020204030204" pitchFamily="34" charset="0"/>
                <a:ea typeface="Calibri" panose="020F0502020204030204" pitchFamily="34" charset="0"/>
                <a:cs typeface="Times New Roman" panose="02020603050405020304" pitchFamily="18" charset="0"/>
              </a:rPr>
              <a:t>there are </a:t>
            </a:r>
            <a:r>
              <a:rPr lang="en-GB" b="1" dirty="0">
                <a:latin typeface="Calibri" panose="020F0502020204030204" pitchFamily="34" charset="0"/>
                <a:ea typeface="Calibri" panose="020F0502020204030204" pitchFamily="34" charset="0"/>
                <a:cs typeface="Times New Roman" panose="02020603050405020304" pitchFamily="18" charset="0"/>
              </a:rPr>
              <a:t>also much more complex reasons </a:t>
            </a:r>
          </a:p>
          <a:p>
            <a:pPr marL="171450" indent="-171450">
              <a:buFont typeface="Arial" panose="020B0604020202020204" pitchFamily="34" charset="0"/>
              <a:buChar char="•"/>
            </a:pPr>
            <a:endParaRPr lang="en-GB" sz="1200" b="1" dirty="0">
              <a:effectLst/>
              <a:latin typeface="Calibri" panose="020F0502020204030204" pitchFamily="34" charset="0"/>
              <a:ea typeface="Calibri" panose="020F0502020204030204" pitchFamily="34" charset="0"/>
              <a:cs typeface="Times New Roman" panose="02020603050405020304" pitchFamily="18" charset="0"/>
            </a:endParaRPr>
          </a:p>
          <a:p>
            <a:r>
              <a:rPr lang="en-GB" dirty="0"/>
              <a:t> </a:t>
            </a:r>
            <a:r>
              <a:rPr lang="en-GB" sz="12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Stavrakaki, (1997) study </a:t>
            </a:r>
          </a:p>
          <a:p>
            <a:r>
              <a:rPr lang="en-GB" b="1" dirty="0">
                <a:solidFill>
                  <a:schemeClr val="tx2">
                    <a:lumMod val="50000"/>
                  </a:schemeClr>
                </a:solidFill>
                <a:latin typeface="Calibri" panose="020F0502020204030204" pitchFamily="34" charset="0"/>
                <a:cs typeface="Times New Roman" panose="02020603050405020304" pitchFamily="18" charset="0"/>
              </a:rPr>
              <a:t>I called it distress </a:t>
            </a:r>
            <a:r>
              <a:rPr lang="en-GB" dirty="0">
                <a:solidFill>
                  <a:schemeClr val="tx2">
                    <a:lumMod val="50000"/>
                  </a:schemeClr>
                </a:solidFill>
                <a:latin typeface="Calibri" panose="020F0502020204030204" pitchFamily="34" charset="0"/>
                <a:cs typeface="Times New Roman" panose="02020603050405020304" pitchFamily="18" charset="0"/>
              </a:rPr>
              <a:t>– he called it </a:t>
            </a:r>
            <a:r>
              <a:rPr lang="en-GB" b="1" dirty="0">
                <a:solidFill>
                  <a:schemeClr val="tx2">
                    <a:lumMod val="50000"/>
                  </a:schemeClr>
                </a:solidFill>
                <a:latin typeface="Calibri" panose="020F0502020204030204" pitchFamily="34" charset="0"/>
                <a:cs typeface="Times New Roman" panose="02020603050405020304" pitchFamily="18" charset="0"/>
              </a:rPr>
              <a:t>symptoms</a:t>
            </a:r>
            <a:r>
              <a:rPr lang="en-GB" dirty="0">
                <a:solidFill>
                  <a:schemeClr val="tx2">
                    <a:lumMod val="50000"/>
                  </a:schemeClr>
                </a:solidFill>
                <a:latin typeface="Calibri" panose="020F0502020204030204" pitchFamily="34" charset="0"/>
                <a:cs typeface="Times New Roman" panose="02020603050405020304" pitchFamily="18" charset="0"/>
              </a:rPr>
              <a:t> which are on next page  </a:t>
            </a:r>
          </a:p>
          <a:p>
            <a:endParaRPr lang="en-GB" dirty="0">
              <a:solidFill>
                <a:schemeClr val="tx2">
                  <a:lumMod val="50000"/>
                </a:schemeClr>
              </a:solidFill>
              <a:latin typeface="Calibri" panose="020F0502020204030204" pitchFamily="34" charset="0"/>
              <a:cs typeface="Times New Roman" panose="02020603050405020304" pitchFamily="18" charset="0"/>
            </a:endParaRPr>
          </a:p>
          <a:p>
            <a:pPr algn="ctr"/>
            <a:r>
              <a:rPr lang="en-GB" dirty="0">
                <a:solidFill>
                  <a:srgbClr val="FF0000"/>
                </a:solidFill>
                <a:latin typeface="Calibri" panose="020F0502020204030204" pitchFamily="34" charset="0"/>
                <a:cs typeface="Times New Roman" panose="02020603050405020304" pitchFamily="18" charset="0"/>
              </a:rPr>
              <a:t>TRAUMA THAT HAPPENS IN THE CONTEXT OF RELATIONSHIPS HAS THE WORSE OUTCOMES </a:t>
            </a:r>
          </a:p>
          <a:p>
            <a:pPr algn="ctr"/>
            <a:endParaRPr lang="en-GB" dirty="0">
              <a:solidFill>
                <a:srgbClr val="FF0000"/>
              </a:solidFill>
              <a:latin typeface="Calibri" panose="020F0502020204030204" pitchFamily="34" charset="0"/>
              <a:cs typeface="Times New Roman" panose="02020603050405020304" pitchFamily="18" charset="0"/>
            </a:endParaRPr>
          </a:p>
          <a:p>
            <a:pPr algn="ctr"/>
            <a:r>
              <a:rPr lang="en-GB" dirty="0">
                <a:solidFill>
                  <a:srgbClr val="FF0000"/>
                </a:solidFill>
                <a:latin typeface="Calibri" panose="020F0502020204030204" pitchFamily="34" charset="0"/>
                <a:cs typeface="Times New Roman" panose="02020603050405020304" pitchFamily="18" charset="0"/>
              </a:rPr>
              <a:t>MOST TRAUMA IS RELATIONAL TRAUMA </a:t>
            </a:r>
          </a:p>
          <a:p>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400" dirty="0">
                <a:effectLst/>
                <a:latin typeface="Calibri" panose="020F0502020204030204" pitchFamily="34" charset="0"/>
                <a:ea typeface="Calibri" panose="020F0502020204030204" pitchFamily="34" charset="0"/>
                <a:cs typeface="Times New Roman" panose="02020603050405020304" pitchFamily="18" charset="0"/>
              </a:rPr>
              <a:t>PTSD was introduced as a separate diagnosis in DSM–III. The defining criteria for PTSD in DSM–IV (American Psychiatric Association, 1994) is the experiencing of a traumatic stressor as opposed to an ordinarily unpleasant stressor, which is a threat to life or severe injury to self or others. </a:t>
            </a:r>
          </a:p>
          <a:p>
            <a:endParaRPr lang="en-GB" dirty="0">
              <a:solidFill>
                <a:srgbClr val="FF0000"/>
              </a:solidFill>
              <a:latin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479C865D-257E-41C3-B1FE-D16B692AAFFD}" type="slidenum">
              <a:rPr lang="en-GB" smtClean="0"/>
              <a:t>10</a:t>
            </a:fld>
            <a:endParaRPr lang="en-GB" dirty="0"/>
          </a:p>
        </p:txBody>
      </p:sp>
    </p:spTree>
    <p:extLst>
      <p:ext uri="{BB962C8B-B14F-4D97-AF65-F5344CB8AC3E}">
        <p14:creationId xmlns:p14="http://schemas.microsoft.com/office/powerpoint/2010/main" val="41865229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Stavrakaki, 1997 study was with PwID</a:t>
            </a:r>
          </a:p>
          <a:p>
            <a:endParaRPr lang="en-GB" dirty="0"/>
          </a:p>
        </p:txBody>
      </p:sp>
      <p:sp>
        <p:nvSpPr>
          <p:cNvPr id="4" name="Slide Number Placeholder 3"/>
          <p:cNvSpPr>
            <a:spLocks noGrp="1"/>
          </p:cNvSpPr>
          <p:nvPr>
            <p:ph type="sldNum" sz="quarter" idx="5"/>
          </p:nvPr>
        </p:nvSpPr>
        <p:spPr/>
        <p:txBody>
          <a:bodyPr/>
          <a:lstStyle/>
          <a:p>
            <a:fld id="{479C865D-257E-41C3-B1FE-D16B692AAFFD}" type="slidenum">
              <a:rPr lang="en-GB" smtClean="0"/>
              <a:t>12</a:t>
            </a:fld>
            <a:endParaRPr lang="en-GB" dirty="0"/>
          </a:p>
        </p:txBody>
      </p:sp>
    </p:spTree>
    <p:extLst>
      <p:ext uri="{BB962C8B-B14F-4D97-AF65-F5344CB8AC3E}">
        <p14:creationId xmlns:p14="http://schemas.microsoft.com/office/powerpoint/2010/main" val="11775121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GB"/>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BC3F043D-9F52-4353-9245-998CF620984C}" type="datetimeFigureOut">
              <a:rPr lang="en-GB" smtClean="0"/>
              <a:t>14/02/2023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C2367171-D921-4289-AB16-A0E16EA06BE6}" type="slidenum">
              <a:rPr lang="en-GB" smtClean="0"/>
              <a:t>‹#›</a:t>
            </a:fld>
            <a:endParaRPr lang="en-GB" dirty="0"/>
          </a:p>
        </p:txBody>
      </p:sp>
    </p:spTree>
    <p:extLst>
      <p:ext uri="{BB962C8B-B14F-4D97-AF65-F5344CB8AC3E}">
        <p14:creationId xmlns:p14="http://schemas.microsoft.com/office/powerpoint/2010/main" val="12123058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GB"/>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BC3F043D-9F52-4353-9245-998CF620984C}" type="datetimeFigureOut">
              <a:rPr lang="en-GB" smtClean="0"/>
              <a:t>14/02/2023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2367171-D921-4289-AB16-A0E16EA06BE6}" type="slidenum">
              <a:rPr lang="en-GB" smtClean="0"/>
              <a:t>‹#›</a:t>
            </a:fld>
            <a:endParaRPr lang="en-GB" dirty="0"/>
          </a:p>
        </p:txBody>
      </p:sp>
    </p:spTree>
    <p:extLst>
      <p:ext uri="{BB962C8B-B14F-4D97-AF65-F5344CB8AC3E}">
        <p14:creationId xmlns:p14="http://schemas.microsoft.com/office/powerpoint/2010/main" val="15472289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GB"/>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BC3F043D-9F52-4353-9245-998CF620984C}" type="datetimeFigureOut">
              <a:rPr lang="en-GB" smtClean="0"/>
              <a:t>14/02/2023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2367171-D921-4289-AB16-A0E16EA06BE6}" type="slidenum">
              <a:rPr lang="en-GB" smtClean="0"/>
              <a:t>‹#›</a:t>
            </a:fld>
            <a:endParaRPr lang="en-GB"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7609116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GB"/>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GB"/>
              <a:t>Click to edit Master text styles</a:t>
            </a:r>
          </a:p>
        </p:txBody>
      </p:sp>
      <p:sp>
        <p:nvSpPr>
          <p:cNvPr id="5" name="Date Placeholder 4"/>
          <p:cNvSpPr>
            <a:spLocks noGrp="1"/>
          </p:cNvSpPr>
          <p:nvPr>
            <p:ph type="dt" sz="half" idx="10"/>
          </p:nvPr>
        </p:nvSpPr>
        <p:spPr/>
        <p:txBody>
          <a:bodyPr/>
          <a:lstStyle/>
          <a:p>
            <a:fld id="{BC3F043D-9F52-4353-9245-998CF620984C}" type="datetimeFigureOut">
              <a:rPr lang="en-GB" smtClean="0"/>
              <a:t>14/02/2023</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2367171-D921-4289-AB16-A0E16EA06BE6}" type="slidenum">
              <a:rPr lang="en-GB" smtClean="0"/>
              <a:t>‹#›</a:t>
            </a:fld>
            <a:endParaRPr lang="en-GB" dirty="0"/>
          </a:p>
        </p:txBody>
      </p:sp>
    </p:spTree>
    <p:extLst>
      <p:ext uri="{BB962C8B-B14F-4D97-AF65-F5344CB8AC3E}">
        <p14:creationId xmlns:p14="http://schemas.microsoft.com/office/powerpoint/2010/main" val="15115630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GB"/>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GB"/>
              <a:t>Click to edit Master text styles</a:t>
            </a:r>
          </a:p>
        </p:txBody>
      </p:sp>
      <p:sp>
        <p:nvSpPr>
          <p:cNvPr id="5" name="Date Placeholder 4"/>
          <p:cNvSpPr>
            <a:spLocks noGrp="1"/>
          </p:cNvSpPr>
          <p:nvPr>
            <p:ph type="dt" sz="half" idx="10"/>
          </p:nvPr>
        </p:nvSpPr>
        <p:spPr/>
        <p:txBody>
          <a:bodyPr/>
          <a:lstStyle/>
          <a:p>
            <a:fld id="{BC3F043D-9F52-4353-9245-998CF620984C}" type="datetimeFigureOut">
              <a:rPr lang="en-GB" smtClean="0"/>
              <a:t>14/02/2023</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2367171-D921-4289-AB16-A0E16EA06BE6}" type="slidenum">
              <a:rPr lang="en-GB" smtClean="0"/>
              <a:t>‹#›</a:t>
            </a:fld>
            <a:endParaRPr lang="en-GB"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91953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GB"/>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GB"/>
              <a:t>Click to edit Master text styles</a:t>
            </a:r>
          </a:p>
        </p:txBody>
      </p:sp>
      <p:sp>
        <p:nvSpPr>
          <p:cNvPr id="5" name="Date Placeholder 4"/>
          <p:cNvSpPr>
            <a:spLocks noGrp="1"/>
          </p:cNvSpPr>
          <p:nvPr>
            <p:ph type="dt" sz="half" idx="10"/>
          </p:nvPr>
        </p:nvSpPr>
        <p:spPr/>
        <p:txBody>
          <a:bodyPr/>
          <a:lstStyle/>
          <a:p>
            <a:fld id="{BC3F043D-9F52-4353-9245-998CF620984C}" type="datetimeFigureOut">
              <a:rPr lang="en-GB" smtClean="0"/>
              <a:t>14/02/2023</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2367171-D921-4289-AB16-A0E16EA06BE6}" type="slidenum">
              <a:rPr lang="en-GB" smtClean="0"/>
              <a:t>‹#›</a:t>
            </a:fld>
            <a:endParaRPr lang="en-GB" dirty="0"/>
          </a:p>
        </p:txBody>
      </p:sp>
    </p:spTree>
    <p:extLst>
      <p:ext uri="{BB962C8B-B14F-4D97-AF65-F5344CB8AC3E}">
        <p14:creationId xmlns:p14="http://schemas.microsoft.com/office/powerpoint/2010/main" val="42787104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BC3F043D-9F52-4353-9245-998CF620984C}" type="datetimeFigureOut">
              <a:rPr lang="en-GB" smtClean="0"/>
              <a:t>14/02/2023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2367171-D921-4289-AB16-A0E16EA06BE6}" type="slidenum">
              <a:rPr lang="en-GB" smtClean="0"/>
              <a:t>‹#›</a:t>
            </a:fld>
            <a:endParaRPr lang="en-GB" dirty="0"/>
          </a:p>
        </p:txBody>
      </p:sp>
    </p:spTree>
    <p:extLst>
      <p:ext uri="{BB962C8B-B14F-4D97-AF65-F5344CB8AC3E}">
        <p14:creationId xmlns:p14="http://schemas.microsoft.com/office/powerpoint/2010/main" val="22650401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GB"/>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BC3F043D-9F52-4353-9245-998CF620984C}" type="datetimeFigureOut">
              <a:rPr lang="en-GB" smtClean="0"/>
              <a:t>14/02/2023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2367171-D921-4289-AB16-A0E16EA06BE6}" type="slidenum">
              <a:rPr lang="en-GB" smtClean="0"/>
              <a:t>‹#›</a:t>
            </a:fld>
            <a:endParaRPr lang="en-GB" dirty="0"/>
          </a:p>
        </p:txBody>
      </p:sp>
    </p:spTree>
    <p:extLst>
      <p:ext uri="{BB962C8B-B14F-4D97-AF65-F5344CB8AC3E}">
        <p14:creationId xmlns:p14="http://schemas.microsoft.com/office/powerpoint/2010/main" val="31153078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12192000" cy="6858000"/>
            <a:chOff x="105473669" y="106848480"/>
            <a:chExt cx="9408962" cy="6670590"/>
          </a:xfrm>
        </p:grpSpPr>
        <p:sp>
          <p:nvSpPr>
            <p:cNvPr id="5" name="Rectangle 3"/>
            <p:cNvSpPr>
              <a:spLocks noChangeArrowheads="1" noChangeShapeType="1"/>
            </p:cNvSpPr>
            <p:nvPr/>
          </p:nvSpPr>
          <p:spPr bwMode="auto">
            <a:xfrm>
              <a:off x="105473669" y="113296717"/>
              <a:ext cx="4704481" cy="222353"/>
            </a:xfrm>
            <a:prstGeom prst="rect">
              <a:avLst/>
            </a:prstGeom>
            <a:solidFill>
              <a:srgbClr val="34465A"/>
            </a:solidFill>
            <a:ln w="0" algn="in">
              <a:noFill/>
              <a:miter lim="800000"/>
              <a:headEnd/>
              <a:tailEnd/>
            </a:ln>
            <a:effectLst/>
          </p:spPr>
          <p:txBody>
            <a:bodyPr lIns="36576" tIns="36576" rIns="36576" bIns="36576"/>
            <a:lstStyle/>
            <a:p>
              <a:pPr fontAlgn="base">
                <a:spcBef>
                  <a:spcPct val="0"/>
                </a:spcBef>
                <a:spcAft>
                  <a:spcPct val="0"/>
                </a:spcAft>
                <a:defRPr/>
              </a:pPr>
              <a:endParaRPr lang="en-GB" sz="1800" dirty="0">
                <a:solidFill>
                  <a:srgbClr val="000000"/>
                </a:solidFill>
                <a:latin typeface="Verdana" pitchFamily="34" charset="0"/>
              </a:endParaRPr>
            </a:p>
          </p:txBody>
        </p:sp>
        <p:grpSp>
          <p:nvGrpSpPr>
            <p:cNvPr id="6" name="Group 4"/>
            <p:cNvGrpSpPr>
              <a:grpSpLocks/>
            </p:cNvGrpSpPr>
            <p:nvPr/>
          </p:nvGrpSpPr>
          <p:grpSpPr bwMode="auto">
            <a:xfrm>
              <a:off x="105473669" y="106848480"/>
              <a:ext cx="9408962" cy="6670590"/>
              <a:chOff x="105473669" y="106848480"/>
              <a:chExt cx="9408962" cy="6670590"/>
            </a:xfrm>
          </p:grpSpPr>
          <p:sp>
            <p:nvSpPr>
              <p:cNvPr id="7" name="Rectangle 5"/>
              <p:cNvSpPr>
                <a:spLocks noChangeArrowheads="1" noChangeShapeType="1"/>
              </p:cNvSpPr>
              <p:nvPr/>
            </p:nvSpPr>
            <p:spPr bwMode="auto">
              <a:xfrm>
                <a:off x="110083407" y="106848480"/>
                <a:ext cx="4799224" cy="222353"/>
              </a:xfrm>
              <a:prstGeom prst="rect">
                <a:avLst/>
              </a:prstGeom>
              <a:solidFill>
                <a:srgbClr val="CAAA7A"/>
              </a:solidFill>
              <a:ln w="0" algn="in">
                <a:noFill/>
                <a:miter lim="800000"/>
                <a:headEnd/>
                <a:tailEnd/>
              </a:ln>
              <a:effectLst/>
            </p:spPr>
            <p:txBody>
              <a:bodyPr lIns="36576" tIns="36576" rIns="36576" bIns="36576"/>
              <a:lstStyle/>
              <a:p>
                <a:pPr fontAlgn="base">
                  <a:spcBef>
                    <a:spcPct val="0"/>
                  </a:spcBef>
                  <a:spcAft>
                    <a:spcPct val="0"/>
                  </a:spcAft>
                  <a:defRPr/>
                </a:pPr>
                <a:endParaRPr lang="en-GB" sz="1800" dirty="0">
                  <a:solidFill>
                    <a:srgbClr val="000000"/>
                  </a:solidFill>
                  <a:latin typeface="Verdana" pitchFamily="34" charset="0"/>
                </a:endParaRPr>
              </a:p>
            </p:txBody>
          </p:sp>
          <p:grpSp>
            <p:nvGrpSpPr>
              <p:cNvPr id="8" name="Group 6"/>
              <p:cNvGrpSpPr>
                <a:grpSpLocks/>
              </p:cNvGrpSpPr>
              <p:nvPr/>
            </p:nvGrpSpPr>
            <p:grpSpPr bwMode="auto">
              <a:xfrm>
                <a:off x="105473669" y="106848480"/>
                <a:ext cx="9408962" cy="6670590"/>
                <a:chOff x="105473669" y="106848480"/>
                <a:chExt cx="9408962" cy="6670590"/>
              </a:xfrm>
            </p:grpSpPr>
            <p:sp>
              <p:nvSpPr>
                <p:cNvPr id="9" name="Rectangle 7"/>
                <p:cNvSpPr>
                  <a:spLocks noChangeArrowheads="1" noChangeShapeType="1"/>
                </p:cNvSpPr>
                <p:nvPr/>
              </p:nvSpPr>
              <p:spPr bwMode="auto">
                <a:xfrm>
                  <a:off x="110083407" y="113296717"/>
                  <a:ext cx="4799224" cy="222353"/>
                </a:xfrm>
                <a:prstGeom prst="rect">
                  <a:avLst/>
                </a:prstGeom>
                <a:solidFill>
                  <a:srgbClr val="34465A"/>
                </a:solidFill>
                <a:ln w="0" algn="in">
                  <a:noFill/>
                  <a:miter lim="800000"/>
                  <a:headEnd/>
                  <a:tailEnd/>
                </a:ln>
                <a:effectLst/>
              </p:spPr>
              <p:txBody>
                <a:bodyPr lIns="36576" tIns="36576" rIns="36576" bIns="36576"/>
                <a:lstStyle/>
                <a:p>
                  <a:pPr fontAlgn="base">
                    <a:spcBef>
                      <a:spcPct val="0"/>
                    </a:spcBef>
                    <a:spcAft>
                      <a:spcPct val="0"/>
                    </a:spcAft>
                    <a:defRPr/>
                  </a:pPr>
                  <a:endParaRPr lang="en-GB" sz="1800" dirty="0">
                    <a:solidFill>
                      <a:srgbClr val="000000"/>
                    </a:solidFill>
                    <a:latin typeface="Verdana" pitchFamily="34" charset="0"/>
                  </a:endParaRPr>
                </a:p>
              </p:txBody>
            </p:sp>
            <p:sp>
              <p:nvSpPr>
                <p:cNvPr id="10" name="Rectangle 8"/>
                <p:cNvSpPr>
                  <a:spLocks noChangeArrowheads="1" noChangeShapeType="1"/>
                </p:cNvSpPr>
                <p:nvPr/>
              </p:nvSpPr>
              <p:spPr bwMode="auto">
                <a:xfrm>
                  <a:off x="105473669" y="106848480"/>
                  <a:ext cx="4704481" cy="222353"/>
                </a:xfrm>
                <a:prstGeom prst="rect">
                  <a:avLst/>
                </a:prstGeom>
                <a:solidFill>
                  <a:srgbClr val="CAAA7A"/>
                </a:solidFill>
                <a:ln w="0" algn="in">
                  <a:noFill/>
                  <a:miter lim="800000"/>
                  <a:headEnd/>
                  <a:tailEnd/>
                </a:ln>
                <a:effectLst/>
              </p:spPr>
              <p:txBody>
                <a:bodyPr lIns="36576" tIns="36576" rIns="36576" bIns="36576"/>
                <a:lstStyle/>
                <a:p>
                  <a:pPr fontAlgn="base">
                    <a:spcBef>
                      <a:spcPct val="0"/>
                    </a:spcBef>
                    <a:spcAft>
                      <a:spcPct val="0"/>
                    </a:spcAft>
                    <a:defRPr/>
                  </a:pPr>
                  <a:endParaRPr lang="en-GB" sz="1800" dirty="0">
                    <a:solidFill>
                      <a:srgbClr val="000000"/>
                    </a:solidFill>
                    <a:latin typeface="Verdana" pitchFamily="34" charset="0"/>
                  </a:endParaRPr>
                </a:p>
              </p:txBody>
            </p:sp>
            <p:sp>
              <p:nvSpPr>
                <p:cNvPr id="11" name="Rectangle 9"/>
                <p:cNvSpPr>
                  <a:spLocks noChangeArrowheads="1" noChangeShapeType="1"/>
                </p:cNvSpPr>
                <p:nvPr/>
              </p:nvSpPr>
              <p:spPr bwMode="auto">
                <a:xfrm>
                  <a:off x="105473669" y="106848480"/>
                  <a:ext cx="222156" cy="3457281"/>
                </a:xfrm>
                <a:prstGeom prst="rect">
                  <a:avLst/>
                </a:prstGeom>
                <a:solidFill>
                  <a:srgbClr val="CAAA7A"/>
                </a:solidFill>
                <a:ln w="0" algn="in">
                  <a:noFill/>
                  <a:miter lim="800000"/>
                  <a:headEnd/>
                  <a:tailEnd/>
                </a:ln>
                <a:effectLst/>
              </p:spPr>
              <p:txBody>
                <a:bodyPr lIns="36576" tIns="36576" rIns="36576" bIns="36576"/>
                <a:lstStyle/>
                <a:p>
                  <a:pPr fontAlgn="base">
                    <a:spcBef>
                      <a:spcPct val="0"/>
                    </a:spcBef>
                    <a:spcAft>
                      <a:spcPct val="0"/>
                    </a:spcAft>
                    <a:defRPr/>
                  </a:pPr>
                  <a:endParaRPr lang="en-GB" sz="1800" dirty="0">
                    <a:solidFill>
                      <a:srgbClr val="000000"/>
                    </a:solidFill>
                    <a:latin typeface="Verdana" pitchFamily="34" charset="0"/>
                  </a:endParaRPr>
                </a:p>
              </p:txBody>
            </p:sp>
            <p:sp>
              <p:nvSpPr>
                <p:cNvPr id="12" name="Rectangle 10"/>
                <p:cNvSpPr>
                  <a:spLocks noChangeArrowheads="1" noChangeShapeType="1"/>
                </p:cNvSpPr>
                <p:nvPr/>
              </p:nvSpPr>
              <p:spPr bwMode="auto">
                <a:xfrm>
                  <a:off x="105473669" y="110185320"/>
                  <a:ext cx="222156" cy="3333750"/>
                </a:xfrm>
                <a:prstGeom prst="rect">
                  <a:avLst/>
                </a:prstGeom>
                <a:solidFill>
                  <a:srgbClr val="34465A"/>
                </a:solidFill>
                <a:ln w="0" algn="in">
                  <a:noFill/>
                  <a:miter lim="800000"/>
                  <a:headEnd/>
                  <a:tailEnd/>
                </a:ln>
                <a:effectLst/>
              </p:spPr>
              <p:txBody>
                <a:bodyPr lIns="36576" tIns="36576" rIns="36576" bIns="36576"/>
                <a:lstStyle/>
                <a:p>
                  <a:pPr fontAlgn="base">
                    <a:spcBef>
                      <a:spcPct val="0"/>
                    </a:spcBef>
                    <a:spcAft>
                      <a:spcPct val="0"/>
                    </a:spcAft>
                    <a:defRPr/>
                  </a:pPr>
                  <a:endParaRPr lang="en-GB" sz="1800" dirty="0">
                    <a:solidFill>
                      <a:srgbClr val="000000"/>
                    </a:solidFill>
                    <a:latin typeface="Verdana" pitchFamily="34" charset="0"/>
                  </a:endParaRPr>
                </a:p>
              </p:txBody>
            </p:sp>
            <p:sp>
              <p:nvSpPr>
                <p:cNvPr id="13" name="Rectangle 11"/>
                <p:cNvSpPr>
                  <a:spLocks noChangeArrowheads="1" noChangeShapeType="1"/>
                </p:cNvSpPr>
                <p:nvPr/>
              </p:nvSpPr>
              <p:spPr bwMode="auto">
                <a:xfrm>
                  <a:off x="114660475" y="106848480"/>
                  <a:ext cx="222156" cy="3457281"/>
                </a:xfrm>
                <a:prstGeom prst="rect">
                  <a:avLst/>
                </a:prstGeom>
                <a:solidFill>
                  <a:srgbClr val="CAAA7A"/>
                </a:solidFill>
                <a:ln w="0" algn="in">
                  <a:noFill/>
                  <a:miter lim="800000"/>
                  <a:headEnd/>
                  <a:tailEnd/>
                </a:ln>
                <a:effectLst/>
              </p:spPr>
              <p:txBody>
                <a:bodyPr lIns="36576" tIns="36576" rIns="36576" bIns="36576"/>
                <a:lstStyle/>
                <a:p>
                  <a:pPr fontAlgn="base">
                    <a:spcBef>
                      <a:spcPct val="0"/>
                    </a:spcBef>
                    <a:spcAft>
                      <a:spcPct val="0"/>
                    </a:spcAft>
                    <a:defRPr/>
                  </a:pPr>
                  <a:endParaRPr lang="en-GB" sz="1800" dirty="0">
                    <a:solidFill>
                      <a:srgbClr val="000000"/>
                    </a:solidFill>
                    <a:latin typeface="Verdana" pitchFamily="34" charset="0"/>
                  </a:endParaRPr>
                </a:p>
              </p:txBody>
            </p:sp>
            <p:sp>
              <p:nvSpPr>
                <p:cNvPr id="14" name="Rectangle 12"/>
                <p:cNvSpPr>
                  <a:spLocks noChangeArrowheads="1" noChangeShapeType="1"/>
                </p:cNvSpPr>
                <p:nvPr/>
              </p:nvSpPr>
              <p:spPr bwMode="auto">
                <a:xfrm>
                  <a:off x="114660475" y="110185320"/>
                  <a:ext cx="222156" cy="3333750"/>
                </a:xfrm>
                <a:prstGeom prst="rect">
                  <a:avLst/>
                </a:prstGeom>
                <a:solidFill>
                  <a:srgbClr val="34465A"/>
                </a:solidFill>
                <a:ln w="0" algn="in">
                  <a:noFill/>
                  <a:miter lim="800000"/>
                  <a:headEnd/>
                  <a:tailEnd/>
                </a:ln>
                <a:effectLst/>
              </p:spPr>
              <p:txBody>
                <a:bodyPr lIns="36576" tIns="36576" rIns="36576" bIns="36576"/>
                <a:lstStyle/>
                <a:p>
                  <a:pPr fontAlgn="base">
                    <a:spcBef>
                      <a:spcPct val="0"/>
                    </a:spcBef>
                    <a:spcAft>
                      <a:spcPct val="0"/>
                    </a:spcAft>
                    <a:defRPr/>
                  </a:pPr>
                  <a:endParaRPr lang="en-GB" sz="1800" dirty="0">
                    <a:solidFill>
                      <a:srgbClr val="000000"/>
                    </a:solidFill>
                    <a:latin typeface="Verdana" pitchFamily="34" charset="0"/>
                  </a:endParaRPr>
                </a:p>
              </p:txBody>
            </p:sp>
          </p:grpSp>
        </p:grpSp>
      </p:grpSp>
      <p:pic>
        <p:nvPicPr>
          <p:cNvPr id="15" name="Picture 35" descr="Aneurin Bevan LHB"/>
          <p:cNvPicPr>
            <a:picLocks noChangeAspect="1" noChangeArrowheads="1"/>
          </p:cNvPicPr>
          <p:nvPr/>
        </p:nvPicPr>
        <p:blipFill>
          <a:blip r:embed="rId2" cstate="print">
            <a:clrChange>
              <a:clrFrom>
                <a:srgbClr val="FFFFFF"/>
              </a:clrFrom>
              <a:clrTo>
                <a:srgbClr val="FFFFFF">
                  <a:alpha val="0"/>
                </a:srgbClr>
              </a:clrTo>
            </a:clrChange>
            <a:lum bright="60000" contrast="-70000"/>
          </a:blip>
          <a:srcRect r="68057"/>
          <a:stretch>
            <a:fillRect/>
          </a:stretch>
        </p:blipFill>
        <p:spPr bwMode="auto">
          <a:xfrm>
            <a:off x="3119967" y="250826"/>
            <a:ext cx="8591551" cy="6272213"/>
          </a:xfrm>
          <a:prstGeom prst="rect">
            <a:avLst/>
          </a:prstGeom>
          <a:noFill/>
          <a:ln w="9525">
            <a:noFill/>
            <a:miter lim="800000"/>
            <a:headEnd/>
            <a:tailEnd/>
          </a:ln>
        </p:spPr>
      </p:pic>
      <p:sp>
        <p:nvSpPr>
          <p:cNvPr id="16" name="Line 15"/>
          <p:cNvSpPr>
            <a:spLocks noChangeShapeType="1"/>
          </p:cNvSpPr>
          <p:nvPr/>
        </p:nvSpPr>
        <p:spPr bwMode="auto">
          <a:xfrm>
            <a:off x="1930400" y="4221163"/>
            <a:ext cx="9652000" cy="0"/>
          </a:xfrm>
          <a:prstGeom prst="line">
            <a:avLst/>
          </a:prstGeom>
          <a:noFill/>
          <a:ln w="50800">
            <a:solidFill>
              <a:srgbClr val="34465A"/>
            </a:solidFill>
            <a:round/>
            <a:headEnd/>
            <a:tailEnd/>
          </a:ln>
          <a:effectLst/>
        </p:spPr>
        <p:txBody>
          <a:bodyPr/>
          <a:lstStyle/>
          <a:p>
            <a:pPr fontAlgn="base">
              <a:spcBef>
                <a:spcPct val="0"/>
              </a:spcBef>
              <a:spcAft>
                <a:spcPct val="0"/>
              </a:spcAft>
              <a:defRPr/>
            </a:pPr>
            <a:endParaRPr lang="en-GB" sz="1800" dirty="0">
              <a:solidFill>
                <a:srgbClr val="000000"/>
              </a:solidFill>
              <a:latin typeface="Verdana" pitchFamily="34" charset="0"/>
            </a:endParaRPr>
          </a:p>
        </p:txBody>
      </p:sp>
      <p:grpSp>
        <p:nvGrpSpPr>
          <p:cNvPr id="17" name="Group 16"/>
          <p:cNvGrpSpPr>
            <a:grpSpLocks/>
          </p:cNvGrpSpPr>
          <p:nvPr/>
        </p:nvGrpSpPr>
        <p:grpSpPr bwMode="auto">
          <a:xfrm>
            <a:off x="-4296833" y="1341438"/>
            <a:ext cx="5820833" cy="4724400"/>
            <a:chOff x="-2030" y="499"/>
            <a:chExt cx="2750" cy="2976"/>
          </a:xfrm>
        </p:grpSpPr>
        <p:sp>
          <p:nvSpPr>
            <p:cNvPr id="18" name="AutoShape 17"/>
            <p:cNvSpPr>
              <a:spLocks noChangeArrowheads="1"/>
            </p:cNvSpPr>
            <p:nvPr/>
          </p:nvSpPr>
          <p:spPr bwMode="auto">
            <a:xfrm>
              <a:off x="-1584" y="1171"/>
              <a:ext cx="2304" cy="2304"/>
            </a:xfrm>
            <a:custGeom>
              <a:avLst/>
              <a:gdLst>
                <a:gd name="G0" fmla="+- 12083 0 0"/>
                <a:gd name="G1" fmla="+- -32000 0 0"/>
                <a:gd name="G2" fmla="+- 32000 0 0"/>
                <a:gd name="T0" fmla="*/ 32000 32000  1"/>
                <a:gd name="T1" fmla="*/ G0 G0  1"/>
                <a:gd name="T2" fmla="+- 0 T0 T1"/>
                <a:gd name="T3" fmla="sqrt T2"/>
                <a:gd name="G3" fmla="*/ 32000 T3 32000"/>
                <a:gd name="T4" fmla="*/ 32000 32000  1"/>
                <a:gd name="T5" fmla="*/ G1 G1  1"/>
                <a:gd name="T6" fmla="+- 0 T4 T5"/>
                <a:gd name="T7" fmla="sqrt T6"/>
                <a:gd name="G4" fmla="*/ 32000 T7 32000"/>
                <a:gd name="T8" fmla="*/ 32000 32000  1"/>
                <a:gd name="T9" fmla="*/ G2 G2  1"/>
                <a:gd name="T10" fmla="+- 0 T8 T9"/>
                <a:gd name="T11" fmla="sqrt T10"/>
                <a:gd name="G5" fmla="*/ 32000 T11 32000"/>
                <a:gd name="G6" fmla="+- 0 0 G3"/>
                <a:gd name="G7" fmla="+- 0 0 G4"/>
                <a:gd name="G8" fmla="+- 0 0 G5"/>
                <a:gd name="G9" fmla="+- 0 G4 G0"/>
                <a:gd name="G10" fmla="?: G9 G4 G0"/>
                <a:gd name="G11" fmla="?: G9 G1 G6"/>
                <a:gd name="G12" fmla="+- 0 G5 G0"/>
                <a:gd name="G13" fmla="?: G12 G5 G0"/>
                <a:gd name="G14" fmla="?: G12 G2 G3"/>
                <a:gd name="G15" fmla="+- G11 0 1"/>
                <a:gd name="G16" fmla="+- G14 1 0"/>
                <a:gd name="G17" fmla="+- 0 G14 G3"/>
                <a:gd name="G18" fmla="?: G17 G8 G13"/>
                <a:gd name="G19" fmla="?: G17 G0 G13"/>
                <a:gd name="G20" fmla="?: G17 G3 G16"/>
                <a:gd name="G21" fmla="+- 0 G6 G11"/>
                <a:gd name="G22" fmla="?: G21 G7 G10"/>
                <a:gd name="G23" fmla="?: G21 G0 G10"/>
                <a:gd name="G24" fmla="?: G21 G6 G15"/>
                <a:gd name="G25" fmla="min G10 G13"/>
                <a:gd name="G26" fmla="max G8 G7"/>
                <a:gd name="G27" fmla="max G26 G0"/>
                <a:gd name="T12" fmla="+- 0 G27 -32000"/>
                <a:gd name="T13" fmla="*/ T12 w 64000"/>
                <a:gd name="T14" fmla="+- 0 G11 -32000"/>
                <a:gd name="T15" fmla="*/ G11 h 64000"/>
                <a:gd name="T16" fmla="+- 0 G25 -32000"/>
                <a:gd name="T17" fmla="*/ T16 w 64000"/>
                <a:gd name="T18" fmla="+- 0 G14 -32000"/>
                <a:gd name="T19" fmla="*/ G14 h 64000"/>
              </a:gdLst>
              <a:ahLst/>
              <a:cxnLst>
                <a:cxn ang="0">
                  <a:pos x="44083" y="2368"/>
                </a:cxn>
                <a:cxn ang="0">
                  <a:pos x="64000" y="32000"/>
                </a:cxn>
                <a:cxn ang="0">
                  <a:pos x="44083" y="61631"/>
                </a:cxn>
                <a:cxn ang="0">
                  <a:pos x="44083" y="61631"/>
                </a:cxn>
                <a:cxn ang="0">
                  <a:pos x="44082" y="61631"/>
                </a:cxn>
                <a:cxn ang="0">
                  <a:pos x="44083" y="61632"/>
                </a:cxn>
                <a:cxn ang="0">
                  <a:pos x="44083" y="2368"/>
                </a:cxn>
                <a:cxn ang="0">
                  <a:pos x="44082" y="2368"/>
                </a:cxn>
                <a:cxn ang="0">
                  <a:pos x="44083" y="2368"/>
                </a:cxn>
              </a:cxnLst>
              <a:rect l="T13" t="T15" r="T17" b="T19"/>
              <a:pathLst>
                <a:path w="64000" h="64000">
                  <a:moveTo>
                    <a:pt x="44083" y="2368"/>
                  </a:moveTo>
                  <a:cubicBezTo>
                    <a:pt x="56127" y="7280"/>
                    <a:pt x="64000" y="18993"/>
                    <a:pt x="64000" y="32000"/>
                  </a:cubicBezTo>
                  <a:cubicBezTo>
                    <a:pt x="64000" y="45006"/>
                    <a:pt x="56127" y="56719"/>
                    <a:pt x="44083" y="61631"/>
                  </a:cubicBezTo>
                  <a:cubicBezTo>
                    <a:pt x="44082" y="61631"/>
                    <a:pt x="44082" y="61631"/>
                    <a:pt x="44082" y="61631"/>
                  </a:cubicBezTo>
                  <a:lnTo>
                    <a:pt x="44083" y="61632"/>
                  </a:lnTo>
                  <a:lnTo>
                    <a:pt x="44083" y="2368"/>
                  </a:lnTo>
                  <a:lnTo>
                    <a:pt x="44082" y="2368"/>
                  </a:lnTo>
                  <a:cubicBezTo>
                    <a:pt x="44082" y="2368"/>
                    <a:pt x="44082" y="2368"/>
                    <a:pt x="44083" y="2368"/>
                  </a:cubicBezTo>
                  <a:close/>
                </a:path>
              </a:pathLst>
            </a:custGeom>
            <a:solidFill>
              <a:srgbClr val="CAAA7A"/>
            </a:solidFill>
            <a:ln w="9525">
              <a:noFill/>
              <a:miter lim="800000"/>
              <a:headEnd/>
              <a:tailEnd/>
            </a:ln>
          </p:spPr>
          <p:txBody>
            <a:bodyPr/>
            <a:lstStyle/>
            <a:p>
              <a:pPr fontAlgn="base">
                <a:spcBef>
                  <a:spcPct val="0"/>
                </a:spcBef>
                <a:spcAft>
                  <a:spcPct val="0"/>
                </a:spcAft>
                <a:defRPr/>
              </a:pPr>
              <a:endParaRPr lang="en-US" sz="2400" dirty="0">
                <a:solidFill>
                  <a:srgbClr val="000000"/>
                </a:solidFill>
                <a:latin typeface="Times New Roman" pitchFamily="18" charset="0"/>
              </a:endParaRPr>
            </a:p>
          </p:txBody>
        </p:sp>
        <p:sp>
          <p:nvSpPr>
            <p:cNvPr id="19" name="AutoShape 18"/>
            <p:cNvSpPr>
              <a:spLocks noChangeArrowheads="1"/>
            </p:cNvSpPr>
            <p:nvPr/>
          </p:nvSpPr>
          <p:spPr bwMode="auto">
            <a:xfrm>
              <a:off x="-2030" y="499"/>
              <a:ext cx="2544" cy="2544"/>
            </a:xfrm>
            <a:custGeom>
              <a:avLst/>
              <a:gdLst>
                <a:gd name="G0" fmla="+- 18994 0 0"/>
                <a:gd name="G1" fmla="+- -30013 0 0"/>
                <a:gd name="G2" fmla="+- 32000 0 0"/>
                <a:gd name="T0" fmla="*/ 32000 32000  1"/>
                <a:gd name="T1" fmla="*/ G0 G0  1"/>
                <a:gd name="T2" fmla="+- 0 T0 T1"/>
                <a:gd name="T3" fmla="sqrt T2"/>
                <a:gd name="G3" fmla="*/ 32000 T3 32000"/>
                <a:gd name="T4" fmla="*/ 32000 32000  1"/>
                <a:gd name="T5" fmla="*/ G1 G1  1"/>
                <a:gd name="T6" fmla="+- 0 T4 T5"/>
                <a:gd name="T7" fmla="sqrt T6"/>
                <a:gd name="G4" fmla="*/ 32000 T7 32000"/>
                <a:gd name="T8" fmla="*/ 32000 32000  1"/>
                <a:gd name="T9" fmla="*/ G2 G2  1"/>
                <a:gd name="T10" fmla="+- 0 T8 T9"/>
                <a:gd name="T11" fmla="sqrt T10"/>
                <a:gd name="G5" fmla="*/ 32000 T11 32000"/>
                <a:gd name="G6" fmla="+- 0 0 G3"/>
                <a:gd name="G7" fmla="+- 0 0 G4"/>
                <a:gd name="G8" fmla="+- 0 0 G5"/>
                <a:gd name="G9" fmla="+- 0 G4 G0"/>
                <a:gd name="G10" fmla="?: G9 G4 G0"/>
                <a:gd name="G11" fmla="?: G9 G1 G6"/>
                <a:gd name="G12" fmla="+- 0 G5 G0"/>
                <a:gd name="G13" fmla="?: G12 G5 G0"/>
                <a:gd name="G14" fmla="?: G12 G2 G3"/>
                <a:gd name="G15" fmla="+- G11 0 1"/>
                <a:gd name="G16" fmla="+- G14 1 0"/>
                <a:gd name="G17" fmla="+- 0 G14 G3"/>
                <a:gd name="G18" fmla="?: G17 G8 G13"/>
                <a:gd name="G19" fmla="?: G17 G0 G13"/>
                <a:gd name="G20" fmla="?: G17 G3 G16"/>
                <a:gd name="G21" fmla="+- 0 G6 G11"/>
                <a:gd name="G22" fmla="?: G21 G7 G10"/>
                <a:gd name="G23" fmla="?: G21 G0 G10"/>
                <a:gd name="G24" fmla="?: G21 G6 G15"/>
                <a:gd name="G25" fmla="min G10 G13"/>
                <a:gd name="G26" fmla="max G8 G7"/>
                <a:gd name="G27" fmla="max G26 G0"/>
                <a:gd name="T12" fmla="+- 0 G27 -32000"/>
                <a:gd name="T13" fmla="*/ T12 w 64000"/>
                <a:gd name="T14" fmla="+- 0 G11 -32000"/>
                <a:gd name="T15" fmla="*/ G11 h 64000"/>
                <a:gd name="T16" fmla="+- 0 G25 -32000"/>
                <a:gd name="T17" fmla="*/ T16 w 64000"/>
                <a:gd name="T18" fmla="+- 0 G14 -32000"/>
                <a:gd name="T19" fmla="*/ G14 h 64000"/>
              </a:gdLst>
              <a:ahLst/>
              <a:cxnLst>
                <a:cxn ang="0">
                  <a:pos x="50994" y="6246"/>
                </a:cxn>
                <a:cxn ang="0">
                  <a:pos x="64000" y="32000"/>
                </a:cxn>
                <a:cxn ang="0">
                  <a:pos x="50994" y="57753"/>
                </a:cxn>
                <a:cxn ang="0">
                  <a:pos x="50994" y="57753"/>
                </a:cxn>
                <a:cxn ang="0">
                  <a:pos x="50993" y="57753"/>
                </a:cxn>
                <a:cxn ang="0">
                  <a:pos x="50994" y="57754"/>
                </a:cxn>
                <a:cxn ang="0">
                  <a:pos x="50994" y="6246"/>
                </a:cxn>
                <a:cxn ang="0">
                  <a:pos x="50993" y="6246"/>
                </a:cxn>
                <a:cxn ang="0">
                  <a:pos x="50994" y="6246"/>
                </a:cxn>
              </a:cxnLst>
              <a:rect l="T13" t="T15" r="T17" b="T19"/>
              <a:pathLst>
                <a:path w="64000" h="64000">
                  <a:moveTo>
                    <a:pt x="50994" y="6246"/>
                  </a:moveTo>
                  <a:cubicBezTo>
                    <a:pt x="59172" y="12279"/>
                    <a:pt x="64000" y="21837"/>
                    <a:pt x="64000" y="32000"/>
                  </a:cubicBezTo>
                  <a:cubicBezTo>
                    <a:pt x="64000" y="42162"/>
                    <a:pt x="59172" y="51720"/>
                    <a:pt x="50994" y="57753"/>
                  </a:cubicBezTo>
                  <a:cubicBezTo>
                    <a:pt x="50993" y="57753"/>
                    <a:pt x="50993" y="57753"/>
                    <a:pt x="50993" y="57753"/>
                  </a:cubicBezTo>
                  <a:lnTo>
                    <a:pt x="50994" y="57754"/>
                  </a:lnTo>
                  <a:lnTo>
                    <a:pt x="50994" y="6246"/>
                  </a:lnTo>
                  <a:lnTo>
                    <a:pt x="50993" y="6246"/>
                  </a:lnTo>
                  <a:cubicBezTo>
                    <a:pt x="50993" y="6246"/>
                    <a:pt x="50993" y="6246"/>
                    <a:pt x="50994" y="6246"/>
                  </a:cubicBezTo>
                  <a:close/>
                </a:path>
              </a:pathLst>
            </a:custGeom>
            <a:solidFill>
              <a:srgbClr val="34465A"/>
            </a:solidFill>
            <a:ln w="9525">
              <a:noFill/>
              <a:miter lim="800000"/>
              <a:headEnd/>
              <a:tailEnd/>
            </a:ln>
          </p:spPr>
          <p:txBody>
            <a:bodyPr/>
            <a:lstStyle/>
            <a:p>
              <a:pPr fontAlgn="base">
                <a:spcBef>
                  <a:spcPct val="0"/>
                </a:spcBef>
                <a:spcAft>
                  <a:spcPct val="0"/>
                </a:spcAft>
                <a:defRPr/>
              </a:pPr>
              <a:endParaRPr lang="en-US" sz="1800" dirty="0">
                <a:solidFill>
                  <a:srgbClr val="000000"/>
                </a:solidFill>
                <a:latin typeface="Arial" charset="0"/>
              </a:endParaRPr>
            </a:p>
          </p:txBody>
        </p:sp>
      </p:grpSp>
      <p:grpSp>
        <p:nvGrpSpPr>
          <p:cNvPr id="20" name="Group 24"/>
          <p:cNvGrpSpPr>
            <a:grpSpLocks/>
          </p:cNvGrpSpPr>
          <p:nvPr/>
        </p:nvGrpSpPr>
        <p:grpSpPr bwMode="auto">
          <a:xfrm>
            <a:off x="140631334" y="106848276"/>
            <a:ext cx="12545484" cy="6670675"/>
            <a:chOff x="105473669" y="106848480"/>
            <a:chExt cx="9408962" cy="6670590"/>
          </a:xfrm>
        </p:grpSpPr>
        <p:sp>
          <p:nvSpPr>
            <p:cNvPr id="21" name="Rectangle 25"/>
            <p:cNvSpPr>
              <a:spLocks noChangeArrowheads="1" noChangeShapeType="1"/>
            </p:cNvSpPr>
            <p:nvPr/>
          </p:nvSpPr>
          <p:spPr bwMode="auto">
            <a:xfrm>
              <a:off x="110083695" y="113296823"/>
              <a:ext cx="4798936" cy="222247"/>
            </a:xfrm>
            <a:prstGeom prst="rect">
              <a:avLst/>
            </a:prstGeom>
            <a:solidFill>
              <a:srgbClr val="34465A"/>
            </a:solidFill>
            <a:ln w="0" algn="in">
              <a:noFill/>
              <a:miter lim="800000"/>
              <a:headEnd/>
              <a:tailEnd/>
            </a:ln>
            <a:effectLst/>
          </p:spPr>
          <p:txBody>
            <a:bodyPr lIns="36576" tIns="36576" rIns="36576" bIns="36576"/>
            <a:lstStyle/>
            <a:p>
              <a:pPr fontAlgn="base">
                <a:spcBef>
                  <a:spcPct val="0"/>
                </a:spcBef>
                <a:spcAft>
                  <a:spcPct val="0"/>
                </a:spcAft>
                <a:defRPr/>
              </a:pPr>
              <a:endParaRPr lang="en-GB" sz="1800" dirty="0">
                <a:solidFill>
                  <a:srgbClr val="000000"/>
                </a:solidFill>
                <a:latin typeface="Verdana" pitchFamily="34" charset="0"/>
              </a:endParaRPr>
            </a:p>
          </p:txBody>
        </p:sp>
        <p:sp>
          <p:nvSpPr>
            <p:cNvPr id="22" name="Rectangle 26"/>
            <p:cNvSpPr>
              <a:spLocks noChangeArrowheads="1" noChangeShapeType="1"/>
            </p:cNvSpPr>
            <p:nvPr/>
          </p:nvSpPr>
          <p:spPr bwMode="auto">
            <a:xfrm>
              <a:off x="105473669" y="106848480"/>
              <a:ext cx="4705274" cy="222247"/>
            </a:xfrm>
            <a:prstGeom prst="rect">
              <a:avLst/>
            </a:prstGeom>
            <a:solidFill>
              <a:srgbClr val="CAAA7A"/>
            </a:solidFill>
            <a:ln w="0" algn="in">
              <a:noFill/>
              <a:miter lim="800000"/>
              <a:headEnd/>
              <a:tailEnd/>
            </a:ln>
            <a:effectLst/>
          </p:spPr>
          <p:txBody>
            <a:bodyPr lIns="36576" tIns="36576" rIns="36576" bIns="36576"/>
            <a:lstStyle/>
            <a:p>
              <a:pPr fontAlgn="base">
                <a:spcBef>
                  <a:spcPct val="0"/>
                </a:spcBef>
                <a:spcAft>
                  <a:spcPct val="0"/>
                </a:spcAft>
                <a:defRPr/>
              </a:pPr>
              <a:endParaRPr lang="en-GB" sz="1800" dirty="0">
                <a:solidFill>
                  <a:srgbClr val="000000"/>
                </a:solidFill>
                <a:latin typeface="Verdana" pitchFamily="34" charset="0"/>
              </a:endParaRPr>
            </a:p>
          </p:txBody>
        </p:sp>
        <p:sp>
          <p:nvSpPr>
            <p:cNvPr id="23" name="Rectangle 27"/>
            <p:cNvSpPr>
              <a:spLocks noChangeArrowheads="1" noChangeShapeType="1"/>
            </p:cNvSpPr>
            <p:nvPr/>
          </p:nvSpPr>
          <p:spPr bwMode="auto">
            <a:xfrm>
              <a:off x="105473669" y="106848480"/>
              <a:ext cx="222246" cy="3457531"/>
            </a:xfrm>
            <a:prstGeom prst="rect">
              <a:avLst/>
            </a:prstGeom>
            <a:solidFill>
              <a:srgbClr val="CAAA7A"/>
            </a:solidFill>
            <a:ln w="0" algn="in">
              <a:noFill/>
              <a:miter lim="800000"/>
              <a:headEnd/>
              <a:tailEnd/>
            </a:ln>
            <a:effectLst/>
          </p:spPr>
          <p:txBody>
            <a:bodyPr lIns="36576" tIns="36576" rIns="36576" bIns="36576"/>
            <a:lstStyle/>
            <a:p>
              <a:pPr fontAlgn="base">
                <a:spcBef>
                  <a:spcPct val="0"/>
                </a:spcBef>
                <a:spcAft>
                  <a:spcPct val="0"/>
                </a:spcAft>
                <a:defRPr/>
              </a:pPr>
              <a:endParaRPr lang="en-GB" sz="1800" dirty="0">
                <a:solidFill>
                  <a:srgbClr val="000000"/>
                </a:solidFill>
                <a:latin typeface="Verdana" pitchFamily="34" charset="0"/>
              </a:endParaRPr>
            </a:p>
          </p:txBody>
        </p:sp>
        <p:sp>
          <p:nvSpPr>
            <p:cNvPr id="24" name="Rectangle 28"/>
            <p:cNvSpPr>
              <a:spLocks noChangeArrowheads="1" noChangeShapeType="1"/>
            </p:cNvSpPr>
            <p:nvPr/>
          </p:nvSpPr>
          <p:spPr bwMode="auto">
            <a:xfrm>
              <a:off x="105473669" y="110185362"/>
              <a:ext cx="222246" cy="3333708"/>
            </a:xfrm>
            <a:prstGeom prst="rect">
              <a:avLst/>
            </a:prstGeom>
            <a:solidFill>
              <a:srgbClr val="34465A"/>
            </a:solidFill>
            <a:ln w="0" algn="in">
              <a:noFill/>
              <a:miter lim="800000"/>
              <a:headEnd/>
              <a:tailEnd/>
            </a:ln>
            <a:effectLst/>
          </p:spPr>
          <p:txBody>
            <a:bodyPr lIns="36576" tIns="36576" rIns="36576" bIns="36576"/>
            <a:lstStyle/>
            <a:p>
              <a:pPr fontAlgn="base">
                <a:spcBef>
                  <a:spcPct val="0"/>
                </a:spcBef>
                <a:spcAft>
                  <a:spcPct val="0"/>
                </a:spcAft>
                <a:defRPr/>
              </a:pPr>
              <a:endParaRPr lang="en-GB" sz="1800" dirty="0">
                <a:solidFill>
                  <a:srgbClr val="000000"/>
                </a:solidFill>
                <a:latin typeface="Verdana" pitchFamily="34" charset="0"/>
              </a:endParaRPr>
            </a:p>
          </p:txBody>
        </p:sp>
        <p:sp>
          <p:nvSpPr>
            <p:cNvPr id="25" name="Rectangle 29"/>
            <p:cNvSpPr>
              <a:spLocks noChangeArrowheads="1" noChangeShapeType="1"/>
            </p:cNvSpPr>
            <p:nvPr/>
          </p:nvSpPr>
          <p:spPr bwMode="auto">
            <a:xfrm>
              <a:off x="114660385" y="106848480"/>
              <a:ext cx="222246" cy="3457531"/>
            </a:xfrm>
            <a:prstGeom prst="rect">
              <a:avLst/>
            </a:prstGeom>
            <a:solidFill>
              <a:srgbClr val="CAAA7A"/>
            </a:solidFill>
            <a:ln w="0" algn="in">
              <a:noFill/>
              <a:miter lim="800000"/>
              <a:headEnd/>
              <a:tailEnd/>
            </a:ln>
            <a:effectLst/>
          </p:spPr>
          <p:txBody>
            <a:bodyPr lIns="36576" tIns="36576" rIns="36576" bIns="36576"/>
            <a:lstStyle/>
            <a:p>
              <a:pPr fontAlgn="base">
                <a:spcBef>
                  <a:spcPct val="0"/>
                </a:spcBef>
                <a:spcAft>
                  <a:spcPct val="0"/>
                </a:spcAft>
                <a:defRPr/>
              </a:pPr>
              <a:endParaRPr lang="en-GB" sz="1800" dirty="0">
                <a:solidFill>
                  <a:srgbClr val="000000"/>
                </a:solidFill>
                <a:latin typeface="Verdana" pitchFamily="34" charset="0"/>
              </a:endParaRPr>
            </a:p>
          </p:txBody>
        </p:sp>
        <p:sp>
          <p:nvSpPr>
            <p:cNvPr id="26" name="Rectangle 30"/>
            <p:cNvSpPr>
              <a:spLocks noChangeArrowheads="1" noChangeShapeType="1"/>
            </p:cNvSpPr>
            <p:nvPr/>
          </p:nvSpPr>
          <p:spPr bwMode="auto">
            <a:xfrm>
              <a:off x="114660385" y="110185362"/>
              <a:ext cx="222246" cy="3333708"/>
            </a:xfrm>
            <a:prstGeom prst="rect">
              <a:avLst/>
            </a:prstGeom>
            <a:solidFill>
              <a:srgbClr val="34465A"/>
            </a:solidFill>
            <a:ln w="0" algn="in">
              <a:noFill/>
              <a:miter lim="800000"/>
              <a:headEnd/>
              <a:tailEnd/>
            </a:ln>
            <a:effectLst/>
          </p:spPr>
          <p:txBody>
            <a:bodyPr lIns="36576" tIns="36576" rIns="36576" bIns="36576"/>
            <a:lstStyle/>
            <a:p>
              <a:pPr fontAlgn="base">
                <a:spcBef>
                  <a:spcPct val="0"/>
                </a:spcBef>
                <a:spcAft>
                  <a:spcPct val="0"/>
                </a:spcAft>
                <a:defRPr/>
              </a:pPr>
              <a:endParaRPr lang="en-GB" sz="1800" dirty="0">
                <a:solidFill>
                  <a:srgbClr val="000000"/>
                </a:solidFill>
                <a:latin typeface="Verdana" pitchFamily="34" charset="0"/>
              </a:endParaRPr>
            </a:p>
          </p:txBody>
        </p:sp>
      </p:grpSp>
      <p:pic>
        <p:nvPicPr>
          <p:cNvPr id="27" name="Picture 31" descr="Aneurin_Bevan_University"/>
          <p:cNvPicPr>
            <a:picLocks noChangeAspect="1" noChangeArrowheads="1"/>
          </p:cNvPicPr>
          <p:nvPr userDrawn="1"/>
        </p:nvPicPr>
        <p:blipFill>
          <a:blip r:embed="rId3" cstate="print"/>
          <a:srcRect/>
          <a:stretch>
            <a:fillRect/>
          </a:stretch>
        </p:blipFill>
        <p:spPr bwMode="auto">
          <a:xfrm>
            <a:off x="334433" y="260350"/>
            <a:ext cx="5317067" cy="1117600"/>
          </a:xfrm>
          <a:prstGeom prst="rect">
            <a:avLst/>
          </a:prstGeom>
          <a:noFill/>
          <a:ln w="9525">
            <a:noFill/>
            <a:miter lim="800000"/>
            <a:headEnd/>
            <a:tailEnd/>
          </a:ln>
        </p:spPr>
      </p:pic>
      <p:sp>
        <p:nvSpPr>
          <p:cNvPr id="27667" name="Rectangle 19"/>
          <p:cNvSpPr>
            <a:spLocks noGrp="1" noChangeArrowheads="1"/>
          </p:cNvSpPr>
          <p:nvPr>
            <p:ph type="ctrTitle"/>
          </p:nvPr>
        </p:nvSpPr>
        <p:spPr>
          <a:xfrm>
            <a:off x="1924051" y="1539875"/>
            <a:ext cx="9652000" cy="2393950"/>
          </a:xfrm>
        </p:spPr>
        <p:txBody>
          <a:bodyPr/>
          <a:lstStyle>
            <a:lvl1pPr>
              <a:defRPr sz="4400"/>
            </a:lvl1pPr>
          </a:lstStyle>
          <a:p>
            <a:r>
              <a:rPr lang="en-GB"/>
              <a:t>Click to edit Master title style</a:t>
            </a:r>
          </a:p>
        </p:txBody>
      </p:sp>
      <p:sp>
        <p:nvSpPr>
          <p:cNvPr id="27668" name="Rectangle 20"/>
          <p:cNvSpPr>
            <a:spLocks noGrp="1" noChangeArrowheads="1"/>
          </p:cNvSpPr>
          <p:nvPr>
            <p:ph type="subTitle" idx="1"/>
          </p:nvPr>
        </p:nvSpPr>
        <p:spPr>
          <a:xfrm>
            <a:off x="1775884" y="4437063"/>
            <a:ext cx="9652000" cy="1752600"/>
          </a:xfrm>
        </p:spPr>
        <p:txBody>
          <a:bodyPr/>
          <a:lstStyle>
            <a:lvl1pPr marL="0" indent="0">
              <a:buFont typeface="Wingdings" pitchFamily="2" charset="2"/>
              <a:buNone/>
              <a:defRPr sz="3600"/>
            </a:lvl1pPr>
          </a:lstStyle>
          <a:p>
            <a:r>
              <a:rPr lang="en-GB"/>
              <a:t>Click to edit Master subtitle style</a:t>
            </a:r>
          </a:p>
        </p:txBody>
      </p:sp>
      <p:sp>
        <p:nvSpPr>
          <p:cNvPr id="28" name="Rectangle 21"/>
          <p:cNvSpPr>
            <a:spLocks noGrp="1" noChangeArrowheads="1"/>
          </p:cNvSpPr>
          <p:nvPr>
            <p:ph type="dt" sz="half" idx="10"/>
          </p:nvPr>
        </p:nvSpPr>
        <p:spPr/>
        <p:txBody>
          <a:bodyPr/>
          <a:lstStyle>
            <a:lvl1pPr>
              <a:defRPr/>
            </a:lvl1pPr>
          </a:lstStyle>
          <a:p>
            <a:pPr>
              <a:defRPr/>
            </a:pPr>
            <a:endParaRPr lang="en-GB" dirty="0">
              <a:solidFill>
                <a:srgbClr val="000000"/>
              </a:solidFill>
            </a:endParaRPr>
          </a:p>
        </p:txBody>
      </p:sp>
      <p:sp>
        <p:nvSpPr>
          <p:cNvPr id="29" name="Rectangle 22"/>
          <p:cNvSpPr>
            <a:spLocks noGrp="1" noChangeArrowheads="1"/>
          </p:cNvSpPr>
          <p:nvPr>
            <p:ph type="ftr" sz="quarter" idx="11"/>
          </p:nvPr>
        </p:nvSpPr>
        <p:spPr/>
        <p:txBody>
          <a:bodyPr/>
          <a:lstStyle>
            <a:lvl1pPr>
              <a:defRPr/>
            </a:lvl1pPr>
          </a:lstStyle>
          <a:p>
            <a:pPr>
              <a:defRPr/>
            </a:pPr>
            <a:endParaRPr lang="en-GB" dirty="0">
              <a:solidFill>
                <a:srgbClr val="000000"/>
              </a:solidFill>
            </a:endParaRPr>
          </a:p>
        </p:txBody>
      </p:sp>
      <p:sp>
        <p:nvSpPr>
          <p:cNvPr id="30" name="Rectangle 23"/>
          <p:cNvSpPr>
            <a:spLocks noGrp="1" noChangeArrowheads="1"/>
          </p:cNvSpPr>
          <p:nvPr>
            <p:ph type="sldNum" sz="quarter" idx="12"/>
          </p:nvPr>
        </p:nvSpPr>
        <p:spPr/>
        <p:txBody>
          <a:bodyPr/>
          <a:lstStyle>
            <a:lvl1pPr>
              <a:defRPr/>
            </a:lvl1pPr>
          </a:lstStyle>
          <a:p>
            <a:pPr>
              <a:defRPr/>
            </a:pPr>
            <a:fld id="{38951DA7-D4E0-44C4-BE37-CE514DD98D01}" type="slidenum">
              <a:rPr lang="en-GB">
                <a:solidFill>
                  <a:srgbClr val="000000"/>
                </a:solidFill>
              </a:rPr>
              <a:pPr>
                <a:defRPr/>
              </a:pPr>
              <a:t>‹#›</a:t>
            </a:fld>
            <a:endParaRPr lang="en-GB" dirty="0">
              <a:solidFill>
                <a:srgbClr val="000000"/>
              </a:solidFill>
            </a:endParaRPr>
          </a:p>
        </p:txBody>
      </p:sp>
    </p:spTree>
    <p:extLst>
      <p:ext uri="{BB962C8B-B14F-4D97-AF65-F5344CB8AC3E}">
        <p14:creationId xmlns:p14="http://schemas.microsoft.com/office/powerpoint/2010/main" val="578266680"/>
      </p:ext>
    </p:extLst>
  </p:cSld>
  <p:clrMapOvr>
    <a:masterClrMapping/>
  </p:clrMapOvr>
  <mc:AlternateContent xmlns:mc="http://schemas.openxmlformats.org/markup-compatibility/2006" xmlns:p14="http://schemas.microsoft.com/office/powerpoint/2010/main">
    <mc:Choice Requires="p14">
      <p:transition p14:dur="10">
        <p14:flythrough/>
      </p:transition>
    </mc:Choice>
    <mc:Fallback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432984" y="301626"/>
            <a:ext cx="9751483" cy="1039143"/>
          </a:xfrm>
        </p:spPr>
        <p:txBody>
          <a:bodyPr/>
          <a:lstStyle/>
          <a:p>
            <a:r>
              <a:rPr lang="en-US" dirty="0"/>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19"/>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5" name="Rectangle 20"/>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6" name="Rectangle 21"/>
          <p:cNvSpPr>
            <a:spLocks noGrp="1" noChangeArrowheads="1"/>
          </p:cNvSpPr>
          <p:nvPr>
            <p:ph type="sldNum" sz="quarter" idx="12"/>
          </p:nvPr>
        </p:nvSpPr>
        <p:spPr>
          <a:ln/>
        </p:spPr>
        <p:txBody>
          <a:bodyPr/>
          <a:lstStyle>
            <a:lvl1pPr>
              <a:defRPr/>
            </a:lvl1pPr>
          </a:lstStyle>
          <a:p>
            <a:pPr>
              <a:defRPr/>
            </a:pPr>
            <a:fld id="{8C00A93C-6A07-4768-A8B9-F22419E44FCE}" type="slidenum">
              <a:rPr lang="en-GB">
                <a:solidFill>
                  <a:srgbClr val="000000"/>
                </a:solidFill>
              </a:rPr>
              <a:pPr>
                <a:defRPr/>
              </a:pPr>
              <a:t>‹#›</a:t>
            </a:fld>
            <a:endParaRPr lang="en-GB" dirty="0">
              <a:solidFill>
                <a:srgbClr val="000000"/>
              </a:solidFill>
            </a:endParaRPr>
          </a:p>
        </p:txBody>
      </p:sp>
    </p:spTree>
    <p:extLst>
      <p:ext uri="{BB962C8B-B14F-4D97-AF65-F5344CB8AC3E}">
        <p14:creationId xmlns:p14="http://schemas.microsoft.com/office/powerpoint/2010/main" val="844786205"/>
      </p:ext>
    </p:extLst>
  </p:cSld>
  <p:clrMapOvr>
    <a:masterClrMapping/>
  </p:clrMapOvr>
  <mc:AlternateContent xmlns:mc="http://schemas.openxmlformats.org/markup-compatibility/2006" xmlns:p14="http://schemas.microsoft.com/office/powerpoint/2010/main">
    <mc:Choice Requires="p14">
      <p:transition p14:dur="10">
        <p14:flythrough/>
      </p:transition>
    </mc:Choice>
    <mc:Fallback xmlns="">
      <p:transition>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9"/>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5" name="Rectangle 20"/>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6" name="Rectangle 21"/>
          <p:cNvSpPr>
            <a:spLocks noGrp="1" noChangeArrowheads="1"/>
          </p:cNvSpPr>
          <p:nvPr>
            <p:ph type="sldNum" sz="quarter" idx="12"/>
          </p:nvPr>
        </p:nvSpPr>
        <p:spPr>
          <a:ln/>
        </p:spPr>
        <p:txBody>
          <a:bodyPr/>
          <a:lstStyle>
            <a:lvl1pPr>
              <a:defRPr/>
            </a:lvl1pPr>
          </a:lstStyle>
          <a:p>
            <a:pPr>
              <a:defRPr/>
            </a:pPr>
            <a:fld id="{8C3CC837-80BC-4ADA-8E50-4961A0BB233F}" type="slidenum">
              <a:rPr lang="en-GB">
                <a:solidFill>
                  <a:srgbClr val="000000"/>
                </a:solidFill>
              </a:rPr>
              <a:pPr>
                <a:defRPr/>
              </a:pPr>
              <a:t>‹#›</a:t>
            </a:fld>
            <a:endParaRPr lang="en-GB" dirty="0">
              <a:solidFill>
                <a:srgbClr val="000000"/>
              </a:solidFill>
            </a:endParaRPr>
          </a:p>
        </p:txBody>
      </p:sp>
    </p:spTree>
    <p:extLst>
      <p:ext uri="{BB962C8B-B14F-4D97-AF65-F5344CB8AC3E}">
        <p14:creationId xmlns:p14="http://schemas.microsoft.com/office/powerpoint/2010/main" val="1821652159"/>
      </p:ext>
    </p:extLst>
  </p:cSld>
  <p:clrMapOvr>
    <a:masterClrMapping/>
  </p:clrMapOvr>
  <mc:AlternateContent xmlns:mc="http://schemas.openxmlformats.org/markup-compatibility/2006" xmlns:p14="http://schemas.microsoft.com/office/powerpoint/2010/main">
    <mc:Choice Requires="p14">
      <p:transition p14:dur="10">
        <p14:flythrough/>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GB"/>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BC3F043D-9F52-4353-9245-998CF620984C}" type="datetimeFigureOut">
              <a:rPr lang="en-GB" smtClean="0"/>
              <a:t>14/02/2023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2367171-D921-4289-AB16-A0E16EA06BE6}" type="slidenum">
              <a:rPr lang="en-GB" smtClean="0"/>
              <a:t>‹#›</a:t>
            </a:fld>
            <a:endParaRPr lang="en-GB" dirty="0"/>
          </a:p>
        </p:txBody>
      </p:sp>
    </p:spTree>
    <p:extLst>
      <p:ext uri="{BB962C8B-B14F-4D97-AF65-F5344CB8AC3E}">
        <p14:creationId xmlns:p14="http://schemas.microsoft.com/office/powerpoint/2010/main" val="316973122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2984" y="301626"/>
            <a:ext cx="9751483" cy="1039143"/>
          </a:xfrm>
        </p:spPr>
        <p:txBody>
          <a:bodyPr/>
          <a:lstStyle/>
          <a:p>
            <a:r>
              <a:rPr lang="en-US" dirty="0"/>
              <a:t>Click to edit Master title style</a:t>
            </a:r>
            <a:endParaRPr lang="en-GB" dirty="0"/>
          </a:p>
        </p:txBody>
      </p:sp>
      <p:sp>
        <p:nvSpPr>
          <p:cNvPr id="3" name="Content Placeholder 2"/>
          <p:cNvSpPr>
            <a:spLocks noGrp="1"/>
          </p:cNvSpPr>
          <p:nvPr>
            <p:ph sz="half" idx="1"/>
          </p:nvPr>
        </p:nvSpPr>
        <p:spPr>
          <a:xfrm>
            <a:off x="1390651" y="1827213"/>
            <a:ext cx="4773083"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366933" y="1827213"/>
            <a:ext cx="47752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19"/>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6" name="Rectangle 20"/>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7" name="Rectangle 21"/>
          <p:cNvSpPr>
            <a:spLocks noGrp="1" noChangeArrowheads="1"/>
          </p:cNvSpPr>
          <p:nvPr>
            <p:ph type="sldNum" sz="quarter" idx="12"/>
          </p:nvPr>
        </p:nvSpPr>
        <p:spPr>
          <a:ln/>
        </p:spPr>
        <p:txBody>
          <a:bodyPr/>
          <a:lstStyle>
            <a:lvl1pPr>
              <a:defRPr/>
            </a:lvl1pPr>
          </a:lstStyle>
          <a:p>
            <a:pPr>
              <a:defRPr/>
            </a:pPr>
            <a:fld id="{C8DA21A0-48B8-449C-BCE3-2E0FACE35EB2}" type="slidenum">
              <a:rPr lang="en-GB">
                <a:solidFill>
                  <a:srgbClr val="000000"/>
                </a:solidFill>
              </a:rPr>
              <a:pPr>
                <a:defRPr/>
              </a:pPr>
              <a:t>‹#›</a:t>
            </a:fld>
            <a:endParaRPr lang="en-GB" dirty="0">
              <a:solidFill>
                <a:srgbClr val="000000"/>
              </a:solidFill>
            </a:endParaRPr>
          </a:p>
        </p:txBody>
      </p:sp>
    </p:spTree>
    <p:extLst>
      <p:ext uri="{BB962C8B-B14F-4D97-AF65-F5344CB8AC3E}">
        <p14:creationId xmlns:p14="http://schemas.microsoft.com/office/powerpoint/2010/main" val="3157884519"/>
      </p:ext>
    </p:extLst>
  </p:cSld>
  <p:clrMapOvr>
    <a:masterClrMapping/>
  </p:clrMapOvr>
  <mc:AlternateContent xmlns:mc="http://schemas.openxmlformats.org/markup-compatibility/2006" xmlns:p14="http://schemas.microsoft.com/office/powerpoint/2010/main">
    <mc:Choice Requires="p14">
      <p:transition p14:dur="10">
        <p14:flythrough/>
      </p:transition>
    </mc:Choice>
    <mc:Fallback xmlns="">
      <p:transition>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dirty="0"/>
              <a:t>Click to edit Master title style</a:t>
            </a:r>
            <a:endParaRPr lang="en-GB"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19"/>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8" name="Rectangle 20"/>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9" name="Rectangle 21"/>
          <p:cNvSpPr>
            <a:spLocks noGrp="1" noChangeArrowheads="1"/>
          </p:cNvSpPr>
          <p:nvPr>
            <p:ph type="sldNum" sz="quarter" idx="12"/>
          </p:nvPr>
        </p:nvSpPr>
        <p:spPr>
          <a:ln/>
        </p:spPr>
        <p:txBody>
          <a:bodyPr/>
          <a:lstStyle>
            <a:lvl1pPr>
              <a:defRPr/>
            </a:lvl1pPr>
          </a:lstStyle>
          <a:p>
            <a:pPr>
              <a:defRPr/>
            </a:pPr>
            <a:fld id="{B770611E-9726-459D-B9CA-C4E7BF5A8AF8}" type="slidenum">
              <a:rPr lang="en-GB">
                <a:solidFill>
                  <a:srgbClr val="000000"/>
                </a:solidFill>
              </a:rPr>
              <a:pPr>
                <a:defRPr/>
              </a:pPr>
              <a:t>‹#›</a:t>
            </a:fld>
            <a:endParaRPr lang="en-GB" dirty="0">
              <a:solidFill>
                <a:srgbClr val="000000"/>
              </a:solidFill>
            </a:endParaRPr>
          </a:p>
        </p:txBody>
      </p:sp>
    </p:spTree>
    <p:extLst>
      <p:ext uri="{BB962C8B-B14F-4D97-AF65-F5344CB8AC3E}">
        <p14:creationId xmlns:p14="http://schemas.microsoft.com/office/powerpoint/2010/main" val="197089078"/>
      </p:ext>
    </p:extLst>
  </p:cSld>
  <p:clrMapOvr>
    <a:masterClrMapping/>
  </p:clrMapOvr>
  <mc:AlternateContent xmlns:mc="http://schemas.openxmlformats.org/markup-compatibility/2006" xmlns:p14="http://schemas.microsoft.com/office/powerpoint/2010/main">
    <mc:Choice Requires="p14">
      <p:transition p14:dur="10">
        <p14:flythrough/>
      </p:transition>
    </mc:Choice>
    <mc:Fallback xmlns="">
      <p:transition>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19"/>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4" name="Rectangle 20"/>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5" name="Rectangle 21"/>
          <p:cNvSpPr>
            <a:spLocks noGrp="1" noChangeArrowheads="1"/>
          </p:cNvSpPr>
          <p:nvPr>
            <p:ph type="sldNum" sz="quarter" idx="12"/>
          </p:nvPr>
        </p:nvSpPr>
        <p:spPr>
          <a:ln/>
        </p:spPr>
        <p:txBody>
          <a:bodyPr/>
          <a:lstStyle>
            <a:lvl1pPr>
              <a:defRPr/>
            </a:lvl1pPr>
          </a:lstStyle>
          <a:p>
            <a:pPr>
              <a:defRPr/>
            </a:pPr>
            <a:fld id="{BD3CFF77-D0ED-48E4-ACBF-B5AF051BBF4B}" type="slidenum">
              <a:rPr lang="en-GB">
                <a:solidFill>
                  <a:srgbClr val="000000"/>
                </a:solidFill>
              </a:rPr>
              <a:pPr>
                <a:defRPr/>
              </a:pPr>
              <a:t>‹#›</a:t>
            </a:fld>
            <a:endParaRPr lang="en-GB" dirty="0">
              <a:solidFill>
                <a:srgbClr val="000000"/>
              </a:solidFill>
            </a:endParaRPr>
          </a:p>
        </p:txBody>
      </p:sp>
    </p:spTree>
    <p:extLst>
      <p:ext uri="{BB962C8B-B14F-4D97-AF65-F5344CB8AC3E}">
        <p14:creationId xmlns:p14="http://schemas.microsoft.com/office/powerpoint/2010/main" val="879239400"/>
      </p:ext>
    </p:extLst>
  </p:cSld>
  <p:clrMapOvr>
    <a:masterClrMapping/>
  </p:clrMapOvr>
  <mc:AlternateContent xmlns:mc="http://schemas.openxmlformats.org/markup-compatibility/2006" xmlns:p14="http://schemas.microsoft.com/office/powerpoint/2010/main">
    <mc:Choice Requires="p14">
      <p:transition p14:dur="10">
        <p14:flythrough/>
      </p:transition>
    </mc:Choice>
    <mc:Fallback xmlns="">
      <p:transition>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9"/>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3" name="Rectangle 20"/>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4" name="Rectangle 21"/>
          <p:cNvSpPr>
            <a:spLocks noGrp="1" noChangeArrowheads="1"/>
          </p:cNvSpPr>
          <p:nvPr>
            <p:ph type="sldNum" sz="quarter" idx="12"/>
          </p:nvPr>
        </p:nvSpPr>
        <p:spPr>
          <a:ln/>
        </p:spPr>
        <p:txBody>
          <a:bodyPr/>
          <a:lstStyle>
            <a:lvl1pPr>
              <a:defRPr/>
            </a:lvl1pPr>
          </a:lstStyle>
          <a:p>
            <a:pPr>
              <a:defRPr/>
            </a:pPr>
            <a:fld id="{78B36719-2E31-4863-A9F2-B708CCBC9FB2}" type="slidenum">
              <a:rPr lang="en-GB">
                <a:solidFill>
                  <a:srgbClr val="000000"/>
                </a:solidFill>
              </a:rPr>
              <a:pPr>
                <a:defRPr/>
              </a:pPr>
              <a:t>‹#›</a:t>
            </a:fld>
            <a:endParaRPr lang="en-GB" dirty="0">
              <a:solidFill>
                <a:srgbClr val="000000"/>
              </a:solidFill>
            </a:endParaRPr>
          </a:p>
        </p:txBody>
      </p:sp>
    </p:spTree>
    <p:extLst>
      <p:ext uri="{BB962C8B-B14F-4D97-AF65-F5344CB8AC3E}">
        <p14:creationId xmlns:p14="http://schemas.microsoft.com/office/powerpoint/2010/main" val="898951322"/>
      </p:ext>
    </p:extLst>
  </p:cSld>
  <p:clrMapOvr>
    <a:masterClrMapping/>
  </p:clrMapOvr>
  <mc:AlternateContent xmlns:mc="http://schemas.openxmlformats.org/markup-compatibility/2006" xmlns:p14="http://schemas.microsoft.com/office/powerpoint/2010/main">
    <mc:Choice Requires="p14">
      <p:transition p14:dur="10">
        <p14:flythrough/>
      </p:transition>
    </mc:Choice>
    <mc:Fallback xmlns="">
      <p:transition>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9"/>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6" name="Rectangle 20"/>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7" name="Rectangle 21"/>
          <p:cNvSpPr>
            <a:spLocks noGrp="1" noChangeArrowheads="1"/>
          </p:cNvSpPr>
          <p:nvPr>
            <p:ph type="sldNum" sz="quarter" idx="12"/>
          </p:nvPr>
        </p:nvSpPr>
        <p:spPr>
          <a:ln/>
        </p:spPr>
        <p:txBody>
          <a:bodyPr/>
          <a:lstStyle>
            <a:lvl1pPr>
              <a:defRPr/>
            </a:lvl1pPr>
          </a:lstStyle>
          <a:p>
            <a:pPr>
              <a:defRPr/>
            </a:pPr>
            <a:fld id="{1C0D164E-54CF-4575-9033-473DFD74E6E1}" type="slidenum">
              <a:rPr lang="en-GB">
                <a:solidFill>
                  <a:srgbClr val="000000"/>
                </a:solidFill>
              </a:rPr>
              <a:pPr>
                <a:defRPr/>
              </a:pPr>
              <a:t>‹#›</a:t>
            </a:fld>
            <a:endParaRPr lang="en-GB" dirty="0">
              <a:solidFill>
                <a:srgbClr val="000000"/>
              </a:solidFill>
            </a:endParaRPr>
          </a:p>
        </p:txBody>
      </p:sp>
    </p:spTree>
    <p:extLst>
      <p:ext uri="{BB962C8B-B14F-4D97-AF65-F5344CB8AC3E}">
        <p14:creationId xmlns:p14="http://schemas.microsoft.com/office/powerpoint/2010/main" val="216109320"/>
      </p:ext>
    </p:extLst>
  </p:cSld>
  <p:clrMapOvr>
    <a:masterClrMapping/>
  </p:clrMapOvr>
  <mc:AlternateContent xmlns:mc="http://schemas.openxmlformats.org/markup-compatibility/2006" xmlns:p14="http://schemas.microsoft.com/office/powerpoint/2010/main">
    <mc:Choice Requires="p14">
      <p:transition p14:dur="10">
        <p14:flythrough/>
      </p:transition>
    </mc:Choice>
    <mc:Fallback xmlns="">
      <p:transition>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9"/>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6" name="Rectangle 20"/>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7" name="Rectangle 21"/>
          <p:cNvSpPr>
            <a:spLocks noGrp="1" noChangeArrowheads="1"/>
          </p:cNvSpPr>
          <p:nvPr>
            <p:ph type="sldNum" sz="quarter" idx="12"/>
          </p:nvPr>
        </p:nvSpPr>
        <p:spPr>
          <a:ln/>
        </p:spPr>
        <p:txBody>
          <a:bodyPr/>
          <a:lstStyle>
            <a:lvl1pPr>
              <a:defRPr/>
            </a:lvl1pPr>
          </a:lstStyle>
          <a:p>
            <a:pPr>
              <a:defRPr/>
            </a:pPr>
            <a:fld id="{14FADF4A-AED0-4758-89BC-34000D68D8E6}" type="slidenum">
              <a:rPr lang="en-GB">
                <a:solidFill>
                  <a:srgbClr val="000000"/>
                </a:solidFill>
              </a:rPr>
              <a:pPr>
                <a:defRPr/>
              </a:pPr>
              <a:t>‹#›</a:t>
            </a:fld>
            <a:endParaRPr lang="en-GB" dirty="0">
              <a:solidFill>
                <a:srgbClr val="000000"/>
              </a:solidFill>
            </a:endParaRPr>
          </a:p>
        </p:txBody>
      </p:sp>
    </p:spTree>
    <p:extLst>
      <p:ext uri="{BB962C8B-B14F-4D97-AF65-F5344CB8AC3E}">
        <p14:creationId xmlns:p14="http://schemas.microsoft.com/office/powerpoint/2010/main" val="3846996520"/>
      </p:ext>
    </p:extLst>
  </p:cSld>
  <p:clrMapOvr>
    <a:masterClrMapping/>
  </p:clrMapOvr>
  <mc:AlternateContent xmlns:mc="http://schemas.openxmlformats.org/markup-compatibility/2006" xmlns:p14="http://schemas.microsoft.com/office/powerpoint/2010/main">
    <mc:Choice Requires="p14">
      <p:transition p14:dur="10">
        <p14:flythrough/>
      </p:transition>
    </mc:Choice>
    <mc:Fallback xmlns="">
      <p:transition>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19"/>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5" name="Rectangle 20"/>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6" name="Rectangle 21"/>
          <p:cNvSpPr>
            <a:spLocks noGrp="1" noChangeArrowheads="1"/>
          </p:cNvSpPr>
          <p:nvPr>
            <p:ph type="sldNum" sz="quarter" idx="12"/>
          </p:nvPr>
        </p:nvSpPr>
        <p:spPr>
          <a:ln/>
        </p:spPr>
        <p:txBody>
          <a:bodyPr/>
          <a:lstStyle>
            <a:lvl1pPr>
              <a:defRPr/>
            </a:lvl1pPr>
          </a:lstStyle>
          <a:p>
            <a:pPr>
              <a:defRPr/>
            </a:pPr>
            <a:fld id="{C2018A4B-F099-4BE0-994E-2BD40F891D3F}" type="slidenum">
              <a:rPr lang="en-GB">
                <a:solidFill>
                  <a:srgbClr val="000000"/>
                </a:solidFill>
              </a:rPr>
              <a:pPr>
                <a:defRPr/>
              </a:pPr>
              <a:t>‹#›</a:t>
            </a:fld>
            <a:endParaRPr lang="en-GB" dirty="0">
              <a:solidFill>
                <a:srgbClr val="000000"/>
              </a:solidFill>
            </a:endParaRPr>
          </a:p>
        </p:txBody>
      </p:sp>
    </p:spTree>
    <p:extLst>
      <p:ext uri="{BB962C8B-B14F-4D97-AF65-F5344CB8AC3E}">
        <p14:creationId xmlns:p14="http://schemas.microsoft.com/office/powerpoint/2010/main" val="1584833451"/>
      </p:ext>
    </p:extLst>
  </p:cSld>
  <p:clrMapOvr>
    <a:masterClrMapping/>
  </p:clrMapOvr>
  <mc:AlternateContent xmlns:mc="http://schemas.openxmlformats.org/markup-compatibility/2006" xmlns:p14="http://schemas.microsoft.com/office/powerpoint/2010/main">
    <mc:Choice Requires="p14">
      <p:transition p14:dur="10">
        <p14:flythrough/>
      </p:transition>
    </mc:Choice>
    <mc:Fallback xmlns="">
      <p:transition>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37600" y="301625"/>
            <a:ext cx="2446867" cy="564038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1390651" y="301625"/>
            <a:ext cx="7143749" cy="56403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19"/>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5" name="Rectangle 20"/>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6" name="Rectangle 21"/>
          <p:cNvSpPr>
            <a:spLocks noGrp="1" noChangeArrowheads="1"/>
          </p:cNvSpPr>
          <p:nvPr>
            <p:ph type="sldNum" sz="quarter" idx="12"/>
          </p:nvPr>
        </p:nvSpPr>
        <p:spPr>
          <a:ln/>
        </p:spPr>
        <p:txBody>
          <a:bodyPr/>
          <a:lstStyle>
            <a:lvl1pPr>
              <a:defRPr/>
            </a:lvl1pPr>
          </a:lstStyle>
          <a:p>
            <a:pPr>
              <a:defRPr/>
            </a:pPr>
            <a:fld id="{BD76AFA3-924A-4DC3-86BB-348A5207147B}" type="slidenum">
              <a:rPr lang="en-GB">
                <a:solidFill>
                  <a:srgbClr val="000000"/>
                </a:solidFill>
              </a:rPr>
              <a:pPr>
                <a:defRPr/>
              </a:pPr>
              <a:t>‹#›</a:t>
            </a:fld>
            <a:endParaRPr lang="en-GB" dirty="0">
              <a:solidFill>
                <a:srgbClr val="000000"/>
              </a:solidFill>
            </a:endParaRPr>
          </a:p>
        </p:txBody>
      </p:sp>
    </p:spTree>
    <p:extLst>
      <p:ext uri="{BB962C8B-B14F-4D97-AF65-F5344CB8AC3E}">
        <p14:creationId xmlns:p14="http://schemas.microsoft.com/office/powerpoint/2010/main" val="29091699"/>
      </p:ext>
    </p:extLst>
  </p:cSld>
  <p:clrMapOvr>
    <a:masterClrMapping/>
  </p:clrMapOvr>
  <mc:AlternateContent xmlns:mc="http://schemas.openxmlformats.org/markup-compatibility/2006" xmlns:p14="http://schemas.microsoft.com/office/powerpoint/2010/main">
    <mc:Choice Requires="p14">
      <p:transition p14:dur="10">
        <p14:flythrough/>
      </p:transition>
    </mc:Choice>
    <mc:Fallback xmlns="">
      <p:transition>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10972800" cy="1371600"/>
          </a:xfrm>
        </p:spPr>
        <p:txBody>
          <a:bodyPr/>
          <a:lstStyle/>
          <a:p>
            <a:r>
              <a:rPr lang="en-US"/>
              <a:t>Click to edit Master title style</a:t>
            </a:r>
            <a:endParaRPr lang="en-GB"/>
          </a:p>
        </p:txBody>
      </p:sp>
      <p:sp>
        <p:nvSpPr>
          <p:cNvPr id="3" name="Text Placeholder 2"/>
          <p:cNvSpPr>
            <a:spLocks noGrp="1"/>
          </p:cNvSpPr>
          <p:nvPr>
            <p:ph type="body" sz="half" idx="1"/>
          </p:nvPr>
        </p:nvSpPr>
        <p:spPr>
          <a:xfrm>
            <a:off x="609600" y="1981200"/>
            <a:ext cx="53848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981200"/>
            <a:ext cx="53848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fld id="{222C8BEB-3744-4373-ADEA-83EEDFB9EA22}" type="datetimeFigureOut">
              <a:rPr lang="en-US" altLang="en-US"/>
              <a:pPr>
                <a:defRPr/>
              </a:pPr>
              <a:t>2/14/2023</a:t>
            </a:fld>
            <a:endParaRPr lang="en-US" alt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B8920C40-E7DF-4063-B753-4499D13C5C55}" type="slidenum">
              <a:rPr lang="en-US" altLang="en-US"/>
              <a:pPr>
                <a:defRPr/>
              </a:pPr>
              <a:t>‹#›</a:t>
            </a:fld>
            <a:endParaRPr lang="en-US" altLang="en-US" dirty="0"/>
          </a:p>
        </p:txBody>
      </p:sp>
    </p:spTree>
    <p:extLst>
      <p:ext uri="{BB962C8B-B14F-4D97-AF65-F5344CB8AC3E}">
        <p14:creationId xmlns:p14="http://schemas.microsoft.com/office/powerpoint/2010/main" val="264782359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10972800" cy="1371600"/>
          </a:xfrm>
        </p:spPr>
        <p:txBody>
          <a:bodyPr/>
          <a:lstStyle/>
          <a:p>
            <a:r>
              <a:rPr lang="en-US"/>
              <a:t>Click to edit Master title style</a:t>
            </a:r>
            <a:endParaRPr lang="en-GB"/>
          </a:p>
        </p:txBody>
      </p:sp>
      <p:sp>
        <p:nvSpPr>
          <p:cNvPr id="3" name="Table Placeholder 2"/>
          <p:cNvSpPr>
            <a:spLocks noGrp="1"/>
          </p:cNvSpPr>
          <p:nvPr>
            <p:ph type="tbl" idx="1"/>
          </p:nvPr>
        </p:nvSpPr>
        <p:spPr>
          <a:xfrm>
            <a:off x="609600" y="1981200"/>
            <a:ext cx="10972800" cy="4114800"/>
          </a:xfrm>
        </p:spPr>
        <p:txBody>
          <a:bodyPr/>
          <a:lstStyle/>
          <a:p>
            <a:pPr lvl="0"/>
            <a:endParaRPr lang="en-GB" noProof="0" dirty="0"/>
          </a:p>
        </p:txBody>
      </p:sp>
      <p:sp>
        <p:nvSpPr>
          <p:cNvPr id="4" name="Rectangle 4"/>
          <p:cNvSpPr>
            <a:spLocks noGrp="1" noChangeArrowheads="1"/>
          </p:cNvSpPr>
          <p:nvPr>
            <p:ph type="dt" sz="half" idx="10"/>
          </p:nvPr>
        </p:nvSpPr>
        <p:spPr>
          <a:ln/>
        </p:spPr>
        <p:txBody>
          <a:bodyPr/>
          <a:lstStyle>
            <a:lvl1pPr>
              <a:defRPr/>
            </a:lvl1pPr>
          </a:lstStyle>
          <a:p>
            <a:pPr>
              <a:defRPr/>
            </a:pPr>
            <a:fld id="{052BE058-9370-4322-97C1-F00CBF531290}" type="datetimeFigureOut">
              <a:rPr lang="en-US" altLang="en-US"/>
              <a:pPr>
                <a:defRPr/>
              </a:pPr>
              <a:t>2/14/2023</a:t>
            </a:fld>
            <a:endParaRPr lang="en-US" alt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891FEAB1-5930-4795-A71E-5A266320C5AC}" type="slidenum">
              <a:rPr lang="en-US" altLang="en-US"/>
              <a:pPr>
                <a:defRPr/>
              </a:pPr>
              <a:t>‹#›</a:t>
            </a:fld>
            <a:endParaRPr lang="en-US" altLang="en-US" dirty="0"/>
          </a:p>
        </p:txBody>
      </p:sp>
    </p:spTree>
    <p:extLst>
      <p:ext uri="{BB962C8B-B14F-4D97-AF65-F5344CB8AC3E}">
        <p14:creationId xmlns:p14="http://schemas.microsoft.com/office/powerpoint/2010/main" val="26503713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GB"/>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BC3F043D-9F52-4353-9245-998CF620984C}" type="datetimeFigureOut">
              <a:rPr lang="en-GB" smtClean="0"/>
              <a:t>14/02/2023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2367171-D921-4289-AB16-A0E16EA06BE6}" type="slidenum">
              <a:rPr lang="en-GB" smtClean="0"/>
              <a:t>‹#›</a:t>
            </a:fld>
            <a:endParaRPr lang="en-GB" dirty="0"/>
          </a:p>
        </p:txBody>
      </p:sp>
    </p:spTree>
    <p:extLst>
      <p:ext uri="{BB962C8B-B14F-4D97-AF65-F5344CB8AC3E}">
        <p14:creationId xmlns:p14="http://schemas.microsoft.com/office/powerpoint/2010/main" val="11189794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BC3F043D-9F52-4353-9245-998CF620984C}" type="datetimeFigureOut">
              <a:rPr lang="en-GB" smtClean="0"/>
              <a:t>14/02/2023</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C2367171-D921-4289-AB16-A0E16EA06BE6}" type="slidenum">
              <a:rPr lang="en-GB" smtClean="0"/>
              <a:t>‹#›</a:t>
            </a:fld>
            <a:endParaRPr lang="en-GB" dirty="0"/>
          </a:p>
        </p:txBody>
      </p:sp>
    </p:spTree>
    <p:extLst>
      <p:ext uri="{BB962C8B-B14F-4D97-AF65-F5344CB8AC3E}">
        <p14:creationId xmlns:p14="http://schemas.microsoft.com/office/powerpoint/2010/main" val="16418136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GB"/>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BC3F043D-9F52-4353-9245-998CF620984C}" type="datetimeFigureOut">
              <a:rPr lang="en-GB" smtClean="0"/>
              <a:t>14/02/2023</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C2367171-D921-4289-AB16-A0E16EA06BE6}" type="slidenum">
              <a:rPr lang="en-GB" smtClean="0"/>
              <a:t>‹#›</a:t>
            </a:fld>
            <a:endParaRPr lang="en-GB" dirty="0"/>
          </a:p>
        </p:txBody>
      </p:sp>
    </p:spTree>
    <p:extLst>
      <p:ext uri="{BB962C8B-B14F-4D97-AF65-F5344CB8AC3E}">
        <p14:creationId xmlns:p14="http://schemas.microsoft.com/office/powerpoint/2010/main" val="10575469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BC3F043D-9F52-4353-9245-998CF620984C}" type="datetimeFigureOut">
              <a:rPr lang="en-GB" smtClean="0"/>
              <a:t>14/02/2023</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C2367171-D921-4289-AB16-A0E16EA06BE6}" type="slidenum">
              <a:rPr lang="en-GB" smtClean="0"/>
              <a:t>‹#›</a:t>
            </a:fld>
            <a:endParaRPr lang="en-GB" dirty="0"/>
          </a:p>
        </p:txBody>
      </p:sp>
    </p:spTree>
    <p:extLst>
      <p:ext uri="{BB962C8B-B14F-4D97-AF65-F5344CB8AC3E}">
        <p14:creationId xmlns:p14="http://schemas.microsoft.com/office/powerpoint/2010/main" val="10692362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3F043D-9F52-4353-9245-998CF620984C}" type="datetimeFigureOut">
              <a:rPr lang="en-GB" smtClean="0"/>
              <a:t>14/02/2023</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C2367171-D921-4289-AB16-A0E16EA06BE6}" type="slidenum">
              <a:rPr lang="en-GB" smtClean="0"/>
              <a:t>‹#›</a:t>
            </a:fld>
            <a:endParaRPr lang="en-GB" dirty="0"/>
          </a:p>
        </p:txBody>
      </p:sp>
    </p:spTree>
    <p:extLst>
      <p:ext uri="{BB962C8B-B14F-4D97-AF65-F5344CB8AC3E}">
        <p14:creationId xmlns:p14="http://schemas.microsoft.com/office/powerpoint/2010/main" val="15982427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GB"/>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BC3F043D-9F52-4353-9245-998CF620984C}" type="datetimeFigureOut">
              <a:rPr lang="en-GB" smtClean="0"/>
              <a:t>14/02/2023</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C2367171-D921-4289-AB16-A0E16EA06BE6}" type="slidenum">
              <a:rPr lang="en-GB" smtClean="0"/>
              <a:t>‹#›</a:t>
            </a:fld>
            <a:endParaRPr lang="en-GB" dirty="0"/>
          </a:p>
        </p:txBody>
      </p:sp>
    </p:spTree>
    <p:extLst>
      <p:ext uri="{BB962C8B-B14F-4D97-AF65-F5344CB8AC3E}">
        <p14:creationId xmlns:p14="http://schemas.microsoft.com/office/powerpoint/2010/main" val="1296997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GB"/>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GB" dirty="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BC3F043D-9F52-4353-9245-998CF620984C}" type="datetimeFigureOut">
              <a:rPr lang="en-GB" smtClean="0"/>
              <a:t>14/02/2023</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2367171-D921-4289-AB16-A0E16EA06BE6}" type="slidenum">
              <a:rPr lang="en-GB" smtClean="0"/>
              <a:t>‹#›</a:t>
            </a:fld>
            <a:endParaRPr lang="en-GB" dirty="0"/>
          </a:p>
        </p:txBody>
      </p:sp>
    </p:spTree>
    <p:extLst>
      <p:ext uri="{BB962C8B-B14F-4D97-AF65-F5344CB8AC3E}">
        <p14:creationId xmlns:p14="http://schemas.microsoft.com/office/powerpoint/2010/main" val="14150233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image" Target="../media/image3.jpeg"/><Relationship Id="rId2" Type="http://schemas.openxmlformats.org/officeDocument/2006/relationships/slideLayout" Target="../slideLayouts/slideLayout18.xml"/><Relationship Id="rId16" Type="http://schemas.openxmlformats.org/officeDocument/2006/relationships/image" Target="../media/image2.png"/><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image" Target="../media/image1.jpeg"/><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GB"/>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C3F043D-9F52-4353-9245-998CF620984C}" type="datetimeFigureOut">
              <a:rPr lang="en-GB" smtClean="0"/>
              <a:t>14/02/2023</a:t>
            </a:fld>
            <a:endParaRPr lang="en-GB"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C2367171-D921-4289-AB16-A0E16EA06BE6}" type="slidenum">
              <a:rPr lang="en-GB" smtClean="0"/>
              <a:t>‹#›</a:t>
            </a:fld>
            <a:endParaRPr lang="en-GB" dirty="0"/>
          </a:p>
        </p:txBody>
      </p:sp>
    </p:spTree>
    <p:extLst>
      <p:ext uri="{BB962C8B-B14F-4D97-AF65-F5344CB8AC3E}">
        <p14:creationId xmlns:p14="http://schemas.microsoft.com/office/powerpoint/2010/main" val="2014671458"/>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050" name="Group 2"/>
          <p:cNvGrpSpPr>
            <a:grpSpLocks/>
          </p:cNvGrpSpPr>
          <p:nvPr/>
        </p:nvGrpSpPr>
        <p:grpSpPr bwMode="auto">
          <a:xfrm>
            <a:off x="0" y="0"/>
            <a:ext cx="12192000" cy="6858000"/>
            <a:chOff x="105473669" y="106848480"/>
            <a:chExt cx="9408962" cy="6670590"/>
          </a:xfrm>
        </p:grpSpPr>
        <p:sp>
          <p:nvSpPr>
            <p:cNvPr id="26627" name="Rectangle 3"/>
            <p:cNvSpPr>
              <a:spLocks noChangeArrowheads="1" noChangeShapeType="1"/>
            </p:cNvSpPr>
            <p:nvPr/>
          </p:nvSpPr>
          <p:spPr bwMode="auto">
            <a:xfrm>
              <a:off x="105473669" y="113296717"/>
              <a:ext cx="4704481" cy="222353"/>
            </a:xfrm>
            <a:prstGeom prst="rect">
              <a:avLst/>
            </a:prstGeom>
            <a:solidFill>
              <a:srgbClr val="34465A"/>
            </a:solidFill>
            <a:ln w="0" algn="in">
              <a:noFill/>
              <a:miter lim="800000"/>
              <a:headEnd/>
              <a:tailEnd/>
            </a:ln>
            <a:effectLst/>
          </p:spPr>
          <p:txBody>
            <a:bodyPr lIns="36576" tIns="36576" rIns="36576" bIns="36576"/>
            <a:lstStyle/>
            <a:p>
              <a:pPr fontAlgn="base">
                <a:spcBef>
                  <a:spcPct val="0"/>
                </a:spcBef>
                <a:spcAft>
                  <a:spcPct val="0"/>
                </a:spcAft>
                <a:defRPr/>
              </a:pPr>
              <a:endParaRPr lang="en-GB" sz="1800" dirty="0">
                <a:solidFill>
                  <a:srgbClr val="000000"/>
                </a:solidFill>
                <a:latin typeface="Verdana" pitchFamily="34" charset="0"/>
              </a:endParaRPr>
            </a:p>
          </p:txBody>
        </p:sp>
        <p:grpSp>
          <p:nvGrpSpPr>
            <p:cNvPr id="2063" name="Group 4"/>
            <p:cNvGrpSpPr>
              <a:grpSpLocks/>
            </p:cNvGrpSpPr>
            <p:nvPr/>
          </p:nvGrpSpPr>
          <p:grpSpPr bwMode="auto">
            <a:xfrm>
              <a:off x="105473669" y="106848480"/>
              <a:ext cx="9408962" cy="6670590"/>
              <a:chOff x="105473669" y="106848480"/>
              <a:chExt cx="9408962" cy="6670590"/>
            </a:xfrm>
          </p:grpSpPr>
          <p:sp>
            <p:nvSpPr>
              <p:cNvPr id="26629" name="Rectangle 5"/>
              <p:cNvSpPr>
                <a:spLocks noChangeArrowheads="1" noChangeShapeType="1"/>
              </p:cNvSpPr>
              <p:nvPr/>
            </p:nvSpPr>
            <p:spPr bwMode="auto">
              <a:xfrm>
                <a:off x="110083407" y="106848480"/>
                <a:ext cx="4799224" cy="222353"/>
              </a:xfrm>
              <a:prstGeom prst="rect">
                <a:avLst/>
              </a:prstGeom>
              <a:solidFill>
                <a:srgbClr val="CAAA7A"/>
              </a:solidFill>
              <a:ln w="0" algn="in">
                <a:noFill/>
                <a:miter lim="800000"/>
                <a:headEnd/>
                <a:tailEnd/>
              </a:ln>
              <a:effectLst/>
            </p:spPr>
            <p:txBody>
              <a:bodyPr lIns="36576" tIns="36576" rIns="36576" bIns="36576"/>
              <a:lstStyle/>
              <a:p>
                <a:pPr fontAlgn="base">
                  <a:spcBef>
                    <a:spcPct val="0"/>
                  </a:spcBef>
                  <a:spcAft>
                    <a:spcPct val="0"/>
                  </a:spcAft>
                  <a:defRPr/>
                </a:pPr>
                <a:endParaRPr lang="en-GB" sz="1800" dirty="0">
                  <a:solidFill>
                    <a:srgbClr val="000000"/>
                  </a:solidFill>
                  <a:latin typeface="Verdana" pitchFamily="34" charset="0"/>
                </a:endParaRPr>
              </a:p>
            </p:txBody>
          </p:sp>
          <p:grpSp>
            <p:nvGrpSpPr>
              <p:cNvPr id="2065" name="Group 6"/>
              <p:cNvGrpSpPr>
                <a:grpSpLocks/>
              </p:cNvGrpSpPr>
              <p:nvPr/>
            </p:nvGrpSpPr>
            <p:grpSpPr bwMode="auto">
              <a:xfrm>
                <a:off x="105473669" y="106848480"/>
                <a:ext cx="9408962" cy="6670590"/>
                <a:chOff x="105473669" y="106848480"/>
                <a:chExt cx="9408962" cy="6670590"/>
              </a:xfrm>
            </p:grpSpPr>
            <p:sp>
              <p:nvSpPr>
                <p:cNvPr id="26631" name="Rectangle 7"/>
                <p:cNvSpPr>
                  <a:spLocks noChangeArrowheads="1" noChangeShapeType="1"/>
                </p:cNvSpPr>
                <p:nvPr/>
              </p:nvSpPr>
              <p:spPr bwMode="auto">
                <a:xfrm>
                  <a:off x="110083407" y="113296717"/>
                  <a:ext cx="4799224" cy="222353"/>
                </a:xfrm>
                <a:prstGeom prst="rect">
                  <a:avLst/>
                </a:prstGeom>
                <a:solidFill>
                  <a:srgbClr val="34465A"/>
                </a:solidFill>
                <a:ln w="0" algn="in">
                  <a:noFill/>
                  <a:miter lim="800000"/>
                  <a:headEnd/>
                  <a:tailEnd/>
                </a:ln>
                <a:effectLst/>
              </p:spPr>
              <p:txBody>
                <a:bodyPr lIns="36576" tIns="36576" rIns="36576" bIns="36576"/>
                <a:lstStyle/>
                <a:p>
                  <a:pPr fontAlgn="base">
                    <a:spcBef>
                      <a:spcPct val="0"/>
                    </a:spcBef>
                    <a:spcAft>
                      <a:spcPct val="0"/>
                    </a:spcAft>
                    <a:defRPr/>
                  </a:pPr>
                  <a:endParaRPr lang="en-GB" sz="1800" dirty="0">
                    <a:solidFill>
                      <a:srgbClr val="000000"/>
                    </a:solidFill>
                    <a:latin typeface="Verdana" pitchFamily="34" charset="0"/>
                  </a:endParaRPr>
                </a:p>
              </p:txBody>
            </p:sp>
            <p:sp>
              <p:nvSpPr>
                <p:cNvPr id="26632" name="Rectangle 8"/>
                <p:cNvSpPr>
                  <a:spLocks noChangeArrowheads="1" noChangeShapeType="1"/>
                </p:cNvSpPr>
                <p:nvPr/>
              </p:nvSpPr>
              <p:spPr bwMode="auto">
                <a:xfrm>
                  <a:off x="105473669" y="106848480"/>
                  <a:ext cx="4704481" cy="222353"/>
                </a:xfrm>
                <a:prstGeom prst="rect">
                  <a:avLst/>
                </a:prstGeom>
                <a:solidFill>
                  <a:srgbClr val="CAAA7A"/>
                </a:solidFill>
                <a:ln w="0" algn="in">
                  <a:noFill/>
                  <a:miter lim="800000"/>
                  <a:headEnd/>
                  <a:tailEnd/>
                </a:ln>
                <a:effectLst/>
              </p:spPr>
              <p:txBody>
                <a:bodyPr lIns="36576" tIns="36576" rIns="36576" bIns="36576"/>
                <a:lstStyle/>
                <a:p>
                  <a:pPr fontAlgn="base">
                    <a:spcBef>
                      <a:spcPct val="0"/>
                    </a:spcBef>
                    <a:spcAft>
                      <a:spcPct val="0"/>
                    </a:spcAft>
                    <a:defRPr/>
                  </a:pPr>
                  <a:endParaRPr lang="en-GB" sz="1800" dirty="0">
                    <a:solidFill>
                      <a:srgbClr val="000000"/>
                    </a:solidFill>
                    <a:latin typeface="Verdana" pitchFamily="34" charset="0"/>
                  </a:endParaRPr>
                </a:p>
              </p:txBody>
            </p:sp>
            <p:sp>
              <p:nvSpPr>
                <p:cNvPr id="26633" name="Rectangle 9"/>
                <p:cNvSpPr>
                  <a:spLocks noChangeArrowheads="1" noChangeShapeType="1"/>
                </p:cNvSpPr>
                <p:nvPr/>
              </p:nvSpPr>
              <p:spPr bwMode="auto">
                <a:xfrm>
                  <a:off x="105473669" y="106848480"/>
                  <a:ext cx="222156" cy="3457281"/>
                </a:xfrm>
                <a:prstGeom prst="rect">
                  <a:avLst/>
                </a:prstGeom>
                <a:solidFill>
                  <a:srgbClr val="CAAA7A"/>
                </a:solidFill>
                <a:ln w="0" algn="in">
                  <a:noFill/>
                  <a:miter lim="800000"/>
                  <a:headEnd/>
                  <a:tailEnd/>
                </a:ln>
                <a:effectLst/>
              </p:spPr>
              <p:txBody>
                <a:bodyPr lIns="36576" tIns="36576" rIns="36576" bIns="36576"/>
                <a:lstStyle/>
                <a:p>
                  <a:pPr fontAlgn="base">
                    <a:spcBef>
                      <a:spcPct val="0"/>
                    </a:spcBef>
                    <a:spcAft>
                      <a:spcPct val="0"/>
                    </a:spcAft>
                    <a:defRPr/>
                  </a:pPr>
                  <a:endParaRPr lang="en-GB" sz="1800" dirty="0">
                    <a:solidFill>
                      <a:srgbClr val="000000"/>
                    </a:solidFill>
                    <a:latin typeface="Verdana" pitchFamily="34" charset="0"/>
                  </a:endParaRPr>
                </a:p>
              </p:txBody>
            </p:sp>
            <p:sp>
              <p:nvSpPr>
                <p:cNvPr id="26634" name="Rectangle 10"/>
                <p:cNvSpPr>
                  <a:spLocks noChangeArrowheads="1" noChangeShapeType="1"/>
                </p:cNvSpPr>
                <p:nvPr/>
              </p:nvSpPr>
              <p:spPr bwMode="auto">
                <a:xfrm>
                  <a:off x="105473669" y="110185320"/>
                  <a:ext cx="222156" cy="3333750"/>
                </a:xfrm>
                <a:prstGeom prst="rect">
                  <a:avLst/>
                </a:prstGeom>
                <a:solidFill>
                  <a:srgbClr val="34465A"/>
                </a:solidFill>
                <a:ln w="0" algn="in">
                  <a:noFill/>
                  <a:miter lim="800000"/>
                  <a:headEnd/>
                  <a:tailEnd/>
                </a:ln>
                <a:effectLst/>
              </p:spPr>
              <p:txBody>
                <a:bodyPr lIns="36576" tIns="36576" rIns="36576" bIns="36576"/>
                <a:lstStyle/>
                <a:p>
                  <a:pPr fontAlgn="base">
                    <a:spcBef>
                      <a:spcPct val="0"/>
                    </a:spcBef>
                    <a:spcAft>
                      <a:spcPct val="0"/>
                    </a:spcAft>
                    <a:defRPr/>
                  </a:pPr>
                  <a:endParaRPr lang="en-GB" sz="1800" dirty="0">
                    <a:solidFill>
                      <a:srgbClr val="000000"/>
                    </a:solidFill>
                    <a:latin typeface="Verdana" pitchFamily="34" charset="0"/>
                  </a:endParaRPr>
                </a:p>
              </p:txBody>
            </p:sp>
            <p:sp>
              <p:nvSpPr>
                <p:cNvPr id="26635" name="Rectangle 11"/>
                <p:cNvSpPr>
                  <a:spLocks noChangeArrowheads="1" noChangeShapeType="1"/>
                </p:cNvSpPr>
                <p:nvPr/>
              </p:nvSpPr>
              <p:spPr bwMode="auto">
                <a:xfrm>
                  <a:off x="114660475" y="106848480"/>
                  <a:ext cx="222156" cy="3457281"/>
                </a:xfrm>
                <a:prstGeom prst="rect">
                  <a:avLst/>
                </a:prstGeom>
                <a:solidFill>
                  <a:srgbClr val="CAAA7A"/>
                </a:solidFill>
                <a:ln w="0" algn="in">
                  <a:noFill/>
                  <a:miter lim="800000"/>
                  <a:headEnd/>
                  <a:tailEnd/>
                </a:ln>
                <a:effectLst/>
              </p:spPr>
              <p:txBody>
                <a:bodyPr lIns="36576" tIns="36576" rIns="36576" bIns="36576"/>
                <a:lstStyle/>
                <a:p>
                  <a:pPr fontAlgn="base">
                    <a:spcBef>
                      <a:spcPct val="0"/>
                    </a:spcBef>
                    <a:spcAft>
                      <a:spcPct val="0"/>
                    </a:spcAft>
                    <a:defRPr/>
                  </a:pPr>
                  <a:endParaRPr lang="en-GB" sz="1800" dirty="0">
                    <a:solidFill>
                      <a:srgbClr val="000000"/>
                    </a:solidFill>
                    <a:latin typeface="Verdana" pitchFamily="34" charset="0"/>
                  </a:endParaRPr>
                </a:p>
              </p:txBody>
            </p:sp>
            <p:sp>
              <p:nvSpPr>
                <p:cNvPr id="26636" name="Rectangle 12"/>
                <p:cNvSpPr>
                  <a:spLocks noChangeArrowheads="1" noChangeShapeType="1"/>
                </p:cNvSpPr>
                <p:nvPr/>
              </p:nvSpPr>
              <p:spPr bwMode="auto">
                <a:xfrm>
                  <a:off x="114660475" y="110185320"/>
                  <a:ext cx="222156" cy="3333750"/>
                </a:xfrm>
                <a:prstGeom prst="rect">
                  <a:avLst/>
                </a:prstGeom>
                <a:solidFill>
                  <a:srgbClr val="34465A"/>
                </a:solidFill>
                <a:ln w="0" algn="in">
                  <a:noFill/>
                  <a:miter lim="800000"/>
                  <a:headEnd/>
                  <a:tailEnd/>
                </a:ln>
                <a:effectLst/>
              </p:spPr>
              <p:txBody>
                <a:bodyPr lIns="36576" tIns="36576" rIns="36576" bIns="36576"/>
                <a:lstStyle/>
                <a:p>
                  <a:pPr fontAlgn="base">
                    <a:spcBef>
                      <a:spcPct val="0"/>
                    </a:spcBef>
                    <a:spcAft>
                      <a:spcPct val="0"/>
                    </a:spcAft>
                    <a:defRPr/>
                  </a:pPr>
                  <a:endParaRPr lang="en-GB" sz="1800" dirty="0">
                    <a:solidFill>
                      <a:srgbClr val="000000"/>
                    </a:solidFill>
                    <a:latin typeface="Verdana" pitchFamily="34" charset="0"/>
                  </a:endParaRPr>
                </a:p>
              </p:txBody>
            </p:sp>
          </p:grpSp>
        </p:grpSp>
      </p:grpSp>
      <p:grpSp>
        <p:nvGrpSpPr>
          <p:cNvPr id="2051" name="Group 13"/>
          <p:cNvGrpSpPr>
            <a:grpSpLocks/>
          </p:cNvGrpSpPr>
          <p:nvPr/>
        </p:nvGrpSpPr>
        <p:grpSpPr bwMode="auto">
          <a:xfrm>
            <a:off x="-4318000" y="1196975"/>
            <a:ext cx="5486400" cy="3810000"/>
            <a:chOff x="-2040" y="0"/>
            <a:chExt cx="2592" cy="2400"/>
          </a:xfrm>
        </p:grpSpPr>
        <p:sp>
          <p:nvSpPr>
            <p:cNvPr id="26638" name="AutoShape 14"/>
            <p:cNvSpPr>
              <a:spLocks noChangeArrowheads="1"/>
            </p:cNvSpPr>
            <p:nvPr/>
          </p:nvSpPr>
          <p:spPr bwMode="auto">
            <a:xfrm>
              <a:off x="-2040" y="432"/>
              <a:ext cx="2592" cy="1968"/>
            </a:xfrm>
            <a:custGeom>
              <a:avLst/>
              <a:gdLst>
                <a:gd name="G0" fmla="+- 18296 0 0"/>
                <a:gd name="G1" fmla="+- -30880 0 0"/>
                <a:gd name="G2" fmla="+- 31512 0 0"/>
                <a:gd name="T0" fmla="*/ 32000 32000  1"/>
                <a:gd name="T1" fmla="*/ G0 G0  1"/>
                <a:gd name="T2" fmla="+- 0 T0 T1"/>
                <a:gd name="T3" fmla="sqrt T2"/>
                <a:gd name="G3" fmla="*/ 32000 T3 32000"/>
                <a:gd name="T4" fmla="*/ 32000 32000  1"/>
                <a:gd name="T5" fmla="*/ G1 G1  1"/>
                <a:gd name="T6" fmla="+- 0 T4 T5"/>
                <a:gd name="T7" fmla="sqrt T6"/>
                <a:gd name="G4" fmla="*/ 32000 T7 32000"/>
                <a:gd name="T8" fmla="*/ 32000 32000  1"/>
                <a:gd name="T9" fmla="*/ G2 G2  1"/>
                <a:gd name="T10" fmla="+- 0 T8 T9"/>
                <a:gd name="T11" fmla="sqrt T10"/>
                <a:gd name="G5" fmla="*/ 32000 T11 32000"/>
                <a:gd name="G6" fmla="+- 0 0 G3"/>
                <a:gd name="G7" fmla="+- 0 0 G4"/>
                <a:gd name="G8" fmla="+- 0 0 G5"/>
                <a:gd name="G9" fmla="+- 0 G4 G0"/>
                <a:gd name="G10" fmla="?: G9 G4 G0"/>
                <a:gd name="G11" fmla="?: G9 G1 G6"/>
                <a:gd name="G12" fmla="+- 0 G5 G0"/>
                <a:gd name="G13" fmla="?: G12 G5 G0"/>
                <a:gd name="G14" fmla="?: G12 G2 G3"/>
                <a:gd name="G15" fmla="+- G11 0 1"/>
                <a:gd name="G16" fmla="+- G14 1 0"/>
                <a:gd name="G17" fmla="+- 0 G14 G3"/>
                <a:gd name="G18" fmla="?: G17 G8 G13"/>
                <a:gd name="G19" fmla="?: G17 G0 G13"/>
                <a:gd name="G20" fmla="?: G17 G3 G16"/>
                <a:gd name="G21" fmla="+- 0 G6 G11"/>
                <a:gd name="G22" fmla="?: G21 G7 G10"/>
                <a:gd name="G23" fmla="?: G21 G0 G10"/>
                <a:gd name="G24" fmla="?: G21 G6 G15"/>
                <a:gd name="G25" fmla="min G10 G13"/>
                <a:gd name="G26" fmla="max G8 G7"/>
                <a:gd name="G27" fmla="max G26 G0"/>
                <a:gd name="T12" fmla="+- 0 G27 -32000"/>
                <a:gd name="T13" fmla="*/ T12 w 64000"/>
                <a:gd name="T14" fmla="+- 0 G11 -32000"/>
                <a:gd name="T15" fmla="*/ G11 h 64000"/>
                <a:gd name="T16" fmla="+- 0 G25 -32000"/>
                <a:gd name="T17" fmla="*/ T16 w 64000"/>
                <a:gd name="T18" fmla="+- 0 G14 -32000"/>
                <a:gd name="T19" fmla="*/ G14 h 64000"/>
              </a:gdLst>
              <a:ahLst/>
              <a:cxnLst>
                <a:cxn ang="0">
                  <a:pos x="50296" y="5746"/>
                </a:cxn>
                <a:cxn ang="0">
                  <a:pos x="64000" y="32000"/>
                </a:cxn>
                <a:cxn ang="0">
                  <a:pos x="50296" y="58253"/>
                </a:cxn>
                <a:cxn ang="0">
                  <a:pos x="50296" y="58253"/>
                </a:cxn>
                <a:cxn ang="0">
                  <a:pos x="50295" y="58253"/>
                </a:cxn>
                <a:cxn ang="0">
                  <a:pos x="50296" y="58254"/>
                </a:cxn>
                <a:cxn ang="0">
                  <a:pos x="50296" y="5746"/>
                </a:cxn>
                <a:cxn ang="0">
                  <a:pos x="50295" y="5746"/>
                </a:cxn>
                <a:cxn ang="0">
                  <a:pos x="50296" y="5746"/>
                </a:cxn>
              </a:cxnLst>
              <a:rect l="T13" t="T15" r="T17" b="T19"/>
              <a:pathLst>
                <a:path w="64000" h="64000">
                  <a:moveTo>
                    <a:pt x="50296" y="5746"/>
                  </a:moveTo>
                  <a:cubicBezTo>
                    <a:pt x="58882" y="11730"/>
                    <a:pt x="64000" y="21534"/>
                    <a:pt x="64000" y="32000"/>
                  </a:cubicBezTo>
                  <a:cubicBezTo>
                    <a:pt x="64000" y="42465"/>
                    <a:pt x="58882" y="52269"/>
                    <a:pt x="50296" y="58253"/>
                  </a:cubicBezTo>
                  <a:cubicBezTo>
                    <a:pt x="50296" y="58253"/>
                    <a:pt x="50296" y="58253"/>
                    <a:pt x="50295" y="58253"/>
                  </a:cubicBezTo>
                  <a:lnTo>
                    <a:pt x="50296" y="58254"/>
                  </a:lnTo>
                  <a:lnTo>
                    <a:pt x="50296" y="5746"/>
                  </a:lnTo>
                  <a:lnTo>
                    <a:pt x="50295" y="5746"/>
                  </a:lnTo>
                  <a:cubicBezTo>
                    <a:pt x="50296" y="5746"/>
                    <a:pt x="50296" y="5746"/>
                    <a:pt x="50296" y="5746"/>
                  </a:cubicBezTo>
                  <a:close/>
                </a:path>
              </a:pathLst>
            </a:custGeom>
            <a:solidFill>
              <a:srgbClr val="CAAA7A"/>
            </a:solidFill>
            <a:ln w="9525">
              <a:noFill/>
              <a:miter lim="800000"/>
              <a:headEnd/>
              <a:tailEnd/>
            </a:ln>
          </p:spPr>
          <p:txBody>
            <a:bodyPr/>
            <a:lstStyle/>
            <a:p>
              <a:pPr fontAlgn="base">
                <a:spcBef>
                  <a:spcPct val="0"/>
                </a:spcBef>
                <a:spcAft>
                  <a:spcPct val="0"/>
                </a:spcAft>
                <a:defRPr/>
              </a:pPr>
              <a:endParaRPr lang="en-US" sz="2400" dirty="0">
                <a:solidFill>
                  <a:srgbClr val="000000"/>
                </a:solidFill>
                <a:latin typeface="Times New Roman" pitchFamily="18" charset="0"/>
              </a:endParaRPr>
            </a:p>
          </p:txBody>
        </p:sp>
        <p:sp>
          <p:nvSpPr>
            <p:cNvPr id="26639" name="AutoShape 15"/>
            <p:cNvSpPr>
              <a:spLocks noChangeArrowheads="1"/>
            </p:cNvSpPr>
            <p:nvPr/>
          </p:nvSpPr>
          <p:spPr bwMode="auto">
            <a:xfrm>
              <a:off x="-1528" y="0"/>
              <a:ext cx="1949" cy="1987"/>
            </a:xfrm>
            <a:custGeom>
              <a:avLst/>
              <a:gdLst>
                <a:gd name="G0" fmla="+- 18077 0 0"/>
                <a:gd name="G1" fmla="+- -30880 0 0"/>
                <a:gd name="G2" fmla="+- 32000 0 0"/>
                <a:gd name="T0" fmla="*/ 32000 32000  1"/>
                <a:gd name="T1" fmla="*/ G0 G0  1"/>
                <a:gd name="T2" fmla="+- 0 T0 T1"/>
                <a:gd name="T3" fmla="sqrt T2"/>
                <a:gd name="G3" fmla="*/ 32000 T3 32000"/>
                <a:gd name="T4" fmla="*/ 32000 32000  1"/>
                <a:gd name="T5" fmla="*/ G1 G1  1"/>
                <a:gd name="T6" fmla="+- 0 T4 T5"/>
                <a:gd name="T7" fmla="sqrt T6"/>
                <a:gd name="G4" fmla="*/ 32000 T7 32000"/>
                <a:gd name="T8" fmla="*/ 32000 32000  1"/>
                <a:gd name="T9" fmla="*/ G2 G2  1"/>
                <a:gd name="T10" fmla="+- 0 T8 T9"/>
                <a:gd name="T11" fmla="sqrt T10"/>
                <a:gd name="G5" fmla="*/ 32000 T11 32000"/>
                <a:gd name="G6" fmla="+- 0 0 G3"/>
                <a:gd name="G7" fmla="+- 0 0 G4"/>
                <a:gd name="G8" fmla="+- 0 0 G5"/>
                <a:gd name="G9" fmla="+- 0 G4 G0"/>
                <a:gd name="G10" fmla="?: G9 G4 G0"/>
                <a:gd name="G11" fmla="?: G9 G1 G6"/>
                <a:gd name="G12" fmla="+- 0 G5 G0"/>
                <a:gd name="G13" fmla="?: G12 G5 G0"/>
                <a:gd name="G14" fmla="?: G12 G2 G3"/>
                <a:gd name="G15" fmla="+- G11 0 1"/>
                <a:gd name="G16" fmla="+- G14 1 0"/>
                <a:gd name="G17" fmla="+- 0 G14 G3"/>
                <a:gd name="G18" fmla="?: G17 G8 G13"/>
                <a:gd name="G19" fmla="?: G17 G0 G13"/>
                <a:gd name="G20" fmla="?: G17 G3 G16"/>
                <a:gd name="G21" fmla="+- 0 G6 G11"/>
                <a:gd name="G22" fmla="?: G21 G7 G10"/>
                <a:gd name="G23" fmla="?: G21 G0 G10"/>
                <a:gd name="G24" fmla="?: G21 G6 G15"/>
                <a:gd name="G25" fmla="min G10 G13"/>
                <a:gd name="G26" fmla="max G8 G7"/>
                <a:gd name="G27" fmla="max G26 G0"/>
                <a:gd name="T12" fmla="+- 0 G27 -32000"/>
                <a:gd name="T13" fmla="*/ T12 w 64000"/>
                <a:gd name="T14" fmla="+- 0 G11 -32000"/>
                <a:gd name="T15" fmla="*/ G11 h 64000"/>
                <a:gd name="T16" fmla="+- 0 G25 -32000"/>
                <a:gd name="T17" fmla="*/ T16 w 64000"/>
                <a:gd name="T18" fmla="+- 0 G14 -32000"/>
                <a:gd name="T19" fmla="*/ G14 h 64000"/>
              </a:gdLst>
              <a:ahLst/>
              <a:cxnLst>
                <a:cxn ang="0">
                  <a:pos x="50077" y="5595"/>
                </a:cxn>
                <a:cxn ang="0">
                  <a:pos x="64000" y="32000"/>
                </a:cxn>
                <a:cxn ang="0">
                  <a:pos x="50077" y="58404"/>
                </a:cxn>
                <a:cxn ang="0">
                  <a:pos x="50077" y="58404"/>
                </a:cxn>
                <a:cxn ang="0">
                  <a:pos x="50076" y="58404"/>
                </a:cxn>
                <a:cxn ang="0">
                  <a:pos x="50077" y="58405"/>
                </a:cxn>
                <a:cxn ang="0">
                  <a:pos x="50077" y="5595"/>
                </a:cxn>
                <a:cxn ang="0">
                  <a:pos x="50076" y="5595"/>
                </a:cxn>
                <a:cxn ang="0">
                  <a:pos x="50077" y="5595"/>
                </a:cxn>
              </a:cxnLst>
              <a:rect l="T13" t="T15" r="T17" b="T19"/>
              <a:pathLst>
                <a:path w="64000" h="64000">
                  <a:moveTo>
                    <a:pt x="50077" y="5595"/>
                  </a:moveTo>
                  <a:cubicBezTo>
                    <a:pt x="58790" y="11560"/>
                    <a:pt x="64000" y="21440"/>
                    <a:pt x="64000" y="32000"/>
                  </a:cubicBezTo>
                  <a:cubicBezTo>
                    <a:pt x="64000" y="42559"/>
                    <a:pt x="58790" y="52439"/>
                    <a:pt x="50077" y="58404"/>
                  </a:cubicBezTo>
                  <a:cubicBezTo>
                    <a:pt x="50077" y="58404"/>
                    <a:pt x="50077" y="58404"/>
                    <a:pt x="50076" y="58404"/>
                  </a:cubicBezTo>
                  <a:lnTo>
                    <a:pt x="50077" y="58405"/>
                  </a:lnTo>
                  <a:lnTo>
                    <a:pt x="50077" y="5595"/>
                  </a:lnTo>
                  <a:lnTo>
                    <a:pt x="50076" y="5595"/>
                  </a:lnTo>
                  <a:cubicBezTo>
                    <a:pt x="50077" y="5595"/>
                    <a:pt x="50077" y="5595"/>
                    <a:pt x="50077" y="5595"/>
                  </a:cubicBezTo>
                  <a:close/>
                </a:path>
              </a:pathLst>
            </a:custGeom>
            <a:solidFill>
              <a:srgbClr val="34465A"/>
            </a:solidFill>
            <a:ln w="9525">
              <a:noFill/>
              <a:miter lim="800000"/>
              <a:headEnd/>
              <a:tailEnd/>
            </a:ln>
          </p:spPr>
          <p:txBody>
            <a:bodyPr/>
            <a:lstStyle/>
            <a:p>
              <a:pPr fontAlgn="base">
                <a:spcBef>
                  <a:spcPct val="0"/>
                </a:spcBef>
                <a:spcAft>
                  <a:spcPct val="0"/>
                </a:spcAft>
                <a:defRPr/>
              </a:pPr>
              <a:endParaRPr lang="en-US" sz="1800" dirty="0">
                <a:solidFill>
                  <a:srgbClr val="000000"/>
                </a:solidFill>
                <a:latin typeface="Arial" charset="0"/>
              </a:endParaRPr>
            </a:p>
          </p:txBody>
        </p:sp>
      </p:grpSp>
      <p:sp>
        <p:nvSpPr>
          <p:cNvPr id="26640" name="Line 16"/>
          <p:cNvSpPr>
            <a:spLocks noChangeShapeType="1"/>
          </p:cNvSpPr>
          <p:nvPr/>
        </p:nvSpPr>
        <p:spPr bwMode="auto">
          <a:xfrm>
            <a:off x="1390651" y="1341438"/>
            <a:ext cx="9753600" cy="0"/>
          </a:xfrm>
          <a:prstGeom prst="line">
            <a:avLst/>
          </a:prstGeom>
          <a:noFill/>
          <a:ln w="38100">
            <a:solidFill>
              <a:srgbClr val="34465A"/>
            </a:solidFill>
            <a:round/>
            <a:headEnd/>
            <a:tailEnd/>
          </a:ln>
          <a:effectLst/>
        </p:spPr>
        <p:txBody>
          <a:bodyPr/>
          <a:lstStyle/>
          <a:p>
            <a:pPr fontAlgn="base">
              <a:spcBef>
                <a:spcPct val="0"/>
              </a:spcBef>
              <a:spcAft>
                <a:spcPct val="0"/>
              </a:spcAft>
              <a:defRPr/>
            </a:pPr>
            <a:endParaRPr lang="en-GB" sz="1800" dirty="0">
              <a:solidFill>
                <a:srgbClr val="000000"/>
              </a:solidFill>
              <a:latin typeface="Verdana" pitchFamily="34" charset="0"/>
            </a:endParaRPr>
          </a:p>
        </p:txBody>
      </p:sp>
      <p:sp>
        <p:nvSpPr>
          <p:cNvPr id="2053" name="Rectangle 17"/>
          <p:cNvSpPr>
            <a:spLocks noGrp="1" noChangeArrowheads="1"/>
          </p:cNvSpPr>
          <p:nvPr>
            <p:ph type="title"/>
          </p:nvPr>
        </p:nvSpPr>
        <p:spPr bwMode="auto">
          <a:xfrm>
            <a:off x="1432984" y="301625"/>
            <a:ext cx="9751483"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GB"/>
              <a:t>Click to edit Master title style</a:t>
            </a:r>
          </a:p>
        </p:txBody>
      </p:sp>
      <p:sp>
        <p:nvSpPr>
          <p:cNvPr id="2054" name="Rectangle 18"/>
          <p:cNvSpPr>
            <a:spLocks noGrp="1" noChangeArrowheads="1"/>
          </p:cNvSpPr>
          <p:nvPr>
            <p:ph type="body" idx="1"/>
          </p:nvPr>
        </p:nvSpPr>
        <p:spPr bwMode="auto">
          <a:xfrm>
            <a:off x="1390651" y="1827213"/>
            <a:ext cx="9751483"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26643" name="Rectangle 19"/>
          <p:cNvSpPr>
            <a:spLocks noGrp="1" noChangeArrowheads="1"/>
          </p:cNvSpPr>
          <p:nvPr>
            <p:ph type="dt" sz="half" idx="2"/>
          </p:nvPr>
        </p:nvSpPr>
        <p:spPr bwMode="auto">
          <a:xfrm>
            <a:off x="609600" y="6248400"/>
            <a:ext cx="2844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fontAlgn="base">
              <a:spcBef>
                <a:spcPct val="0"/>
              </a:spcBef>
              <a:spcAft>
                <a:spcPct val="0"/>
              </a:spcAft>
              <a:defRPr/>
            </a:pPr>
            <a:endParaRPr lang="en-GB" dirty="0">
              <a:solidFill>
                <a:srgbClr val="000000"/>
              </a:solidFill>
              <a:latin typeface="Verdana" pitchFamily="34" charset="0"/>
            </a:endParaRPr>
          </a:p>
        </p:txBody>
      </p:sp>
      <p:sp>
        <p:nvSpPr>
          <p:cNvPr id="26644" name="Rectangle 20"/>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vl1pPr>
          </a:lstStyle>
          <a:p>
            <a:pPr fontAlgn="base">
              <a:spcBef>
                <a:spcPct val="0"/>
              </a:spcBef>
              <a:spcAft>
                <a:spcPct val="0"/>
              </a:spcAft>
              <a:defRPr/>
            </a:pPr>
            <a:endParaRPr lang="en-GB" dirty="0">
              <a:solidFill>
                <a:srgbClr val="000000"/>
              </a:solidFill>
              <a:latin typeface="Verdana" pitchFamily="34" charset="0"/>
            </a:endParaRPr>
          </a:p>
        </p:txBody>
      </p:sp>
      <p:sp>
        <p:nvSpPr>
          <p:cNvPr id="26645" name="Rectangle 21"/>
          <p:cNvSpPr>
            <a:spLocks noGrp="1" noChangeArrowheads="1"/>
          </p:cNvSpPr>
          <p:nvPr>
            <p:ph type="sldNum" sz="quarter" idx="4"/>
          </p:nvPr>
        </p:nvSpPr>
        <p:spPr bwMode="auto">
          <a:xfrm>
            <a:off x="8737600" y="6248400"/>
            <a:ext cx="2844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fontAlgn="base">
              <a:spcBef>
                <a:spcPct val="0"/>
              </a:spcBef>
              <a:spcAft>
                <a:spcPct val="0"/>
              </a:spcAft>
              <a:defRPr/>
            </a:pPr>
            <a:fld id="{3CD284B5-B16F-4E6D-BB46-6E114E19DC75}" type="slidenum">
              <a:rPr lang="en-GB">
                <a:solidFill>
                  <a:srgbClr val="000000"/>
                </a:solidFill>
                <a:latin typeface="Verdana" pitchFamily="34" charset="0"/>
              </a:rPr>
              <a:pPr fontAlgn="base">
                <a:spcBef>
                  <a:spcPct val="0"/>
                </a:spcBef>
                <a:spcAft>
                  <a:spcPct val="0"/>
                </a:spcAft>
                <a:defRPr/>
              </a:pPr>
              <a:t>‹#›</a:t>
            </a:fld>
            <a:endParaRPr lang="en-GB" dirty="0">
              <a:solidFill>
                <a:srgbClr val="000000"/>
              </a:solidFill>
              <a:latin typeface="Verdana" pitchFamily="34" charset="0"/>
            </a:endParaRPr>
          </a:p>
        </p:txBody>
      </p:sp>
      <p:pic>
        <p:nvPicPr>
          <p:cNvPr id="26646" name="Picture 22" descr="Aneurin Bevan LHB"/>
          <p:cNvPicPr>
            <a:picLocks noChangeAspect="1" noChangeArrowheads="1"/>
          </p:cNvPicPr>
          <p:nvPr/>
        </p:nvPicPr>
        <p:blipFill>
          <a:blip r:embed="rId15" cstate="print">
            <a:clrChange>
              <a:clrFrom>
                <a:srgbClr val="FFFFFF"/>
              </a:clrFrom>
              <a:clrTo>
                <a:srgbClr val="FFFFFF">
                  <a:alpha val="0"/>
                </a:srgbClr>
              </a:clrTo>
            </a:clrChange>
            <a:lum bright="60000" contrast="-70000"/>
          </a:blip>
          <a:srcRect r="68057"/>
          <a:stretch>
            <a:fillRect/>
          </a:stretch>
        </p:blipFill>
        <p:spPr bwMode="auto">
          <a:xfrm>
            <a:off x="8784167" y="4318001"/>
            <a:ext cx="3119967" cy="2278063"/>
          </a:xfrm>
          <a:prstGeom prst="rect">
            <a:avLst/>
          </a:prstGeom>
          <a:noFill/>
          <a:ln w="9525">
            <a:noFill/>
            <a:miter lim="800000"/>
            <a:headEnd/>
            <a:tailEnd/>
          </a:ln>
        </p:spPr>
      </p:pic>
      <p:pic>
        <p:nvPicPr>
          <p:cNvPr id="2059" name="Picture 31" descr="Aneurin_Bevan_University"/>
          <p:cNvPicPr>
            <a:picLocks noChangeAspect="1" noChangeArrowheads="1"/>
          </p:cNvPicPr>
          <p:nvPr userDrawn="1"/>
        </p:nvPicPr>
        <p:blipFill>
          <a:blip r:embed="rId16" cstate="print"/>
          <a:srcRect/>
          <a:stretch>
            <a:fillRect/>
          </a:stretch>
        </p:blipFill>
        <p:spPr bwMode="auto">
          <a:xfrm>
            <a:off x="334434" y="5805489"/>
            <a:ext cx="3456517" cy="725487"/>
          </a:xfrm>
          <a:prstGeom prst="rect">
            <a:avLst/>
          </a:prstGeom>
          <a:noFill/>
          <a:ln w="9525">
            <a:noFill/>
            <a:miter lim="800000"/>
            <a:headEnd/>
            <a:tailEnd/>
          </a:ln>
        </p:spPr>
      </p:pic>
    </p:spTree>
    <p:extLst>
      <p:ext uri="{BB962C8B-B14F-4D97-AF65-F5344CB8AC3E}">
        <p14:creationId xmlns:p14="http://schemas.microsoft.com/office/powerpoint/2010/main" val="3149067735"/>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 id="2147483708" r:id="rId13"/>
  </p:sldLayoutIdLst>
  <mc:AlternateContent xmlns:mc="http://schemas.openxmlformats.org/markup-compatibility/2006" xmlns:p14="http://schemas.microsoft.com/office/powerpoint/2010/main">
    <mc:Choice Requires="p14">
      <p:transition p14:dur="10">
        <p14:flythrough/>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26646"/>
                                        </p:tgtEl>
                                        <p:attrNameLst>
                                          <p:attrName>style.visibility</p:attrName>
                                        </p:attrNameLst>
                                      </p:cBhvr>
                                      <p:to>
                                        <p:strVal val="visible"/>
                                      </p:to>
                                    </p:set>
                                    <p:animScale>
                                      <p:cBhvr>
                                        <p:cTn id="7" dur="1000" decel="50000" fill="hold">
                                          <p:stCondLst>
                                            <p:cond delay="0"/>
                                          </p:stCondLst>
                                        </p:cTn>
                                        <p:tgtEl>
                                          <p:spTgt spid="266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6646"/>
                                        </p:tgtEl>
                                        <p:attrNameLst>
                                          <p:attrName>ppt_x</p:attrName>
                                          <p:attrName>ppt_y</p:attrName>
                                        </p:attrNameLst>
                                      </p:cBhvr>
                                    </p:animMotion>
                                    <p:animEffect transition="in" filter="fade">
                                      <p:cBhvr>
                                        <p:cTn id="9" dur="1000"/>
                                        <p:tgtEl>
                                          <p:spTgt spid="266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3600" b="1">
          <a:solidFill>
            <a:srgbClr val="34465A"/>
          </a:solidFill>
          <a:latin typeface="+mj-lt"/>
          <a:ea typeface="+mj-ea"/>
          <a:cs typeface="+mj-cs"/>
        </a:defRPr>
      </a:lvl1pPr>
      <a:lvl2pPr algn="l" rtl="0" eaLnBrk="0" fontAlgn="base" hangingPunct="0">
        <a:spcBef>
          <a:spcPct val="0"/>
        </a:spcBef>
        <a:spcAft>
          <a:spcPct val="0"/>
        </a:spcAft>
        <a:defRPr sz="3600" b="1">
          <a:solidFill>
            <a:srgbClr val="34465A"/>
          </a:solidFill>
          <a:latin typeface="Tahoma" charset="0"/>
        </a:defRPr>
      </a:lvl2pPr>
      <a:lvl3pPr algn="l" rtl="0" eaLnBrk="0" fontAlgn="base" hangingPunct="0">
        <a:spcBef>
          <a:spcPct val="0"/>
        </a:spcBef>
        <a:spcAft>
          <a:spcPct val="0"/>
        </a:spcAft>
        <a:defRPr sz="3600" b="1">
          <a:solidFill>
            <a:srgbClr val="34465A"/>
          </a:solidFill>
          <a:latin typeface="Tahoma" charset="0"/>
        </a:defRPr>
      </a:lvl3pPr>
      <a:lvl4pPr algn="l" rtl="0" eaLnBrk="0" fontAlgn="base" hangingPunct="0">
        <a:spcBef>
          <a:spcPct val="0"/>
        </a:spcBef>
        <a:spcAft>
          <a:spcPct val="0"/>
        </a:spcAft>
        <a:defRPr sz="3600" b="1">
          <a:solidFill>
            <a:srgbClr val="34465A"/>
          </a:solidFill>
          <a:latin typeface="Tahoma" charset="0"/>
        </a:defRPr>
      </a:lvl4pPr>
      <a:lvl5pPr algn="l" rtl="0" eaLnBrk="0" fontAlgn="base" hangingPunct="0">
        <a:spcBef>
          <a:spcPct val="0"/>
        </a:spcBef>
        <a:spcAft>
          <a:spcPct val="0"/>
        </a:spcAft>
        <a:defRPr sz="3600" b="1">
          <a:solidFill>
            <a:srgbClr val="34465A"/>
          </a:solidFill>
          <a:latin typeface="Tahoma" charset="0"/>
        </a:defRPr>
      </a:lvl5pPr>
      <a:lvl6pPr marL="457200" algn="l" rtl="0" fontAlgn="base">
        <a:spcBef>
          <a:spcPct val="0"/>
        </a:spcBef>
        <a:spcAft>
          <a:spcPct val="0"/>
        </a:spcAft>
        <a:defRPr sz="3600" b="1">
          <a:solidFill>
            <a:srgbClr val="34465A"/>
          </a:solidFill>
          <a:latin typeface="Tahoma" charset="0"/>
        </a:defRPr>
      </a:lvl6pPr>
      <a:lvl7pPr marL="914400" algn="l" rtl="0" fontAlgn="base">
        <a:spcBef>
          <a:spcPct val="0"/>
        </a:spcBef>
        <a:spcAft>
          <a:spcPct val="0"/>
        </a:spcAft>
        <a:defRPr sz="3600" b="1">
          <a:solidFill>
            <a:srgbClr val="34465A"/>
          </a:solidFill>
          <a:latin typeface="Tahoma" charset="0"/>
        </a:defRPr>
      </a:lvl7pPr>
      <a:lvl8pPr marL="1371600" algn="l" rtl="0" fontAlgn="base">
        <a:spcBef>
          <a:spcPct val="0"/>
        </a:spcBef>
        <a:spcAft>
          <a:spcPct val="0"/>
        </a:spcAft>
        <a:defRPr sz="3600" b="1">
          <a:solidFill>
            <a:srgbClr val="34465A"/>
          </a:solidFill>
          <a:latin typeface="Tahoma" charset="0"/>
        </a:defRPr>
      </a:lvl8pPr>
      <a:lvl9pPr marL="1828800" algn="l" rtl="0" fontAlgn="base">
        <a:spcBef>
          <a:spcPct val="0"/>
        </a:spcBef>
        <a:spcAft>
          <a:spcPct val="0"/>
        </a:spcAft>
        <a:defRPr sz="3600" b="1">
          <a:solidFill>
            <a:srgbClr val="34465A"/>
          </a:solidFill>
          <a:latin typeface="Tahoma" charset="0"/>
        </a:defRPr>
      </a:lvl9pPr>
    </p:titleStyle>
    <p:bodyStyle>
      <a:lvl1pPr marL="342900" indent="-342900" algn="l" rtl="0" eaLnBrk="0" fontAlgn="base" hangingPunct="0">
        <a:spcBef>
          <a:spcPct val="20000"/>
        </a:spcBef>
        <a:spcAft>
          <a:spcPct val="0"/>
        </a:spcAft>
        <a:buClr>
          <a:schemeClr val="tx2"/>
        </a:buClr>
        <a:buSzPct val="80000"/>
        <a:buFont typeface="Wingdings" pitchFamily="2" charset="2"/>
        <a:buBlip>
          <a:blip r:embed="rId17"/>
        </a:buBlip>
        <a:defRPr sz="3300">
          <a:solidFill>
            <a:srgbClr val="34465A"/>
          </a:solidFill>
          <a:latin typeface="+mn-lt"/>
          <a:ea typeface="+mn-ea"/>
          <a:cs typeface="+mn-cs"/>
        </a:defRPr>
      </a:lvl1pPr>
      <a:lvl2pPr marL="742950" indent="-285750" algn="l" rtl="0" eaLnBrk="0" fontAlgn="base" hangingPunct="0">
        <a:spcBef>
          <a:spcPct val="20000"/>
        </a:spcBef>
        <a:spcAft>
          <a:spcPct val="0"/>
        </a:spcAft>
        <a:buClr>
          <a:srgbClr val="34465A"/>
        </a:buClr>
        <a:buSzPct val="70000"/>
        <a:buFont typeface="Wingdings" pitchFamily="2" charset="2"/>
        <a:buChar char="l"/>
        <a:defRPr sz="2900">
          <a:solidFill>
            <a:srgbClr val="34465A"/>
          </a:solidFill>
          <a:latin typeface="+mn-lt"/>
        </a:defRPr>
      </a:lvl2pPr>
      <a:lvl3pPr marL="1143000" indent="-228600" algn="l" rtl="0" eaLnBrk="0" fontAlgn="base" hangingPunct="0">
        <a:spcBef>
          <a:spcPct val="20000"/>
        </a:spcBef>
        <a:spcAft>
          <a:spcPct val="0"/>
        </a:spcAft>
        <a:buClr>
          <a:srgbClr val="CAAA7A"/>
        </a:buClr>
        <a:buSzPct val="65000"/>
        <a:buFont typeface="Wingdings" pitchFamily="2" charset="2"/>
        <a:buChar char="¡"/>
        <a:defRPr sz="2600">
          <a:solidFill>
            <a:srgbClr val="34465A"/>
          </a:solidFill>
          <a:latin typeface="+mn-lt"/>
        </a:defRPr>
      </a:lvl3pPr>
      <a:lvl4pPr marL="1600200" indent="-228600" algn="l" rtl="0" eaLnBrk="0" fontAlgn="base" hangingPunct="0">
        <a:spcBef>
          <a:spcPct val="20000"/>
        </a:spcBef>
        <a:spcAft>
          <a:spcPct val="0"/>
        </a:spcAft>
        <a:buClr>
          <a:srgbClr val="34465A"/>
        </a:buClr>
        <a:buSzPct val="70000"/>
        <a:buFont typeface="Wingdings" pitchFamily="2" charset="2"/>
        <a:buChar char="l"/>
        <a:defRPr sz="2100">
          <a:solidFill>
            <a:srgbClr val="34465A"/>
          </a:solidFill>
          <a:latin typeface="+mn-lt"/>
        </a:defRPr>
      </a:lvl4pPr>
      <a:lvl5pPr marL="2057400" indent="-228600" algn="l" rtl="0" eaLnBrk="0" fontAlgn="base" hangingPunct="0">
        <a:spcBef>
          <a:spcPct val="20000"/>
        </a:spcBef>
        <a:spcAft>
          <a:spcPct val="0"/>
        </a:spcAft>
        <a:buClr>
          <a:schemeClr val="tx2"/>
        </a:buClr>
        <a:buSzPct val="60000"/>
        <a:buFont typeface="Wingdings" pitchFamily="2" charset="2"/>
        <a:buChar char="¡"/>
        <a:defRPr sz="2100">
          <a:solidFill>
            <a:srgbClr val="34465A"/>
          </a:solidFill>
          <a:latin typeface="+mn-lt"/>
        </a:defRPr>
      </a:lvl5pPr>
      <a:lvl6pPr marL="2514600" indent="-228600" algn="l" rtl="0" fontAlgn="base">
        <a:spcBef>
          <a:spcPct val="20000"/>
        </a:spcBef>
        <a:spcAft>
          <a:spcPct val="0"/>
        </a:spcAft>
        <a:buClr>
          <a:schemeClr val="tx2"/>
        </a:buClr>
        <a:buSzPct val="60000"/>
        <a:buFont typeface="Wingdings" pitchFamily="2" charset="2"/>
        <a:buChar char="¡"/>
        <a:defRPr sz="2100">
          <a:solidFill>
            <a:srgbClr val="34465A"/>
          </a:solidFill>
          <a:latin typeface="+mn-lt"/>
        </a:defRPr>
      </a:lvl6pPr>
      <a:lvl7pPr marL="2971800" indent="-228600" algn="l" rtl="0" fontAlgn="base">
        <a:spcBef>
          <a:spcPct val="20000"/>
        </a:spcBef>
        <a:spcAft>
          <a:spcPct val="0"/>
        </a:spcAft>
        <a:buClr>
          <a:schemeClr val="tx2"/>
        </a:buClr>
        <a:buSzPct val="60000"/>
        <a:buFont typeface="Wingdings" pitchFamily="2" charset="2"/>
        <a:buChar char="¡"/>
        <a:defRPr sz="2100">
          <a:solidFill>
            <a:srgbClr val="34465A"/>
          </a:solidFill>
          <a:latin typeface="+mn-lt"/>
        </a:defRPr>
      </a:lvl7pPr>
      <a:lvl8pPr marL="3429000" indent="-228600" algn="l" rtl="0" fontAlgn="base">
        <a:spcBef>
          <a:spcPct val="20000"/>
        </a:spcBef>
        <a:spcAft>
          <a:spcPct val="0"/>
        </a:spcAft>
        <a:buClr>
          <a:schemeClr val="tx2"/>
        </a:buClr>
        <a:buSzPct val="60000"/>
        <a:buFont typeface="Wingdings" pitchFamily="2" charset="2"/>
        <a:buChar char="¡"/>
        <a:defRPr sz="2100">
          <a:solidFill>
            <a:srgbClr val="34465A"/>
          </a:solidFill>
          <a:latin typeface="+mn-lt"/>
        </a:defRPr>
      </a:lvl8pPr>
      <a:lvl9pPr marL="3886200" indent="-228600" algn="l" rtl="0" fontAlgn="base">
        <a:spcBef>
          <a:spcPct val="20000"/>
        </a:spcBef>
        <a:spcAft>
          <a:spcPct val="0"/>
        </a:spcAft>
        <a:buClr>
          <a:schemeClr val="tx2"/>
        </a:buClr>
        <a:buSzPct val="60000"/>
        <a:buFont typeface="Wingdings" pitchFamily="2" charset="2"/>
        <a:buChar char="¡"/>
        <a:defRPr sz="2100">
          <a:solidFill>
            <a:srgbClr val="34465A"/>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1320A38-6B09-4537-9BED-9D5F4A25BE5A}"/>
              </a:ext>
            </a:extLst>
          </p:cNvPr>
          <p:cNvSpPr>
            <a:spLocks noGrp="1"/>
          </p:cNvSpPr>
          <p:nvPr>
            <p:ph type="ctrTitle"/>
          </p:nvPr>
        </p:nvSpPr>
        <p:spPr/>
        <p:txBody>
          <a:bodyPr>
            <a:normAutofit fontScale="90000"/>
          </a:bodyPr>
          <a:lstStyle/>
          <a:p>
            <a:r>
              <a:rPr lang="en-GB" sz="3600" b="1" dirty="0">
                <a:effectLst/>
                <a:latin typeface="Calibri" panose="020F0502020204030204" pitchFamily="34" charset="0"/>
                <a:ea typeface="Calibri" panose="020F0502020204030204" pitchFamily="34" charset="0"/>
                <a:cs typeface="Times New Roman" panose="02020603050405020304" pitchFamily="18" charset="0"/>
              </a:rPr>
              <a:t>What do we know (and don’t know) about Trauma and people with an intellectual disability:</a:t>
            </a:r>
            <a:br>
              <a:rPr lang="en-GB" sz="3600" b="1" dirty="0">
                <a:effectLst/>
                <a:latin typeface="Calibri" panose="020F0502020204030204" pitchFamily="34" charset="0"/>
                <a:ea typeface="Calibri" panose="020F0502020204030204" pitchFamily="34" charset="0"/>
                <a:cs typeface="Times New Roman" panose="02020603050405020304" pitchFamily="18" charset="0"/>
              </a:rPr>
            </a:br>
            <a:br>
              <a:rPr lang="en-GB" sz="3600" b="1" dirty="0">
                <a:effectLst/>
                <a:latin typeface="Calibri" panose="020F0502020204030204" pitchFamily="34" charset="0"/>
                <a:ea typeface="Calibri" panose="020F0502020204030204" pitchFamily="34" charset="0"/>
                <a:cs typeface="Times New Roman" panose="02020603050405020304" pitchFamily="18" charset="0"/>
              </a:rPr>
            </a:br>
            <a:r>
              <a:rPr lang="en-GB" sz="3600" b="1" dirty="0">
                <a:effectLst/>
                <a:latin typeface="Calibri" panose="020F0502020204030204" pitchFamily="34" charset="0"/>
                <a:ea typeface="Calibri" panose="020F0502020204030204" pitchFamily="34" charset="0"/>
                <a:cs typeface="Times New Roman" panose="02020603050405020304" pitchFamily="18" charset="0"/>
              </a:rPr>
              <a:t> Acknowledgement, Validation and Intervention</a:t>
            </a:r>
            <a:br>
              <a:rPr lang="en-GB" sz="1800" dirty="0">
                <a:effectLst/>
                <a:latin typeface="Calibri" panose="020F0502020204030204" pitchFamily="34" charset="0"/>
                <a:ea typeface="Calibri" panose="020F0502020204030204" pitchFamily="34" charset="0"/>
                <a:cs typeface="Times New Roman" panose="02020603050405020304" pitchFamily="18" charset="0"/>
              </a:rPr>
            </a:br>
            <a:endParaRPr lang="en-GB" dirty="0"/>
          </a:p>
        </p:txBody>
      </p:sp>
      <p:sp>
        <p:nvSpPr>
          <p:cNvPr id="5" name="Subtitle 4">
            <a:extLst>
              <a:ext uri="{FF2B5EF4-FFF2-40B4-BE49-F238E27FC236}">
                <a16:creationId xmlns:a16="http://schemas.microsoft.com/office/drawing/2014/main" id="{64B1C9F8-5C7D-4EC2-B382-66C1709F7B0A}"/>
              </a:ext>
            </a:extLst>
          </p:cNvPr>
          <p:cNvSpPr>
            <a:spLocks noGrp="1"/>
          </p:cNvSpPr>
          <p:nvPr>
            <p:ph type="subTitle" idx="1"/>
          </p:nvPr>
        </p:nvSpPr>
        <p:spPr/>
        <p:txBody>
          <a:bodyPr>
            <a:normAutofit fontScale="70000" lnSpcReduction="20000"/>
          </a:bodyPr>
          <a:lstStyle/>
          <a:p>
            <a:r>
              <a:rPr lang="en-GB" dirty="0"/>
              <a:t>Dr Caley Hill &amp; Dr Victoria Tozer – Clinical Psychologists </a:t>
            </a:r>
          </a:p>
          <a:p>
            <a:r>
              <a:rPr lang="en-GB" dirty="0"/>
              <a:t>Aneurin Bevan University Health Board</a:t>
            </a:r>
          </a:p>
          <a:p>
            <a:r>
              <a:rPr lang="en-GB" dirty="0"/>
              <a:t>Learning Disability Directorate </a:t>
            </a:r>
          </a:p>
          <a:p>
            <a:r>
              <a:rPr lang="en-GB" dirty="0"/>
              <a:t>TSW conference 15 February 2023</a:t>
            </a:r>
          </a:p>
        </p:txBody>
      </p:sp>
    </p:spTree>
    <p:extLst>
      <p:ext uri="{BB962C8B-B14F-4D97-AF65-F5344CB8AC3E}">
        <p14:creationId xmlns:p14="http://schemas.microsoft.com/office/powerpoint/2010/main" val="12670288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DEF499-28BE-48FC-BB51-F58ABE737DC0}"/>
              </a:ext>
            </a:extLst>
          </p:cNvPr>
          <p:cNvSpPr>
            <a:spLocks noGrp="1"/>
          </p:cNvSpPr>
          <p:nvPr>
            <p:ph type="title"/>
          </p:nvPr>
        </p:nvSpPr>
        <p:spPr/>
        <p:txBody>
          <a:bodyPr>
            <a:normAutofit/>
          </a:bodyPr>
          <a:lstStyle/>
          <a:p>
            <a:r>
              <a:rPr lang="en-GB" sz="3200" dirty="0"/>
              <a:t>PTSD and intellectual disability</a:t>
            </a:r>
          </a:p>
        </p:txBody>
      </p:sp>
      <p:sp>
        <p:nvSpPr>
          <p:cNvPr id="3" name="Content Placeholder 2">
            <a:extLst>
              <a:ext uri="{FF2B5EF4-FFF2-40B4-BE49-F238E27FC236}">
                <a16:creationId xmlns:a16="http://schemas.microsoft.com/office/drawing/2014/main" id="{2221D743-0FCB-4CF8-935F-A4CA79580EC4}"/>
              </a:ext>
            </a:extLst>
          </p:cNvPr>
          <p:cNvSpPr>
            <a:spLocks noGrp="1"/>
          </p:cNvSpPr>
          <p:nvPr>
            <p:ph idx="1"/>
          </p:nvPr>
        </p:nvSpPr>
        <p:spPr>
          <a:xfrm>
            <a:off x="1524000" y="1431235"/>
            <a:ext cx="9980612" cy="4802655"/>
          </a:xfrm>
        </p:spPr>
        <p:txBody>
          <a:bodyPr>
            <a:normAutofit/>
          </a:bodyPr>
          <a:lstStyle/>
          <a:p>
            <a:r>
              <a:rPr lang="en-GB" sz="2000" dirty="0">
                <a:effectLst/>
                <a:latin typeface="Calibri" panose="020F0502020204030204" pitchFamily="34" charset="0"/>
                <a:ea typeface="Calibri" panose="020F0502020204030204" pitchFamily="34" charset="0"/>
                <a:cs typeface="Times New Roman" panose="02020603050405020304" pitchFamily="18" charset="0"/>
              </a:rPr>
              <a:t>There is very limited literature on the subject of PTSD in people with intellectual disability. Why: </a:t>
            </a:r>
          </a:p>
          <a:p>
            <a:r>
              <a:rPr lang="en-GB" sz="2000" dirty="0">
                <a:effectLst/>
                <a:latin typeface="Calibri" panose="020F0502020204030204" pitchFamily="34" charset="0"/>
                <a:ea typeface="Calibri" panose="020F0502020204030204" pitchFamily="34" charset="0"/>
                <a:cs typeface="Times New Roman" panose="02020603050405020304" pitchFamily="18" charset="0"/>
              </a:rPr>
              <a:t>Complex PTSD is associated with prolonged exposure to trauma , interpersonal victimisation and early life abuse. McDonnell et al (2019) reported that children with an intellectual disability are 2.4 times more likely to experience </a:t>
            </a:r>
            <a:r>
              <a:rPr lang="en-GB" sz="2000" b="1" dirty="0">
                <a:effectLst/>
                <a:latin typeface="Calibri" panose="020F0502020204030204" pitchFamily="34" charset="0"/>
                <a:ea typeface="Calibri" panose="020F0502020204030204" pitchFamily="34" charset="0"/>
                <a:cs typeface="Times New Roman" panose="02020603050405020304" pitchFamily="18" charset="0"/>
              </a:rPr>
              <a:t>maltreatment</a:t>
            </a:r>
            <a:r>
              <a:rPr lang="en-GB" sz="2000" dirty="0">
                <a:effectLst/>
                <a:latin typeface="Calibri" panose="020F0502020204030204" pitchFamily="34" charset="0"/>
                <a:ea typeface="Calibri" panose="020F0502020204030204" pitchFamily="34" charset="0"/>
                <a:cs typeface="Times New Roman" panose="02020603050405020304" pitchFamily="18" charset="0"/>
              </a:rPr>
              <a:t> compared to a population control group</a:t>
            </a:r>
          </a:p>
          <a:p>
            <a:pPr marL="0" indent="0">
              <a:buNone/>
            </a:pP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r>
              <a:rPr lang="en-GB" sz="2000" dirty="0">
                <a:latin typeface="Calibri" panose="020F0502020204030204" pitchFamily="34" charset="0"/>
                <a:ea typeface="Calibri" panose="020F0502020204030204" pitchFamily="34" charset="0"/>
                <a:cs typeface="Times New Roman" panose="02020603050405020304" pitchFamily="18" charset="0"/>
              </a:rPr>
              <a:t>N</a:t>
            </a:r>
            <a:r>
              <a:rPr lang="en-GB" sz="2000" dirty="0">
                <a:effectLst/>
                <a:latin typeface="Calibri" panose="020F0502020204030204" pitchFamily="34" charset="0"/>
                <a:ea typeface="Calibri" panose="020F0502020204030204" pitchFamily="34" charset="0"/>
                <a:cs typeface="Times New Roman" panose="02020603050405020304" pitchFamily="18" charset="0"/>
              </a:rPr>
              <a:t>atural disasters and accidents have less serious sequelae than those where deliberate actions cause harm. </a:t>
            </a:r>
            <a:r>
              <a:rPr lang="en-GB" sz="2000" b="1" dirty="0">
                <a:effectLst/>
                <a:latin typeface="Calibri" panose="020F0502020204030204" pitchFamily="34" charset="0"/>
                <a:ea typeface="Calibri" panose="020F0502020204030204" pitchFamily="34" charset="0"/>
                <a:cs typeface="Times New Roman" panose="02020603050405020304" pitchFamily="18" charset="0"/>
              </a:rPr>
              <a:t>Acts of deliberate violence, particularly physical and sexual abuse, </a:t>
            </a:r>
            <a:r>
              <a:rPr lang="en-GB" sz="2000" dirty="0">
                <a:effectLst/>
                <a:latin typeface="Calibri" panose="020F0502020204030204" pitchFamily="34" charset="0"/>
                <a:ea typeface="Calibri" panose="020F0502020204030204" pitchFamily="34" charset="0"/>
                <a:cs typeface="Times New Roman" panose="02020603050405020304" pitchFamily="18" charset="0"/>
              </a:rPr>
              <a:t>may have the worst outcome. </a:t>
            </a:r>
          </a:p>
          <a:p>
            <a:r>
              <a:rPr lang="en-GB" sz="2000" dirty="0">
                <a:effectLst/>
                <a:latin typeface="Calibri" panose="020F0502020204030204" pitchFamily="34" charset="0"/>
                <a:ea typeface="Calibri" panose="020F0502020204030204" pitchFamily="34" charset="0"/>
                <a:cs typeface="Times New Roman" panose="02020603050405020304" pitchFamily="18" charset="0"/>
              </a:rPr>
              <a:t>Those with intellectual disability may be at risk of worse outcome if they are diagnosed to have PTSD, as abuse is the commonest aetiological factor in the onset of the disorder</a:t>
            </a:r>
          </a:p>
          <a:p>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tabLst>
                <a:tab pos="4880610" algn="l"/>
              </a:tabLs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tabLst>
                <a:tab pos="4880610" algn="l"/>
              </a:tabLs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Tree>
    <p:extLst>
      <p:ext uri="{BB962C8B-B14F-4D97-AF65-F5344CB8AC3E}">
        <p14:creationId xmlns:p14="http://schemas.microsoft.com/office/powerpoint/2010/main" val="13600423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08308C-679A-4DF5-8748-5EFC6F364E17}"/>
              </a:ext>
            </a:extLst>
          </p:cNvPr>
          <p:cNvSpPr>
            <a:spLocks noGrp="1"/>
          </p:cNvSpPr>
          <p:nvPr>
            <p:ph type="title"/>
          </p:nvPr>
        </p:nvSpPr>
        <p:spPr/>
        <p:txBody>
          <a:bodyPr>
            <a:normAutofit/>
          </a:bodyPr>
          <a:lstStyle/>
          <a:p>
            <a:r>
              <a:rPr lang="en-GB" sz="3200" dirty="0"/>
              <a:t>PTSD and intellectual disability cont. </a:t>
            </a:r>
          </a:p>
        </p:txBody>
      </p:sp>
      <p:sp>
        <p:nvSpPr>
          <p:cNvPr id="3" name="Content Placeholder 2">
            <a:extLst>
              <a:ext uri="{FF2B5EF4-FFF2-40B4-BE49-F238E27FC236}">
                <a16:creationId xmlns:a16="http://schemas.microsoft.com/office/drawing/2014/main" id="{3F731B34-B18C-4E75-95CB-614A81A3D462}"/>
              </a:ext>
            </a:extLst>
          </p:cNvPr>
          <p:cNvSpPr>
            <a:spLocks noGrp="1"/>
          </p:cNvSpPr>
          <p:nvPr>
            <p:ph idx="1"/>
          </p:nvPr>
        </p:nvSpPr>
        <p:spPr>
          <a:xfrm>
            <a:off x="1669774" y="2133600"/>
            <a:ext cx="9834838" cy="3777622"/>
          </a:xfrm>
        </p:spPr>
        <p:txBody>
          <a:bodyPr/>
          <a:lstStyle/>
          <a:p>
            <a:pPr>
              <a:lnSpc>
                <a:spcPct val="107000"/>
              </a:lnSpc>
              <a:spcAft>
                <a:spcPts val="800"/>
              </a:spcAft>
              <a:tabLst>
                <a:tab pos="4880610" algn="l"/>
              </a:tabLst>
            </a:pPr>
            <a:r>
              <a:rPr lang="en-GB" sz="2000" dirty="0">
                <a:effectLst/>
                <a:latin typeface="Calibri" panose="020F0502020204030204" pitchFamily="34" charset="0"/>
                <a:ea typeface="Calibri" panose="020F0502020204030204" pitchFamily="34" charset="0"/>
                <a:cs typeface="Times New Roman" panose="02020603050405020304" pitchFamily="18" charset="0"/>
              </a:rPr>
              <a:t>Scotti et al (2012) suggests 79% of people with an intellectual disability have experienced at least one traumatic event with an average of 2.8 events per person</a:t>
            </a:r>
          </a:p>
          <a:p>
            <a:pPr>
              <a:lnSpc>
                <a:spcPct val="107000"/>
              </a:lnSpc>
              <a:spcAft>
                <a:spcPts val="800"/>
              </a:spcAft>
              <a:tabLst>
                <a:tab pos="4880610" algn="l"/>
              </a:tabLst>
            </a:pPr>
            <a:r>
              <a:rPr lang="en-GB" sz="2000" dirty="0">
                <a:latin typeface="Calibri" panose="020F0502020204030204" pitchFamily="34" charset="0"/>
                <a:ea typeface="Calibri" panose="020F0502020204030204" pitchFamily="34" charset="0"/>
                <a:cs typeface="Times New Roman" panose="02020603050405020304" pitchFamily="18" charset="0"/>
              </a:rPr>
              <a:t>Only one major study of PTSD (51 adults). (Ryan, 1994) showed adults with ID develop PTSD at rates comparable to adult population</a:t>
            </a:r>
          </a:p>
          <a:p>
            <a:pPr>
              <a:lnSpc>
                <a:spcPct val="107000"/>
              </a:lnSpc>
              <a:spcAft>
                <a:spcPts val="800"/>
              </a:spcAft>
              <a:tabLst>
                <a:tab pos="4880610" algn="l"/>
              </a:tabLst>
            </a:pPr>
            <a:r>
              <a:rPr lang="en-GB" sz="20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(Stavrakaki, 1997) </a:t>
            </a:r>
            <a:r>
              <a:rPr lang="en-GB" sz="2000" dirty="0">
                <a:effectLst/>
                <a:latin typeface="Calibri" panose="020F0502020204030204" pitchFamily="34" charset="0"/>
                <a:ea typeface="Calibri" panose="020F0502020204030204" pitchFamily="34" charset="0"/>
                <a:cs typeface="Times New Roman" panose="02020603050405020304" pitchFamily="18" charset="0"/>
              </a:rPr>
              <a:t>Of 70 patients presenting with anxiety , 63 had experienced one or more of the following events in the previous  3–6 months: rape/ sexual assault, physical assault, accident, illness, a move, bereavement or change in care. </a:t>
            </a:r>
          </a:p>
          <a:p>
            <a:endParaRPr lang="en-GB" dirty="0"/>
          </a:p>
        </p:txBody>
      </p:sp>
    </p:spTree>
    <p:extLst>
      <p:ext uri="{BB962C8B-B14F-4D97-AF65-F5344CB8AC3E}">
        <p14:creationId xmlns:p14="http://schemas.microsoft.com/office/powerpoint/2010/main" val="23857367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4A46CD-016C-4999-BB77-5EC55288A180}"/>
              </a:ext>
            </a:extLst>
          </p:cNvPr>
          <p:cNvSpPr>
            <a:spLocks noGrp="1"/>
          </p:cNvSpPr>
          <p:nvPr>
            <p:ph type="title"/>
          </p:nvPr>
        </p:nvSpPr>
        <p:spPr/>
        <p:txBody>
          <a:bodyPr/>
          <a:lstStyle/>
          <a:p>
            <a:r>
              <a:rPr lang="en-GB" dirty="0"/>
              <a:t>Presentation of PTSD </a:t>
            </a:r>
          </a:p>
        </p:txBody>
      </p:sp>
      <p:sp>
        <p:nvSpPr>
          <p:cNvPr id="3" name="Content Placeholder 2">
            <a:extLst>
              <a:ext uri="{FF2B5EF4-FFF2-40B4-BE49-F238E27FC236}">
                <a16:creationId xmlns:a16="http://schemas.microsoft.com/office/drawing/2014/main" id="{E8FD6A4B-3056-400F-BE9C-F3500A02B443}"/>
              </a:ext>
            </a:extLst>
          </p:cNvPr>
          <p:cNvSpPr>
            <a:spLocks noGrp="1"/>
          </p:cNvSpPr>
          <p:nvPr>
            <p:ph idx="1"/>
          </p:nvPr>
        </p:nvSpPr>
        <p:spPr>
          <a:xfrm>
            <a:off x="1563757" y="1905000"/>
            <a:ext cx="9940855" cy="4328890"/>
          </a:xfrm>
        </p:spPr>
        <p:txBody>
          <a:bodyPr>
            <a:normAutofit/>
          </a:bodyPr>
          <a:lstStyle/>
          <a:p>
            <a:r>
              <a:rPr lang="en-GB" sz="1900" dirty="0">
                <a:latin typeface="Calibri" panose="020F0502020204030204" pitchFamily="34" charset="0"/>
                <a:ea typeface="Calibri" panose="020F0502020204030204" pitchFamily="34" charset="0"/>
                <a:cs typeface="Times New Roman" panose="02020603050405020304" pitchFamily="18" charset="0"/>
              </a:rPr>
              <a:t>Ryan (1994) Almost all those with PTSD were referred for violent or disruptive behaviour </a:t>
            </a:r>
          </a:p>
          <a:p>
            <a:r>
              <a:rPr lang="en-GB" sz="1900" dirty="0">
                <a:latin typeface="Calibri" panose="020F0502020204030204" pitchFamily="34" charset="0"/>
                <a:ea typeface="Calibri" panose="020F0502020204030204" pitchFamily="34" charset="0"/>
                <a:cs typeface="Times New Roman" panose="02020603050405020304" pitchFamily="18" charset="0"/>
              </a:rPr>
              <a:t>Most common diagnosis was none or schizophrenia </a:t>
            </a:r>
          </a:p>
          <a:p>
            <a:r>
              <a:rPr lang="en-GB" sz="1900" dirty="0">
                <a:latin typeface="Calibri" panose="020F0502020204030204" pitchFamily="34" charset="0"/>
                <a:ea typeface="Calibri" panose="020F0502020204030204" pitchFamily="34" charset="0"/>
                <a:cs typeface="Times New Roman" panose="02020603050405020304" pitchFamily="18" charset="0"/>
              </a:rPr>
              <a:t>Most common comorbid condition (when PTSD recognised) was major depression </a:t>
            </a:r>
          </a:p>
          <a:p>
            <a:r>
              <a:rPr lang="en-GB" sz="1900" dirty="0">
                <a:latin typeface="Calibri" panose="020F0502020204030204" pitchFamily="34" charset="0"/>
                <a:ea typeface="Calibri" panose="020F0502020204030204" pitchFamily="34" charset="0"/>
                <a:cs typeface="Times New Roman" panose="02020603050405020304" pitchFamily="18" charset="0"/>
              </a:rPr>
              <a:t>Chronic PTSD in young people can present with symptoms such as dissociation, self-injurious behaviours, substance misuse, conduct problems that can obscure the traumatic origin of the problem </a:t>
            </a:r>
          </a:p>
          <a:p>
            <a:r>
              <a:rPr lang="en-GB" sz="1900" dirty="0">
                <a:effectLst/>
                <a:latin typeface="Calibri" panose="020F0502020204030204" pitchFamily="34" charset="0"/>
                <a:ea typeface="Calibri" panose="020F0502020204030204" pitchFamily="34" charset="0"/>
                <a:cs typeface="Times New Roman" panose="02020603050405020304" pitchFamily="18" charset="0"/>
              </a:rPr>
              <a:t>From a developmental perspective, pre</a:t>
            </a:r>
            <a:r>
              <a:rPr lang="en-GB" sz="1900" dirty="0">
                <a:latin typeface="Calibri" panose="020F0502020204030204" pitchFamily="34" charset="0"/>
                <a:ea typeface="Calibri" panose="020F0502020204030204" pitchFamily="34" charset="0"/>
                <a:cs typeface="Times New Roman" panose="02020603050405020304" pitchFamily="18" charset="0"/>
              </a:rPr>
              <a:t>-school children show more regressive and aggressive behaviour</a:t>
            </a:r>
          </a:p>
          <a:p>
            <a:r>
              <a:rPr lang="en-GB" sz="1900" dirty="0">
                <a:effectLst/>
                <a:latin typeface="Calibri" panose="020F0502020204030204" pitchFamily="34" charset="0"/>
                <a:ea typeface="Calibri" panose="020F0502020204030204" pitchFamily="34" charset="0"/>
                <a:cs typeface="Times New Roman" panose="02020603050405020304" pitchFamily="18" charset="0"/>
              </a:rPr>
              <a:t>One study of </a:t>
            </a:r>
            <a:r>
              <a:rPr lang="en-GB" sz="1900" b="1" dirty="0">
                <a:effectLst/>
                <a:latin typeface="Calibri" panose="020F0502020204030204" pitchFamily="34" charset="0"/>
                <a:ea typeface="Calibri" panose="020F0502020204030204" pitchFamily="34" charset="0"/>
                <a:cs typeface="Times New Roman" panose="02020603050405020304" pitchFamily="18" charset="0"/>
              </a:rPr>
              <a:t>anxiety</a:t>
            </a:r>
            <a:r>
              <a:rPr lang="en-GB" sz="1900" dirty="0">
                <a:effectLst/>
                <a:latin typeface="Calibri" panose="020F0502020204030204" pitchFamily="34" charset="0"/>
                <a:ea typeface="Calibri" panose="020F0502020204030204" pitchFamily="34" charset="0"/>
                <a:cs typeface="Times New Roman" panose="02020603050405020304" pitchFamily="18" charset="0"/>
              </a:rPr>
              <a:t> disorders </a:t>
            </a:r>
            <a:r>
              <a:rPr lang="en-GB" sz="19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(Stavrakaki, 1997) </a:t>
            </a:r>
            <a:r>
              <a:rPr lang="en-GB" sz="1900" dirty="0">
                <a:effectLst/>
                <a:latin typeface="Calibri" panose="020F0502020204030204" pitchFamily="34" charset="0"/>
                <a:ea typeface="Calibri" panose="020F0502020204030204" pitchFamily="34" charset="0"/>
                <a:cs typeface="Times New Roman" panose="02020603050405020304" pitchFamily="18" charset="0"/>
              </a:rPr>
              <a:t>showed the prevailing symptoms to be aggression, agitation, self-injurious behaviour, obsessive fears and insomnia, with specific symptoms of panic attacks, agoraphobia, sexual dysfunction, mood changes, depersonalisation and derealisation. </a:t>
            </a:r>
          </a:p>
          <a:p>
            <a:endParaRPr lang="en-GB" dirty="0">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Tree>
    <p:extLst>
      <p:ext uri="{BB962C8B-B14F-4D97-AF65-F5344CB8AC3E}">
        <p14:creationId xmlns:p14="http://schemas.microsoft.com/office/powerpoint/2010/main" val="39082581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B6442A-C39A-4872-918F-5AB2F34EC64A}"/>
              </a:ext>
            </a:extLst>
          </p:cNvPr>
          <p:cNvSpPr>
            <a:spLocks noGrp="1"/>
          </p:cNvSpPr>
          <p:nvPr>
            <p:ph type="title"/>
          </p:nvPr>
        </p:nvSpPr>
        <p:spPr/>
        <p:txBody>
          <a:bodyPr>
            <a:normAutofit/>
          </a:bodyPr>
          <a:lstStyle/>
          <a:p>
            <a:r>
              <a:rPr lang="en-GB" sz="3200" dirty="0"/>
              <a:t>Why people are more vulnerable to trauma and ACES</a:t>
            </a:r>
          </a:p>
        </p:txBody>
      </p:sp>
      <p:sp>
        <p:nvSpPr>
          <p:cNvPr id="3" name="Content Placeholder 2">
            <a:extLst>
              <a:ext uri="{FF2B5EF4-FFF2-40B4-BE49-F238E27FC236}">
                <a16:creationId xmlns:a16="http://schemas.microsoft.com/office/drawing/2014/main" id="{5416E736-C946-4D95-8DC6-99E8DBF9ECB0}"/>
              </a:ext>
            </a:extLst>
          </p:cNvPr>
          <p:cNvSpPr>
            <a:spLocks noGrp="1"/>
          </p:cNvSpPr>
          <p:nvPr>
            <p:ph idx="1"/>
          </p:nvPr>
        </p:nvSpPr>
        <p:spPr>
          <a:xfrm>
            <a:off x="1470991" y="1905000"/>
            <a:ext cx="10033621" cy="4654826"/>
          </a:xfrm>
        </p:spPr>
        <p:txBody>
          <a:bodyPr>
            <a:normAutofit fontScale="92500" lnSpcReduction="10000"/>
          </a:bodyPr>
          <a:lstStyle/>
          <a:p>
            <a:pPr marL="0" indent="0" algn="ctr">
              <a:buNone/>
            </a:pPr>
            <a:r>
              <a:rPr lang="en-GB" sz="2000" b="1" dirty="0">
                <a:latin typeface="Calibri" panose="020F0502020204030204" pitchFamily="34" charset="0"/>
                <a:ea typeface="Calibri" panose="020F0502020204030204" pitchFamily="34" charset="0"/>
                <a:cs typeface="Calibri" panose="020F0502020204030204" pitchFamily="34" charset="0"/>
              </a:rPr>
              <a:t>It’s unquestionable that people with an intellectual disability are more vulnerable to trauma (Frankish, 2019)</a:t>
            </a:r>
            <a:r>
              <a:rPr lang="en-GB" sz="2000" b="1" dirty="0">
                <a:effectLst/>
                <a:latin typeface="Calibri" panose="020F0502020204030204" pitchFamily="34" charset="0"/>
                <a:ea typeface="Calibri" panose="020F0502020204030204" pitchFamily="34" charset="0"/>
                <a:cs typeface="Calibri" panose="020F0502020204030204" pitchFamily="34" charset="0"/>
              </a:rPr>
              <a:t> </a:t>
            </a:r>
          </a:p>
          <a:p>
            <a:pPr marL="0" indent="0">
              <a:buNone/>
            </a:pPr>
            <a:endParaRPr lang="en-GB" sz="1800" dirty="0">
              <a:effectLst/>
              <a:latin typeface="Calibri" panose="020F0502020204030204" pitchFamily="34" charset="0"/>
              <a:ea typeface="Calibri" panose="020F0502020204030204" pitchFamily="34" charset="0"/>
              <a:cs typeface="Calibri" panose="020F0502020204030204" pitchFamily="34" charset="0"/>
            </a:endParaRPr>
          </a:p>
          <a:p>
            <a:pPr marL="0" indent="0">
              <a:buNone/>
            </a:pPr>
            <a:r>
              <a:rPr lang="en-GB" sz="2000" dirty="0">
                <a:effectLst/>
                <a:latin typeface="Calibri" panose="020F0502020204030204" pitchFamily="34" charset="0"/>
                <a:ea typeface="Calibri" panose="020F0502020204030204" pitchFamily="34" charset="0"/>
                <a:cs typeface="Calibri" panose="020F0502020204030204" pitchFamily="34" charset="0"/>
              </a:rPr>
              <a:t>Children with a learning disability are vulnerable to inadequate care giving </a:t>
            </a:r>
          </a:p>
          <a:p>
            <a:pPr marL="742950" lvl="1" indent="-285750">
              <a:lnSpc>
                <a:spcPct val="107000"/>
              </a:lnSpc>
              <a:buFont typeface="Courier New" panose="02070309020205020404" pitchFamily="49" charset="0"/>
              <a:buChar char="o"/>
            </a:pPr>
            <a:r>
              <a:rPr lang="en-GB" sz="2000" dirty="0">
                <a:effectLst/>
                <a:latin typeface="Calibri" panose="020F0502020204030204" pitchFamily="34" charset="0"/>
                <a:ea typeface="Calibri" panose="020F0502020204030204" pitchFamily="34" charset="0"/>
                <a:cs typeface="Calibri" panose="020F0502020204030204" pitchFamily="34" charset="0"/>
              </a:rPr>
              <a:t>Separations</a:t>
            </a:r>
          </a:p>
          <a:p>
            <a:pPr marL="742950" lvl="1" indent="-285750">
              <a:lnSpc>
                <a:spcPct val="107000"/>
              </a:lnSpc>
              <a:buFont typeface="Courier New" panose="02070309020205020404" pitchFamily="49" charset="0"/>
              <a:buChar char="o"/>
            </a:pPr>
            <a:r>
              <a:rPr lang="en-GB" sz="2000" dirty="0">
                <a:effectLst/>
                <a:latin typeface="Calibri" panose="020F0502020204030204" pitchFamily="34" charset="0"/>
                <a:ea typeface="Calibri" panose="020F0502020204030204" pitchFamily="34" charset="0"/>
                <a:cs typeface="Calibri" panose="020F0502020204030204" pitchFamily="34" charset="0"/>
              </a:rPr>
              <a:t>Parents sense of loss </a:t>
            </a:r>
          </a:p>
          <a:p>
            <a:pPr marL="742950" lvl="1" indent="-285750">
              <a:lnSpc>
                <a:spcPct val="107000"/>
              </a:lnSpc>
              <a:buFont typeface="Courier New" panose="02070309020205020404" pitchFamily="49" charset="0"/>
              <a:buChar char="o"/>
            </a:pPr>
            <a:r>
              <a:rPr lang="en-GB" sz="2000" dirty="0">
                <a:effectLst/>
                <a:latin typeface="Calibri" panose="020F0502020204030204" pitchFamily="34" charset="0"/>
                <a:ea typeface="Calibri" panose="020F0502020204030204" pitchFamily="34" charset="0"/>
                <a:cs typeface="Calibri" panose="020F0502020204030204" pitchFamily="34" charset="0"/>
              </a:rPr>
              <a:t>Child less responsive, harder to meet needs leading to increased helplessness </a:t>
            </a:r>
          </a:p>
          <a:p>
            <a:pPr marL="742950" lvl="1" indent="-285750">
              <a:lnSpc>
                <a:spcPct val="107000"/>
              </a:lnSpc>
              <a:spcAft>
                <a:spcPts val="800"/>
              </a:spcAft>
              <a:buFont typeface="Courier New" panose="02070309020205020404" pitchFamily="49" charset="0"/>
              <a:buChar char="o"/>
            </a:pPr>
            <a:r>
              <a:rPr lang="en-GB" sz="2000" dirty="0">
                <a:effectLst/>
                <a:latin typeface="Calibri" panose="020F0502020204030204" pitchFamily="34" charset="0"/>
                <a:ea typeface="Calibri" panose="020F0502020204030204" pitchFamily="34" charset="0"/>
                <a:cs typeface="Calibri" panose="020F0502020204030204" pitchFamily="34" charset="0"/>
              </a:rPr>
              <a:t>Parents unable to move on from maternal preoccupation stage</a:t>
            </a:r>
          </a:p>
          <a:p>
            <a:pPr marL="0" indent="0">
              <a:lnSpc>
                <a:spcPct val="107000"/>
              </a:lnSpc>
              <a:spcAft>
                <a:spcPts val="800"/>
              </a:spcAft>
              <a:buNone/>
            </a:pPr>
            <a:r>
              <a:rPr lang="en-GB" sz="2000" b="1" dirty="0">
                <a:effectLst/>
                <a:latin typeface="Calibri" panose="020F0502020204030204" pitchFamily="34" charset="0"/>
                <a:ea typeface="Calibri" panose="020F0502020204030204" pitchFamily="34" charset="0"/>
                <a:cs typeface="Calibri" panose="020F0502020204030204" pitchFamily="34" charset="0"/>
              </a:rPr>
              <a:t>Consequences </a:t>
            </a:r>
          </a:p>
          <a:p>
            <a:pPr lvl="1" indent="-342900">
              <a:lnSpc>
                <a:spcPct val="107000"/>
              </a:lnSpc>
              <a:buFont typeface="Courier New" panose="02070309020205020404" pitchFamily="49" charset="0"/>
              <a:buChar char="o"/>
            </a:pPr>
            <a:r>
              <a:rPr lang="en-GB" sz="2000" dirty="0">
                <a:effectLst/>
                <a:latin typeface="Calibri" panose="020F0502020204030204" pitchFamily="34" charset="0"/>
                <a:ea typeface="Calibri" panose="020F0502020204030204" pitchFamily="34" charset="0"/>
                <a:cs typeface="Calibri" panose="020F0502020204030204" pitchFamily="34" charset="0"/>
              </a:rPr>
              <a:t>Child uses behaviour to get needs met </a:t>
            </a:r>
          </a:p>
          <a:p>
            <a:pPr lvl="1" indent="-342900">
              <a:lnSpc>
                <a:spcPct val="107000"/>
              </a:lnSpc>
              <a:spcAft>
                <a:spcPts val="800"/>
              </a:spcAft>
              <a:buFont typeface="Courier New" panose="02070309020205020404" pitchFamily="49" charset="0"/>
              <a:buChar char="o"/>
            </a:pPr>
            <a:r>
              <a:rPr lang="en-GB" sz="2000" dirty="0">
                <a:effectLst/>
                <a:latin typeface="Calibri" panose="020F0502020204030204" pitchFamily="34" charset="0"/>
                <a:ea typeface="Calibri" panose="020F0502020204030204" pitchFamily="34" charset="0"/>
                <a:cs typeface="Calibri" panose="020F0502020204030204" pitchFamily="34" charset="0"/>
              </a:rPr>
              <a:t>Or gives up trying to communicate it’s needs and becomes passive or retreats </a:t>
            </a:r>
          </a:p>
          <a:p>
            <a:endParaRPr lang="en-GB" dirty="0"/>
          </a:p>
        </p:txBody>
      </p:sp>
    </p:spTree>
    <p:extLst>
      <p:ext uri="{BB962C8B-B14F-4D97-AF65-F5344CB8AC3E}">
        <p14:creationId xmlns:p14="http://schemas.microsoft.com/office/powerpoint/2010/main" val="13992822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6B3DC2-E83A-4EBB-9A96-A8C8A7E4FFEF}"/>
              </a:ext>
            </a:extLst>
          </p:cNvPr>
          <p:cNvSpPr>
            <a:spLocks noGrp="1"/>
          </p:cNvSpPr>
          <p:nvPr>
            <p:ph type="title"/>
          </p:nvPr>
        </p:nvSpPr>
        <p:spPr/>
        <p:txBody>
          <a:bodyPr>
            <a:normAutofit/>
          </a:bodyPr>
          <a:lstStyle/>
          <a:p>
            <a:r>
              <a:rPr lang="en-GB" sz="3200" dirty="0">
                <a:effectLst/>
                <a:latin typeface="Calibri" panose="020F0502020204030204" pitchFamily="34" charset="0"/>
                <a:ea typeface="Calibri" panose="020F0502020204030204" pitchFamily="34" charset="0"/>
                <a:cs typeface="Times New Roman" panose="02020603050405020304" pitchFamily="18" charset="0"/>
              </a:rPr>
              <a:t>Under-recognition and representation in </a:t>
            </a:r>
            <a:r>
              <a:rPr lang="en-GB" sz="3200" dirty="0">
                <a:latin typeface="Calibri" panose="020F0502020204030204" pitchFamily="34" charset="0"/>
                <a:ea typeface="Calibri" panose="020F0502020204030204" pitchFamily="34" charset="0"/>
                <a:cs typeface="Times New Roman" panose="02020603050405020304" pitchFamily="18" charset="0"/>
              </a:rPr>
              <a:t>adults with an intellectual disability - society</a:t>
            </a:r>
            <a:endParaRPr lang="en-GB" sz="3200" dirty="0"/>
          </a:p>
        </p:txBody>
      </p:sp>
      <p:sp>
        <p:nvSpPr>
          <p:cNvPr id="3" name="Content Placeholder 2">
            <a:extLst>
              <a:ext uri="{FF2B5EF4-FFF2-40B4-BE49-F238E27FC236}">
                <a16:creationId xmlns:a16="http://schemas.microsoft.com/office/drawing/2014/main" id="{69565C32-3C2E-4376-9CD1-7E0C8D700FA3}"/>
              </a:ext>
            </a:extLst>
          </p:cNvPr>
          <p:cNvSpPr>
            <a:spLocks noGrp="1"/>
          </p:cNvSpPr>
          <p:nvPr>
            <p:ph idx="1"/>
          </p:nvPr>
        </p:nvSpPr>
        <p:spPr>
          <a:xfrm>
            <a:off x="1524000" y="2133599"/>
            <a:ext cx="9980612" cy="4492487"/>
          </a:xfrm>
        </p:spPr>
        <p:txBody>
          <a:bodyPr>
            <a:normAutofit fontScale="92500" lnSpcReduction="10000"/>
          </a:bodyPr>
          <a:lstStyle/>
          <a:p>
            <a:pPr marL="0" indent="0">
              <a:buNone/>
            </a:pPr>
            <a:r>
              <a:rPr lang="en-GB" dirty="0"/>
              <a:t>Valarie Sinason </a:t>
            </a:r>
          </a:p>
          <a:p>
            <a:r>
              <a:rPr lang="en-GB" sz="2000" dirty="0">
                <a:effectLst/>
                <a:latin typeface="Calibri" panose="020F0502020204030204" pitchFamily="34" charset="0"/>
                <a:ea typeface="Calibri" panose="020F0502020204030204" pitchFamily="34" charset="0"/>
                <a:cs typeface="Times New Roman" panose="02020603050405020304" pitchFamily="18" charset="0"/>
              </a:rPr>
              <a:t>Society also prefers not to acknowledge difference because it is very difficult to think about someone being in so much emotional pain. </a:t>
            </a:r>
          </a:p>
          <a:p>
            <a:pPr marL="0" indent="0">
              <a:buNone/>
            </a:pP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r>
              <a:rPr lang="en-GB" sz="2000" dirty="0">
                <a:effectLst/>
                <a:latin typeface="Calibri" panose="020F0502020204030204" pitchFamily="34" charset="0"/>
                <a:ea typeface="Calibri" panose="020F0502020204030204" pitchFamily="34" charset="0"/>
                <a:cs typeface="Times New Roman" panose="02020603050405020304" pitchFamily="18" charset="0"/>
              </a:rPr>
              <a:t>Until the 1980’s it was usually thought that people with an intellectual disability couldn’t understand upsetting things and were not affected by emotional events. </a:t>
            </a:r>
          </a:p>
          <a:p>
            <a:pPr marL="0" indent="0">
              <a:buNone/>
            </a:pP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r>
              <a:rPr lang="en-GB" sz="2000" dirty="0">
                <a:effectLst/>
                <a:latin typeface="Calibri" panose="020F0502020204030204" pitchFamily="34" charset="0"/>
                <a:ea typeface="Calibri" panose="020F0502020204030204" pitchFamily="34" charset="0"/>
                <a:cs typeface="Times New Roman" panose="02020603050405020304" pitchFamily="18" charset="0"/>
              </a:rPr>
              <a:t>If a person did show distress or difficult behaviours it was seen as being part of their condition or learning disability. </a:t>
            </a:r>
          </a:p>
          <a:p>
            <a:pPr marL="0" indent="0">
              <a:buNone/>
            </a:pP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r>
              <a:rPr lang="en-GB" sz="2000" dirty="0">
                <a:effectLst/>
                <a:latin typeface="Calibri" panose="020F0502020204030204" pitchFamily="34" charset="0"/>
                <a:ea typeface="Calibri" panose="020F0502020204030204" pitchFamily="34" charset="0"/>
                <a:cs typeface="Times New Roman" panose="02020603050405020304" pitchFamily="18" charset="0"/>
              </a:rPr>
              <a:t>The most common treatments were either medication or behavioural approaches. Before Valarie Sinason it was generally felt PwLD were not intelligent enough benefit from psychotherapy.</a:t>
            </a:r>
          </a:p>
          <a:p>
            <a:pPr marL="0" indent="0">
              <a:buNone/>
            </a:pPr>
            <a:endParaRPr lang="en-GB" dirty="0"/>
          </a:p>
        </p:txBody>
      </p:sp>
    </p:spTree>
    <p:extLst>
      <p:ext uri="{BB962C8B-B14F-4D97-AF65-F5344CB8AC3E}">
        <p14:creationId xmlns:p14="http://schemas.microsoft.com/office/powerpoint/2010/main" val="869413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065F26-14C4-4D47-8848-2AEC938F4B11}"/>
              </a:ext>
            </a:extLst>
          </p:cNvPr>
          <p:cNvSpPr>
            <a:spLocks noGrp="1"/>
          </p:cNvSpPr>
          <p:nvPr>
            <p:ph type="title"/>
          </p:nvPr>
        </p:nvSpPr>
        <p:spPr/>
        <p:txBody>
          <a:bodyPr/>
          <a:lstStyle/>
          <a:p>
            <a:r>
              <a:rPr lang="en-GB" sz="3600" dirty="0">
                <a:effectLst/>
                <a:latin typeface="Calibri" panose="020F0502020204030204" pitchFamily="34" charset="0"/>
                <a:ea typeface="Calibri" panose="020F0502020204030204" pitchFamily="34" charset="0"/>
                <a:cs typeface="Times New Roman" panose="02020603050405020304" pitchFamily="18" charset="0"/>
              </a:rPr>
              <a:t>Under-recognition and representation in </a:t>
            </a:r>
            <a:r>
              <a:rPr lang="en-GB" sz="3600" dirty="0">
                <a:latin typeface="Calibri" panose="020F0502020204030204" pitchFamily="34" charset="0"/>
                <a:ea typeface="Calibri" panose="020F0502020204030204" pitchFamily="34" charset="0"/>
                <a:cs typeface="Times New Roman" panose="02020603050405020304" pitchFamily="18" charset="0"/>
              </a:rPr>
              <a:t>adults with an intellectual disability - society</a:t>
            </a:r>
            <a:endParaRPr lang="en-GB" dirty="0"/>
          </a:p>
        </p:txBody>
      </p:sp>
      <p:sp>
        <p:nvSpPr>
          <p:cNvPr id="3" name="Content Placeholder 2">
            <a:extLst>
              <a:ext uri="{FF2B5EF4-FFF2-40B4-BE49-F238E27FC236}">
                <a16:creationId xmlns:a16="http://schemas.microsoft.com/office/drawing/2014/main" id="{CE7000E0-3FFD-415C-85C6-3C520D76D904}"/>
              </a:ext>
            </a:extLst>
          </p:cNvPr>
          <p:cNvSpPr>
            <a:spLocks noGrp="1"/>
          </p:cNvSpPr>
          <p:nvPr>
            <p:ph idx="1"/>
          </p:nvPr>
        </p:nvSpPr>
        <p:spPr>
          <a:xfrm>
            <a:off x="1683026" y="2133600"/>
            <a:ext cx="9821586" cy="3777622"/>
          </a:xfrm>
        </p:spPr>
        <p:txBody>
          <a:bodyPr>
            <a:normAutofit/>
          </a:bodyPr>
          <a:lstStyle/>
          <a:p>
            <a:endParaRPr lang="en-GB" dirty="0">
              <a:latin typeface="Calibri" panose="020F0502020204030204" pitchFamily="34" charset="0"/>
              <a:ea typeface="Calibri" panose="020F0502020204030204" pitchFamily="34" charset="0"/>
              <a:cs typeface="Times New Roman" panose="02020603050405020304" pitchFamily="18" charset="0"/>
            </a:endParaRPr>
          </a:p>
          <a:p>
            <a:pPr marL="0" indent="0" algn="ctr">
              <a:buNone/>
            </a:pPr>
            <a:r>
              <a:rPr lang="en-GB" sz="2000" i="1" dirty="0">
                <a:effectLst/>
                <a:latin typeface="Calibri" panose="020F0502020204030204" pitchFamily="34" charset="0"/>
                <a:ea typeface="Calibri" panose="020F0502020204030204" pitchFamily="34" charset="0"/>
                <a:cs typeface="Times New Roman" panose="02020603050405020304" pitchFamily="18" charset="0"/>
              </a:rPr>
              <a:t>‘It’s as though people think that they have enough to deal with just with the very presence of a disabled person, without having to deal with any kind of distress or unhappiness as well’ Sinason</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sz="2000" b="1" i="1" dirty="0">
              <a:effectLst/>
              <a:latin typeface="Calibri" panose="020F0502020204030204" pitchFamily="34" charset="0"/>
              <a:ea typeface="Calibri" panose="020F0502020204030204" pitchFamily="34" charset="0"/>
              <a:cs typeface="Times New Roman" panose="02020603050405020304" pitchFamily="18" charset="0"/>
            </a:endParaRPr>
          </a:p>
          <a:p>
            <a:r>
              <a:rPr lang="en-GB" sz="2000" b="1" i="1" dirty="0">
                <a:effectLst/>
                <a:latin typeface="Calibri" panose="020F0502020204030204" pitchFamily="34" charset="0"/>
                <a:ea typeface="Calibri" panose="020F0502020204030204" pitchFamily="34" charset="0"/>
                <a:cs typeface="Times New Roman" panose="02020603050405020304" pitchFamily="18" charset="0"/>
              </a:rPr>
              <a:t>Diagnostic overshadowing </a:t>
            </a:r>
            <a:r>
              <a:rPr lang="en-GB" sz="2000" i="1" dirty="0">
                <a:latin typeface="Calibri" panose="020F0502020204030204" pitchFamily="34" charset="0"/>
                <a:ea typeface="Calibri" panose="020F0502020204030204" pitchFamily="34" charset="0"/>
                <a:cs typeface="Times New Roman" panose="02020603050405020304" pitchFamily="18" charset="0"/>
              </a:rPr>
              <a:t>A</a:t>
            </a:r>
            <a:r>
              <a:rPr lang="en-GB" sz="2000" dirty="0">
                <a:effectLst/>
                <a:latin typeface="Calibri" panose="020F0502020204030204" pitchFamily="34" charset="0"/>
                <a:ea typeface="Calibri" panose="020F0502020204030204" pitchFamily="34" charset="0"/>
                <a:cs typeface="Times New Roman" panose="02020603050405020304" pitchFamily="18" charset="0"/>
              </a:rPr>
              <a:t>ttributing the emotional and behavioural problems to the disability instead of diagnosing a comorbid disorder which can lead to underdiagnosis and inadequate interventions. </a:t>
            </a:r>
          </a:p>
          <a:p>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latin typeface="Calibri" panose="020F0502020204030204" pitchFamily="34" charset="0"/>
              <a:ea typeface="Calibri" panose="020F0502020204030204" pitchFamily="34" charset="0"/>
              <a:cs typeface="Times New Roman" panose="02020603050405020304" pitchFamily="18" charset="0"/>
            </a:endParaRPr>
          </a:p>
          <a:p>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Tree>
    <p:extLst>
      <p:ext uri="{BB962C8B-B14F-4D97-AF65-F5344CB8AC3E}">
        <p14:creationId xmlns:p14="http://schemas.microsoft.com/office/powerpoint/2010/main" val="36654004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11A4C2-D518-4D71-BDA6-3AB2D8590DB3}"/>
              </a:ext>
            </a:extLst>
          </p:cNvPr>
          <p:cNvSpPr>
            <a:spLocks noGrp="1"/>
          </p:cNvSpPr>
          <p:nvPr>
            <p:ph type="title"/>
          </p:nvPr>
        </p:nvSpPr>
        <p:spPr/>
        <p:txBody>
          <a:bodyPr>
            <a:normAutofit/>
          </a:bodyPr>
          <a:lstStyle/>
          <a:p>
            <a:r>
              <a:rPr lang="en-GB" sz="3200" dirty="0"/>
              <a:t>Ongoing problems recognising and validating trauma – individuals coping</a:t>
            </a:r>
          </a:p>
        </p:txBody>
      </p:sp>
      <p:sp>
        <p:nvSpPr>
          <p:cNvPr id="3" name="Content Placeholder 2">
            <a:extLst>
              <a:ext uri="{FF2B5EF4-FFF2-40B4-BE49-F238E27FC236}">
                <a16:creationId xmlns:a16="http://schemas.microsoft.com/office/drawing/2014/main" id="{7A896E29-0A65-40F5-9B0B-FCCBAEAF5EDC}"/>
              </a:ext>
            </a:extLst>
          </p:cNvPr>
          <p:cNvSpPr>
            <a:spLocks noGrp="1"/>
          </p:cNvSpPr>
          <p:nvPr>
            <p:ph idx="1"/>
          </p:nvPr>
        </p:nvSpPr>
        <p:spPr/>
        <p:txBody>
          <a:bodyPr>
            <a:normAutofit/>
          </a:bodyPr>
          <a:lstStyle/>
          <a:p>
            <a:r>
              <a:rPr lang="en-GB" sz="1800" b="1" i="1" dirty="0">
                <a:effectLst/>
                <a:latin typeface="Calibri" panose="020F0502020204030204" pitchFamily="34" charset="0"/>
                <a:ea typeface="Calibri" panose="020F0502020204030204" pitchFamily="34" charset="0"/>
                <a:cs typeface="Times New Roman" panose="02020603050405020304" pitchFamily="18" charset="0"/>
              </a:rPr>
              <a:t>The pain of difference </a:t>
            </a:r>
            <a:r>
              <a:rPr lang="en-GB" sz="1800" dirty="0">
                <a:effectLst/>
                <a:latin typeface="Calibri" panose="020F0502020204030204" pitchFamily="34" charset="0"/>
                <a:ea typeface="Calibri" panose="020F0502020204030204" pitchFamily="34" charset="0"/>
                <a:cs typeface="Times New Roman" panose="02020603050405020304" pitchFamily="18" charset="0"/>
              </a:rPr>
              <a:t>Sinason: </a:t>
            </a:r>
            <a:r>
              <a:rPr lang="en-GB" dirty="0">
                <a:latin typeface="Calibri" panose="020F0502020204030204" pitchFamily="34" charset="0"/>
                <a:ea typeface="Calibri" panose="020F0502020204030204" pitchFamily="34" charset="0"/>
                <a:cs typeface="Times New Roman" panose="02020603050405020304" pitchFamily="18" charset="0"/>
              </a:rPr>
              <a:t>S</a:t>
            </a:r>
            <a:r>
              <a:rPr lang="en-GB" sz="1800" dirty="0">
                <a:effectLst/>
                <a:latin typeface="Calibri" panose="020F0502020204030204" pitchFamily="34" charset="0"/>
                <a:ea typeface="Calibri" panose="020F0502020204030204" pitchFamily="34" charset="0"/>
                <a:cs typeface="Times New Roman" panose="02020603050405020304" pitchFamily="18" charset="0"/>
              </a:rPr>
              <a:t>ense of difference creates emotional pain. Disability may be exaggerated to avoid coming to terms with the difference. </a:t>
            </a:r>
          </a:p>
          <a:p>
            <a:r>
              <a:rPr lang="en-GB" sz="1800" b="1" i="1" dirty="0">
                <a:effectLst/>
                <a:latin typeface="Calibri" panose="020F0502020204030204" pitchFamily="34" charset="0"/>
                <a:ea typeface="Calibri" panose="020F0502020204030204" pitchFamily="34" charset="0"/>
                <a:cs typeface="Times New Roman" panose="02020603050405020304" pitchFamily="18" charset="0"/>
              </a:rPr>
              <a:t>Secondary handicap </a:t>
            </a:r>
            <a:r>
              <a:rPr lang="en-GB" sz="1800" dirty="0">
                <a:effectLst/>
                <a:latin typeface="Calibri" panose="020F0502020204030204" pitchFamily="34" charset="0"/>
                <a:ea typeface="Calibri" panose="020F0502020204030204" pitchFamily="34" charset="0"/>
                <a:cs typeface="Times New Roman" panose="02020603050405020304" pitchFamily="18" charset="0"/>
              </a:rPr>
              <a:t>is very common. People find it easier to try and ignore their abuse and traumatic experiences without help and hide behind a pretence of misunderstanding or retreat and in a sense ‘stupidity’ to avoid pain and distress. </a:t>
            </a:r>
          </a:p>
          <a:p>
            <a:r>
              <a:rPr lang="en-GB" b="1" i="1" dirty="0">
                <a:latin typeface="Calibri" panose="020F0502020204030204" pitchFamily="34" charset="0"/>
                <a:ea typeface="Calibri" panose="020F0502020204030204" pitchFamily="34" charset="0"/>
                <a:cs typeface="Times New Roman" panose="02020603050405020304" pitchFamily="18" charset="0"/>
              </a:rPr>
              <a:t>Attacks on linking Bion: </a:t>
            </a:r>
            <a:r>
              <a:rPr lang="en-GB" dirty="0">
                <a:latin typeface="Calibri" panose="020F0502020204030204" pitchFamily="34" charset="0"/>
                <a:ea typeface="Calibri" panose="020F0502020204030204" pitchFamily="34" charset="0"/>
                <a:cs typeface="Times New Roman" panose="02020603050405020304" pitchFamily="18" charset="0"/>
              </a:rPr>
              <a:t>Severe trauma can lead to personality disintegration as a way of coping with awful trauma by maintaining chaos in person’s internal world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ctr">
              <a:buNone/>
            </a:pPr>
            <a:r>
              <a:rPr lang="en-GB" sz="1800" b="1" i="1"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If surviving means cutting your head off, your intellect is destroyed. If knowing and seeing involves knowing and seeing terrible things, it is not surprising that knowing, becoming stupid, becomes a defence’ Sinason</a:t>
            </a:r>
            <a:endParaRPr lang="en-GB" sz="18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GB" dirty="0"/>
          </a:p>
        </p:txBody>
      </p:sp>
    </p:spTree>
    <p:extLst>
      <p:ext uri="{BB962C8B-B14F-4D97-AF65-F5344CB8AC3E}">
        <p14:creationId xmlns:p14="http://schemas.microsoft.com/office/powerpoint/2010/main" val="42406546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82A810-614A-4A9C-95D5-647BE45C97F8}"/>
              </a:ext>
            </a:extLst>
          </p:cNvPr>
          <p:cNvSpPr>
            <a:spLocks noGrp="1"/>
          </p:cNvSpPr>
          <p:nvPr>
            <p:ph type="title"/>
          </p:nvPr>
        </p:nvSpPr>
        <p:spPr/>
        <p:txBody>
          <a:bodyPr>
            <a:normAutofit/>
          </a:bodyPr>
          <a:lstStyle/>
          <a:p>
            <a:r>
              <a:rPr lang="en-GB" sz="3200" dirty="0"/>
              <a:t>Ongoing problems recognising and validating trauma – individuals coping</a:t>
            </a:r>
          </a:p>
        </p:txBody>
      </p:sp>
      <p:sp>
        <p:nvSpPr>
          <p:cNvPr id="3" name="Content Placeholder 2">
            <a:extLst>
              <a:ext uri="{FF2B5EF4-FFF2-40B4-BE49-F238E27FC236}">
                <a16:creationId xmlns:a16="http://schemas.microsoft.com/office/drawing/2014/main" id="{BEC1572F-4186-4799-AD93-2BFDAA5D7563}"/>
              </a:ext>
            </a:extLst>
          </p:cNvPr>
          <p:cNvSpPr>
            <a:spLocks noGrp="1"/>
          </p:cNvSpPr>
          <p:nvPr>
            <p:ph idx="1"/>
          </p:nvPr>
        </p:nvSpPr>
        <p:spPr>
          <a:xfrm>
            <a:off x="1736035" y="2133600"/>
            <a:ext cx="9768577" cy="4253948"/>
          </a:xfrm>
        </p:spPr>
        <p:txBody>
          <a:bodyPr>
            <a:normAutofit fontScale="92500" lnSpcReduction="10000"/>
          </a:bodyPr>
          <a:lstStyle/>
          <a:p>
            <a:pPr marL="0" lvl="0" indent="0">
              <a:lnSpc>
                <a:spcPct val="107000"/>
              </a:lnSpc>
              <a:buNone/>
            </a:pPr>
            <a:r>
              <a:rPr lang="en-GB" sz="2000" dirty="0">
                <a:effectLst/>
                <a:latin typeface="Calibri" panose="020F0502020204030204" pitchFamily="34" charset="0"/>
                <a:ea typeface="Calibri" panose="020F0502020204030204" pitchFamily="34" charset="0"/>
                <a:cs typeface="Times New Roman" panose="02020603050405020304" pitchFamily="18" charset="0"/>
              </a:rPr>
              <a:t>Common indications of trauma:</a:t>
            </a:r>
          </a:p>
          <a:p>
            <a:pPr marL="0" lvl="0" indent="0">
              <a:lnSpc>
                <a:spcPct val="107000"/>
              </a:lnSpc>
              <a:buNone/>
            </a:pPr>
            <a:r>
              <a:rPr lang="en-GB" sz="2000" dirty="0">
                <a:effectLst/>
                <a:latin typeface="Calibri" panose="020F0502020204030204" pitchFamily="34" charset="0"/>
                <a:ea typeface="Calibri" panose="020F0502020204030204" pitchFamily="34" charset="0"/>
                <a:cs typeface="Times New Roman" panose="02020603050405020304" pitchFamily="18" charset="0"/>
              </a:rPr>
              <a:t> </a:t>
            </a:r>
          </a:p>
          <a:p>
            <a:pPr marL="342900" lvl="0" indent="-342900">
              <a:lnSpc>
                <a:spcPct val="107000"/>
              </a:lnSpc>
              <a:buFont typeface="Symbol" panose="05050102010706020507" pitchFamily="18" charset="2"/>
              <a:buChar char=""/>
            </a:pPr>
            <a:r>
              <a:rPr lang="en-GB" sz="2000" dirty="0">
                <a:effectLst/>
                <a:latin typeface="Calibri" panose="020F0502020204030204" pitchFamily="34" charset="0"/>
                <a:ea typeface="Calibri" panose="020F0502020204030204" pitchFamily="34" charset="0"/>
                <a:cs typeface="Times New Roman" panose="02020603050405020304" pitchFamily="18" charset="0"/>
              </a:rPr>
              <a:t>the person’s intellectual skills being poorer than would be expected from the disability they were born with </a:t>
            </a:r>
          </a:p>
          <a:p>
            <a:pPr marL="342900" lvl="0" indent="-342900">
              <a:lnSpc>
                <a:spcPct val="107000"/>
              </a:lnSpc>
              <a:buFont typeface="Symbol" panose="05050102010706020507" pitchFamily="18" charset="2"/>
              <a:buChar char=""/>
            </a:pPr>
            <a:r>
              <a:rPr lang="en-GB" sz="2000" dirty="0">
                <a:effectLst/>
                <a:latin typeface="Calibri" panose="020F0502020204030204" pitchFamily="34" charset="0"/>
                <a:ea typeface="Calibri" panose="020F0502020204030204" pitchFamily="34" charset="0"/>
                <a:cs typeface="Times New Roman" panose="02020603050405020304" pitchFamily="18" charset="0"/>
              </a:rPr>
              <a:t>self-injury, or violence towards themselves, aggression to others or inappropriate sexual behaviours It often indicates trauma</a:t>
            </a:r>
          </a:p>
          <a:p>
            <a:pPr marL="0" lvl="0" indent="0">
              <a:lnSpc>
                <a:spcPct val="107000"/>
              </a:lnSpc>
              <a:buNone/>
            </a:pP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buFont typeface="Symbol" panose="05050102010706020507" pitchFamily="18" charset="2"/>
              <a:buChar char=""/>
            </a:pPr>
            <a:r>
              <a:rPr lang="en-GB" sz="2000" dirty="0">
                <a:effectLst/>
                <a:latin typeface="Calibri" panose="020F0502020204030204" pitchFamily="34" charset="0"/>
                <a:ea typeface="Calibri" panose="020F0502020204030204" pitchFamily="34" charset="0"/>
                <a:cs typeface="Times New Roman" panose="02020603050405020304" pitchFamily="18" charset="0"/>
              </a:rPr>
              <a:t>Putting on a front, pleasing carers and not upset people caring for them The person may do this unconsciously ( </a:t>
            </a:r>
            <a:r>
              <a:rPr lang="en-GB" sz="2000" dirty="0">
                <a:latin typeface="Calibri" panose="020F0502020204030204" pitchFamily="34" charset="0"/>
                <a:ea typeface="Calibri" panose="020F0502020204030204" pitchFamily="34" charset="0"/>
                <a:cs typeface="Times New Roman" panose="02020603050405020304" pitchFamily="18" charset="0"/>
              </a:rPr>
              <a:t>see also</a:t>
            </a:r>
            <a:r>
              <a:rPr lang="en-GB" sz="2000" dirty="0">
                <a:effectLst/>
                <a:latin typeface="Calibri" panose="020F0502020204030204" pitchFamily="34" charset="0"/>
                <a:ea typeface="Calibri" panose="020F0502020204030204" pitchFamily="34" charset="0"/>
                <a:cs typeface="Times New Roman" panose="02020603050405020304" pitchFamily="18" charset="0"/>
              </a:rPr>
              <a:t> Winnicott’s False Self ) which develops when children fit in with what the carer wants and suppresses their own true needs and feelings. This requires energy so the person uses their capacity becomes more disabled</a:t>
            </a:r>
          </a:p>
          <a:p>
            <a:pPr>
              <a:lnSpc>
                <a:spcPct val="107000"/>
              </a:lnSpc>
              <a:buFont typeface="Symbol" panose="05050102010706020507" pitchFamily="18" charset="2"/>
              <a:buChar char=""/>
            </a:pPr>
            <a:r>
              <a:rPr lang="en-GB" sz="2000" dirty="0">
                <a:latin typeface="Calibri" panose="020F0502020204030204" pitchFamily="34" charset="0"/>
                <a:ea typeface="Calibri" panose="020F0502020204030204" pitchFamily="34" charset="0"/>
                <a:cs typeface="Times New Roman" panose="02020603050405020304" pitchFamily="18" charset="0"/>
              </a:rPr>
              <a:t>Denial as a defence against trauma </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GB" dirty="0"/>
          </a:p>
        </p:txBody>
      </p:sp>
    </p:spTree>
    <p:extLst>
      <p:ext uri="{BB962C8B-B14F-4D97-AF65-F5344CB8AC3E}">
        <p14:creationId xmlns:p14="http://schemas.microsoft.com/office/powerpoint/2010/main" val="13206073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3A2CC9-9840-4812-91B9-973576622747}"/>
              </a:ext>
            </a:extLst>
          </p:cNvPr>
          <p:cNvSpPr>
            <a:spLocks noGrp="1"/>
          </p:cNvSpPr>
          <p:nvPr>
            <p:ph type="title"/>
          </p:nvPr>
        </p:nvSpPr>
        <p:spPr>
          <a:xfrm>
            <a:off x="2592925" y="624110"/>
            <a:ext cx="8911687" cy="952899"/>
          </a:xfrm>
        </p:spPr>
        <p:txBody>
          <a:bodyPr/>
          <a:lstStyle/>
          <a:p>
            <a:r>
              <a:rPr lang="en-GB" dirty="0"/>
              <a:t>Moving forward </a:t>
            </a:r>
          </a:p>
        </p:txBody>
      </p:sp>
      <p:sp>
        <p:nvSpPr>
          <p:cNvPr id="3" name="Content Placeholder 2">
            <a:extLst>
              <a:ext uri="{FF2B5EF4-FFF2-40B4-BE49-F238E27FC236}">
                <a16:creationId xmlns:a16="http://schemas.microsoft.com/office/drawing/2014/main" id="{21F6BBF0-B6CD-4BBB-A993-A45FB110C156}"/>
              </a:ext>
            </a:extLst>
          </p:cNvPr>
          <p:cNvSpPr>
            <a:spLocks noGrp="1"/>
          </p:cNvSpPr>
          <p:nvPr>
            <p:ph idx="1"/>
          </p:nvPr>
        </p:nvSpPr>
        <p:spPr>
          <a:xfrm>
            <a:off x="1550504" y="1577009"/>
            <a:ext cx="9954108" cy="4903304"/>
          </a:xfrm>
        </p:spPr>
        <p:txBody>
          <a:bodyPr>
            <a:normAutofit/>
          </a:bodyPr>
          <a:lstStyle/>
          <a:p>
            <a:pPr marL="0" indent="0">
              <a:lnSpc>
                <a:spcPct val="107000"/>
              </a:lnSpc>
              <a:spcAft>
                <a:spcPts val="800"/>
              </a:spcAft>
              <a:buNone/>
              <a:tabLst>
                <a:tab pos="4880610" algn="l"/>
              </a:tabLst>
            </a:pPr>
            <a:r>
              <a:rPr lang="en-GB" sz="1900" i="1" dirty="0">
                <a:effectLst/>
                <a:latin typeface="Calibri" panose="020F0502020204030204" pitchFamily="34" charset="0"/>
                <a:ea typeface="Calibri" panose="020F0502020204030204" pitchFamily="34" charset="0"/>
                <a:cs typeface="Times New Roman" panose="02020603050405020304" pitchFamily="18" charset="0"/>
              </a:rPr>
              <a:t>It is crucial </a:t>
            </a:r>
            <a:r>
              <a:rPr lang="en-GB" sz="1900" dirty="0">
                <a:effectLst/>
                <a:latin typeface="Calibri" panose="020F0502020204030204" pitchFamily="34" charset="0"/>
                <a:ea typeface="Calibri" panose="020F0502020204030204" pitchFamily="34" charset="0"/>
                <a:cs typeface="Times New Roman" panose="02020603050405020304" pitchFamily="18" charset="0"/>
              </a:rPr>
              <a:t> </a:t>
            </a:r>
            <a:r>
              <a:rPr lang="en-GB" sz="1900" dirty="0">
                <a:latin typeface="Calibri" panose="020F0502020204030204" pitchFamily="34" charset="0"/>
                <a:ea typeface="Calibri" panose="020F0502020204030204" pitchFamily="34" charset="0"/>
                <a:cs typeface="Times New Roman" panose="02020603050405020304" pitchFamily="18" charset="0"/>
              </a:rPr>
              <a:t>for</a:t>
            </a:r>
            <a:r>
              <a:rPr lang="en-GB" sz="1900" dirty="0">
                <a:effectLst/>
                <a:latin typeface="Calibri" panose="020F0502020204030204" pitchFamily="34" charset="0"/>
                <a:ea typeface="Calibri" panose="020F0502020204030204" pitchFamily="34" charset="0"/>
                <a:cs typeface="Times New Roman" panose="02020603050405020304" pitchFamily="18" charset="0"/>
              </a:rPr>
              <a:t> clinicians to be aware </a:t>
            </a:r>
            <a:r>
              <a:rPr lang="en-GB" sz="1900" dirty="0">
                <a:latin typeface="Calibri" panose="020F0502020204030204" pitchFamily="34" charset="0"/>
                <a:ea typeface="Calibri" panose="020F0502020204030204" pitchFamily="34" charset="0"/>
                <a:cs typeface="Times New Roman" panose="02020603050405020304" pitchFamily="18" charset="0"/>
              </a:rPr>
              <a:t>of </a:t>
            </a:r>
            <a:r>
              <a:rPr lang="en-GB" sz="1900" dirty="0">
                <a:effectLst/>
                <a:latin typeface="Calibri" panose="020F0502020204030204" pitchFamily="34" charset="0"/>
                <a:ea typeface="Calibri" panose="020F0502020204030204" pitchFamily="34" charset="0"/>
                <a:cs typeface="Times New Roman" panose="02020603050405020304" pitchFamily="18" charset="0"/>
              </a:rPr>
              <a:t>PTSD and </a:t>
            </a:r>
          </a:p>
          <a:p>
            <a:pPr marL="0" indent="0">
              <a:lnSpc>
                <a:spcPct val="107000"/>
              </a:lnSpc>
              <a:spcAft>
                <a:spcPts val="800"/>
              </a:spcAft>
              <a:buNone/>
              <a:tabLst>
                <a:tab pos="4880610" algn="l"/>
              </a:tabLst>
            </a:pPr>
            <a:r>
              <a:rPr lang="en-GB" sz="1900" dirty="0">
                <a:latin typeface="Calibri" panose="020F0502020204030204" pitchFamily="34" charset="0"/>
                <a:ea typeface="Calibri" panose="020F0502020204030204" pitchFamily="34" charset="0"/>
                <a:cs typeface="Times New Roman" panose="02020603050405020304" pitchFamily="18" charset="0"/>
              </a:rPr>
              <a:t>That it </a:t>
            </a:r>
            <a:r>
              <a:rPr lang="en-GB" sz="1900" dirty="0">
                <a:effectLst/>
                <a:latin typeface="Calibri" panose="020F0502020204030204" pitchFamily="34" charset="0"/>
                <a:ea typeface="Calibri" panose="020F0502020204030204" pitchFamily="34" charset="0"/>
                <a:cs typeface="Times New Roman" panose="02020603050405020304" pitchFamily="18" charset="0"/>
              </a:rPr>
              <a:t>should be considered in the context of the persons intellectual disability and developmental stage</a:t>
            </a:r>
          </a:p>
          <a:p>
            <a:pPr marL="0" indent="0">
              <a:lnSpc>
                <a:spcPct val="107000"/>
              </a:lnSpc>
              <a:spcAft>
                <a:spcPts val="800"/>
              </a:spcAft>
              <a:buNone/>
              <a:tabLst>
                <a:tab pos="4880610" algn="l"/>
              </a:tabLst>
            </a:pPr>
            <a:r>
              <a:rPr lang="en-GB" sz="1900" dirty="0">
                <a:effectLst/>
                <a:latin typeface="Calibri" panose="020F0502020204030204" pitchFamily="34" charset="0"/>
                <a:ea typeface="Calibri" panose="020F0502020204030204" pitchFamily="34" charset="0"/>
                <a:cs typeface="Times New Roman" panose="02020603050405020304" pitchFamily="18" charset="0"/>
              </a:rPr>
              <a:t>Presenting symptoms of post-traumatic stress disorder in people with intellectual disability:</a:t>
            </a:r>
          </a:p>
          <a:p>
            <a:pPr marL="342900" lvl="0" indent="-342900">
              <a:lnSpc>
                <a:spcPct val="107000"/>
              </a:lnSpc>
              <a:buFont typeface="Symbol" panose="05050102010706020507" pitchFamily="18" charset="2"/>
              <a:buChar char=""/>
              <a:tabLst>
                <a:tab pos="4880610" algn="l"/>
              </a:tabLst>
            </a:pPr>
            <a:r>
              <a:rPr lang="en-GB" sz="1900" dirty="0">
                <a:effectLst/>
                <a:latin typeface="Calibri" panose="020F0502020204030204" pitchFamily="34" charset="0"/>
                <a:ea typeface="Calibri" panose="020F0502020204030204" pitchFamily="34" charset="0"/>
                <a:cs typeface="Times New Roman" panose="02020603050405020304" pitchFamily="18" charset="0"/>
              </a:rPr>
              <a:t>Aggression 	Disruptive / defiant behaviour</a:t>
            </a:r>
          </a:p>
          <a:p>
            <a:pPr marL="342900" lvl="0" indent="-342900">
              <a:lnSpc>
                <a:spcPct val="107000"/>
              </a:lnSpc>
              <a:buFont typeface="Symbol" panose="05050102010706020507" pitchFamily="18" charset="2"/>
              <a:buChar char=""/>
              <a:tabLst>
                <a:tab pos="4880610" algn="l"/>
              </a:tabLst>
            </a:pPr>
            <a:r>
              <a:rPr lang="en-GB" sz="1900" dirty="0">
                <a:effectLst/>
                <a:latin typeface="Calibri" panose="020F0502020204030204" pitchFamily="34" charset="0"/>
                <a:ea typeface="Calibri" panose="020F0502020204030204" pitchFamily="34" charset="0"/>
                <a:cs typeface="Times New Roman" panose="02020603050405020304" pitchFamily="18" charset="0"/>
              </a:rPr>
              <a:t>Disruptive/defiant behaviour 	Self-harm</a:t>
            </a:r>
          </a:p>
          <a:p>
            <a:pPr marL="342900" lvl="0" indent="-342900">
              <a:lnSpc>
                <a:spcPct val="107000"/>
              </a:lnSpc>
              <a:buFont typeface="Symbol" panose="05050102010706020507" pitchFamily="18" charset="2"/>
              <a:buChar char=""/>
              <a:tabLst>
                <a:tab pos="4880610" algn="l"/>
              </a:tabLst>
            </a:pPr>
            <a:r>
              <a:rPr lang="en-GB" sz="1900" dirty="0">
                <a:effectLst/>
                <a:latin typeface="Calibri" panose="020F0502020204030204" pitchFamily="34" charset="0"/>
                <a:ea typeface="Calibri" panose="020F0502020204030204" pitchFamily="34" charset="0"/>
                <a:cs typeface="Times New Roman" panose="02020603050405020304" pitchFamily="18" charset="0"/>
              </a:rPr>
              <a:t>Agitation/jumpiness 	Sleep problems </a:t>
            </a:r>
          </a:p>
          <a:p>
            <a:pPr marL="342900" lvl="0" indent="-342900">
              <a:lnSpc>
                <a:spcPct val="107000"/>
              </a:lnSpc>
              <a:buFont typeface="Symbol" panose="05050102010706020507" pitchFamily="18" charset="2"/>
              <a:buChar char=""/>
              <a:tabLst>
                <a:tab pos="4880610" algn="l"/>
              </a:tabLst>
            </a:pPr>
            <a:r>
              <a:rPr lang="en-GB" sz="1900" dirty="0">
                <a:effectLst/>
                <a:latin typeface="Calibri" panose="020F0502020204030204" pitchFamily="34" charset="0"/>
                <a:ea typeface="Calibri" panose="020F0502020204030204" pitchFamily="34" charset="0"/>
                <a:cs typeface="Times New Roman" panose="02020603050405020304" pitchFamily="18" charset="0"/>
              </a:rPr>
              <a:t>Distractibility 	Withdrawn behaviour </a:t>
            </a:r>
          </a:p>
          <a:p>
            <a:pPr marL="342900" lvl="0" indent="-342900">
              <a:lnSpc>
                <a:spcPct val="107000"/>
              </a:lnSpc>
              <a:buFont typeface="Symbol" panose="05050102010706020507" pitchFamily="18" charset="2"/>
              <a:buChar char=""/>
              <a:tabLst>
                <a:tab pos="4880610" algn="l"/>
              </a:tabLst>
            </a:pPr>
            <a:r>
              <a:rPr lang="en-GB" sz="1900" dirty="0">
                <a:effectLst/>
                <a:latin typeface="Calibri" panose="020F0502020204030204" pitchFamily="34" charset="0"/>
                <a:ea typeface="Calibri" panose="020F0502020204030204" pitchFamily="34" charset="0"/>
                <a:cs typeface="Times New Roman" panose="02020603050405020304" pitchFamily="18" charset="0"/>
              </a:rPr>
              <a:t>Depressed mood</a:t>
            </a:r>
          </a:p>
          <a:p>
            <a:pPr marL="0" indent="0" algn="ctr">
              <a:buNone/>
            </a:pPr>
            <a:r>
              <a:rPr lang="en-GB" b="1" dirty="0"/>
              <a:t>The presentation of symptoms over a prolonged periods may lead clinicians to overlook the experience of traumatic events as aetiological factors </a:t>
            </a:r>
          </a:p>
          <a:p>
            <a:pPr marL="0" indent="0">
              <a:buNone/>
            </a:pPr>
            <a:endParaRPr lang="en-GB" dirty="0"/>
          </a:p>
        </p:txBody>
      </p:sp>
    </p:spTree>
    <p:extLst>
      <p:ext uri="{BB962C8B-B14F-4D97-AF65-F5344CB8AC3E}">
        <p14:creationId xmlns:p14="http://schemas.microsoft.com/office/powerpoint/2010/main" val="9654551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89D089-861C-4185-B5B9-D254CC0A4C9E}"/>
              </a:ext>
            </a:extLst>
          </p:cNvPr>
          <p:cNvSpPr>
            <a:spLocks noGrp="1"/>
          </p:cNvSpPr>
          <p:nvPr>
            <p:ph type="title"/>
          </p:nvPr>
        </p:nvSpPr>
        <p:spPr/>
        <p:txBody>
          <a:bodyPr>
            <a:normAutofit fontScale="90000"/>
          </a:bodyPr>
          <a:lstStyle/>
          <a:p>
            <a:r>
              <a:rPr lang="en-GB" sz="3200" b="1" dirty="0">
                <a:latin typeface="Calibri" panose="020F0502020204030204" pitchFamily="34" charset="0"/>
                <a:ea typeface="Calibri" panose="020F0502020204030204" pitchFamily="34" charset="0"/>
                <a:cs typeface="Times New Roman" panose="02020603050405020304" pitchFamily="18" charset="0"/>
              </a:rPr>
              <a:t>‘</a:t>
            </a:r>
            <a:r>
              <a:rPr lang="en-GB" sz="3200" b="1" dirty="0">
                <a:effectLst/>
                <a:latin typeface="Calibri" panose="020F0502020204030204" pitchFamily="34" charset="0"/>
                <a:ea typeface="Calibri" panose="020F0502020204030204" pitchFamily="34" charset="0"/>
                <a:cs typeface="Times New Roman" panose="02020603050405020304" pitchFamily="18" charset="0"/>
              </a:rPr>
              <a:t>I can tell you the way we shouldn’t be treated. This is from experience.’ </a:t>
            </a:r>
            <a:br>
              <a:rPr lang="en-GB" sz="1800" dirty="0">
                <a:effectLst/>
                <a:latin typeface="Calibri" panose="020F0502020204030204" pitchFamily="34" charset="0"/>
                <a:ea typeface="Calibri" panose="020F0502020204030204" pitchFamily="34" charset="0"/>
                <a:cs typeface="Times New Roman" panose="02020603050405020304" pitchFamily="18" charset="0"/>
              </a:rPr>
            </a:br>
            <a:endParaRPr lang="en-GB" dirty="0"/>
          </a:p>
        </p:txBody>
      </p:sp>
      <p:sp>
        <p:nvSpPr>
          <p:cNvPr id="3" name="Content Placeholder 2">
            <a:extLst>
              <a:ext uri="{FF2B5EF4-FFF2-40B4-BE49-F238E27FC236}">
                <a16:creationId xmlns:a16="http://schemas.microsoft.com/office/drawing/2014/main" id="{5EF7FD4A-8501-4349-9543-CDEBD7607BDF}"/>
              </a:ext>
            </a:extLst>
          </p:cNvPr>
          <p:cNvSpPr>
            <a:spLocks noGrp="1"/>
          </p:cNvSpPr>
          <p:nvPr>
            <p:ph idx="1"/>
          </p:nvPr>
        </p:nvSpPr>
        <p:spPr>
          <a:xfrm>
            <a:off x="1325217" y="1905000"/>
            <a:ext cx="10179395" cy="4006222"/>
          </a:xfrm>
        </p:spPr>
        <p:txBody>
          <a:bodyPr/>
          <a:lstStyle/>
          <a:p>
            <a:pPr marL="0" indent="0">
              <a:buNone/>
            </a:pPr>
            <a:r>
              <a:rPr lang="en-GB" sz="2000" b="1" dirty="0">
                <a:effectLst/>
                <a:latin typeface="Calibri" panose="020F0502020204030204" pitchFamily="34" charset="0"/>
                <a:ea typeface="Calibri" panose="020F0502020204030204" pitchFamily="34" charset="0"/>
                <a:cs typeface="Times New Roman" panose="02020603050405020304" pitchFamily="18" charset="0"/>
              </a:rPr>
              <a:t>Roger Wilczek </a:t>
            </a:r>
            <a:r>
              <a:rPr lang="en-GB" sz="2000" dirty="0">
                <a:effectLst/>
                <a:latin typeface="Calibri" panose="020F0502020204030204" pitchFamily="34" charset="0"/>
                <a:ea typeface="Calibri" panose="020F0502020204030204" pitchFamily="34" charset="0"/>
                <a:cs typeface="Times New Roman" panose="02020603050405020304" pitchFamily="18" charset="0"/>
              </a:rPr>
              <a:t>writing in Clinical Psychology Forum No 350 February 2022. </a:t>
            </a:r>
          </a:p>
          <a:p>
            <a:pPr marL="0" indent="0">
              <a:buNone/>
            </a:pPr>
            <a:endParaRPr lang="en-GB" sz="2000" dirty="0">
              <a:latin typeface="Calibri" panose="020F0502020204030204" pitchFamily="34" charset="0"/>
              <a:cs typeface="Times New Roman" panose="02020603050405020304" pitchFamily="18" charset="0"/>
            </a:endParaRPr>
          </a:p>
          <a:p>
            <a:pPr marL="0" indent="0">
              <a:lnSpc>
                <a:spcPct val="107000"/>
              </a:lnSpc>
              <a:spcAft>
                <a:spcPts val="800"/>
              </a:spcAft>
              <a:buNone/>
            </a:pPr>
            <a:r>
              <a:rPr lang="en-GB" sz="2000" dirty="0">
                <a:effectLst/>
                <a:latin typeface="Calibri" panose="020F0502020204030204" pitchFamily="34" charset="0"/>
                <a:ea typeface="Calibri" panose="020F0502020204030204" pitchFamily="34" charset="0"/>
                <a:cs typeface="Times New Roman" panose="02020603050405020304" pitchFamily="18" charset="0"/>
              </a:rPr>
              <a:t>‘Don’t be abrupt with people who have disabilities. Listen to them and take extra time if they aren’t sure how to answer you or can’t get their words out. Respond to their approaches for support by getting the full picture. Let them say everything that is troubling them. Don’t break your promises. Take responsibility for mistakes if you are a professional, like if you double book them or forget to tell them about you being off.’ Independence is good up to a point. But not if it means sitting alone in your flat. Not if it means taking the axe to my care. If I end up in hospital because I am so lonely and desperate you won’t have saved any money. ‘</a:t>
            </a:r>
          </a:p>
          <a:p>
            <a:pPr marL="0" indent="0">
              <a:lnSpc>
                <a:spcPct val="107000"/>
              </a:lnSpc>
              <a:spcAft>
                <a:spcPts val="800"/>
              </a:spcAft>
              <a:buNone/>
            </a:pPr>
            <a:r>
              <a:rPr lang="en-GB" sz="2000" dirty="0">
                <a:effectLst/>
                <a:latin typeface="Calibri" panose="020F0502020204030204" pitchFamily="34" charset="0"/>
                <a:ea typeface="Calibri" panose="020F0502020204030204" pitchFamily="34" charset="0"/>
                <a:cs typeface="Times New Roman" panose="02020603050405020304" pitchFamily="18" charset="0"/>
              </a:rPr>
              <a:t>‘Give children good beliefs. don’t let children think that they aren’t worth anything’. </a:t>
            </a:r>
          </a:p>
          <a:p>
            <a:pPr marL="0" indent="0">
              <a:buNone/>
            </a:pPr>
            <a:endParaRPr lang="en-GB" dirty="0"/>
          </a:p>
        </p:txBody>
      </p:sp>
    </p:spTree>
    <p:extLst>
      <p:ext uri="{BB962C8B-B14F-4D97-AF65-F5344CB8AC3E}">
        <p14:creationId xmlns:p14="http://schemas.microsoft.com/office/powerpoint/2010/main" val="3684972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D7F889-720A-4885-8729-545F5D042AD0}"/>
              </a:ext>
            </a:extLst>
          </p:cNvPr>
          <p:cNvSpPr>
            <a:spLocks noGrp="1"/>
          </p:cNvSpPr>
          <p:nvPr>
            <p:ph type="title"/>
          </p:nvPr>
        </p:nvSpPr>
        <p:spPr/>
        <p:txBody>
          <a:bodyPr>
            <a:normAutofit/>
          </a:bodyPr>
          <a:lstStyle/>
          <a:p>
            <a:r>
              <a:rPr lang="en-GB" sz="3200" dirty="0"/>
              <a:t>Definitions of trauma </a:t>
            </a:r>
          </a:p>
        </p:txBody>
      </p:sp>
      <p:sp>
        <p:nvSpPr>
          <p:cNvPr id="3" name="Content Placeholder 2">
            <a:extLst>
              <a:ext uri="{FF2B5EF4-FFF2-40B4-BE49-F238E27FC236}">
                <a16:creationId xmlns:a16="http://schemas.microsoft.com/office/drawing/2014/main" id="{E4F52B3A-276C-446A-8F2B-3EAF2DBEEA3B}"/>
              </a:ext>
            </a:extLst>
          </p:cNvPr>
          <p:cNvSpPr>
            <a:spLocks noGrp="1"/>
          </p:cNvSpPr>
          <p:nvPr>
            <p:ph idx="1"/>
          </p:nvPr>
        </p:nvSpPr>
        <p:spPr>
          <a:xfrm>
            <a:off x="1934817" y="1905000"/>
            <a:ext cx="9569795" cy="4006222"/>
          </a:xfrm>
        </p:spPr>
        <p:txBody>
          <a:bodyPr/>
          <a:lstStyle/>
          <a:p>
            <a:r>
              <a:rPr lang="en-GB" sz="1800" dirty="0">
                <a:effectLst/>
                <a:latin typeface="Calibri" panose="020F0502020204030204" pitchFamily="34" charset="0"/>
                <a:ea typeface="Calibri" panose="020F0502020204030204" pitchFamily="34" charset="0"/>
                <a:cs typeface="Times New Roman" panose="02020603050405020304" pitchFamily="18" charset="0"/>
              </a:rPr>
              <a:t>‘An event, a series of events, or a set or circumstances that is experienced by an individual as physically or emotionally harmful or life-threatening’ SAMHSA, 2014</a:t>
            </a:r>
          </a:p>
          <a:p>
            <a:pPr marL="0" indent="0">
              <a:buNone/>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dirty="0">
                <a:latin typeface="Calibri" panose="020F0502020204030204" pitchFamily="34" charset="0"/>
                <a:ea typeface="Calibri" panose="020F0502020204030204" pitchFamily="34" charset="0"/>
                <a:cs typeface="Times New Roman" panose="02020603050405020304" pitchFamily="18" charset="0"/>
              </a:rPr>
              <a:t>‘Events or circumstances experienced by an individual as physically or emotionally harmful, or life-threatening, which result in adverse effects on the individual’s functioning and well being’ Learning Disability Professional Senate (2021)</a:t>
            </a:r>
          </a:p>
          <a:p>
            <a:pPr marL="0" indent="0">
              <a:buNone/>
            </a:pPr>
            <a:endParaRPr lang="en-GB" dirty="0">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Calibri" panose="020F0502020204030204" pitchFamily="34" charset="0"/>
                <a:ea typeface="Calibri" panose="020F0502020204030204" pitchFamily="34" charset="0"/>
                <a:cs typeface="Times New Roman" panose="02020603050405020304" pitchFamily="18" charset="0"/>
              </a:rPr>
              <a:t>Adverse Childhood Experiences (ACES) are: experience of abuse and neglect (physical, sexual, emotional) and household dysfunction (alcohol or substance abuse, mental health problems, domestic violence and parent incarceration, parental divorce). </a:t>
            </a:r>
          </a:p>
          <a:p>
            <a:pPr marL="0" indent="0">
              <a:buNone/>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Tree>
    <p:extLst>
      <p:ext uri="{BB962C8B-B14F-4D97-AF65-F5344CB8AC3E}">
        <p14:creationId xmlns:p14="http://schemas.microsoft.com/office/powerpoint/2010/main" val="19462054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079DC7-1A7A-4074-B876-DC205A43E51D}"/>
              </a:ext>
            </a:extLst>
          </p:cNvPr>
          <p:cNvSpPr>
            <a:spLocks noGrp="1"/>
          </p:cNvSpPr>
          <p:nvPr>
            <p:ph type="title"/>
          </p:nvPr>
        </p:nvSpPr>
        <p:spPr>
          <a:xfrm>
            <a:off x="2592925" y="624110"/>
            <a:ext cx="8911687" cy="952899"/>
          </a:xfrm>
        </p:spPr>
        <p:txBody>
          <a:bodyPr/>
          <a:lstStyle/>
          <a:p>
            <a:r>
              <a:rPr lang="en-GB" dirty="0"/>
              <a:t>Summary </a:t>
            </a:r>
          </a:p>
        </p:txBody>
      </p:sp>
      <p:sp>
        <p:nvSpPr>
          <p:cNvPr id="3" name="Content Placeholder 2">
            <a:extLst>
              <a:ext uri="{FF2B5EF4-FFF2-40B4-BE49-F238E27FC236}">
                <a16:creationId xmlns:a16="http://schemas.microsoft.com/office/drawing/2014/main" id="{B21CD978-3306-4C09-B941-D0DB9198C6C1}"/>
              </a:ext>
            </a:extLst>
          </p:cNvPr>
          <p:cNvSpPr>
            <a:spLocks noGrp="1"/>
          </p:cNvSpPr>
          <p:nvPr>
            <p:ph idx="1"/>
          </p:nvPr>
        </p:nvSpPr>
        <p:spPr>
          <a:xfrm>
            <a:off x="1524000" y="1457739"/>
            <a:ext cx="9980612" cy="4453483"/>
          </a:xfrm>
        </p:spPr>
        <p:txBody>
          <a:bodyPr>
            <a:normAutofit/>
          </a:bodyPr>
          <a:lstStyle/>
          <a:p>
            <a:pPr>
              <a:lnSpc>
                <a:spcPct val="107000"/>
              </a:lnSpc>
              <a:spcAft>
                <a:spcPts val="800"/>
              </a:spcAft>
            </a:pPr>
            <a:r>
              <a:rPr lang="en-GB" dirty="0">
                <a:effectLst/>
                <a:latin typeface="Calibri" panose="020F0502020204030204" pitchFamily="34" charset="0"/>
                <a:ea typeface="Calibri" panose="020F0502020204030204" pitchFamily="34" charset="0"/>
                <a:cs typeface="Times New Roman" panose="02020603050405020304" pitchFamily="18" charset="0"/>
              </a:rPr>
              <a:t>People with ID experience trauma. It impacts on:</a:t>
            </a:r>
          </a:p>
          <a:p>
            <a:pPr lvl="1">
              <a:lnSpc>
                <a:spcPct val="107000"/>
              </a:lnSpc>
              <a:spcAft>
                <a:spcPts val="800"/>
              </a:spcAft>
              <a:buFont typeface="Wingdings" panose="05000000000000000000" pitchFamily="2" charset="2"/>
              <a:buChar char="v"/>
            </a:pPr>
            <a:r>
              <a:rPr lang="en-GB" sz="1800" dirty="0">
                <a:effectLst/>
                <a:latin typeface="Calibri" panose="020F0502020204030204" pitchFamily="34" charset="0"/>
                <a:ea typeface="Calibri" panose="020F0502020204030204" pitchFamily="34" charset="0"/>
                <a:cs typeface="Times New Roman" panose="02020603050405020304" pitchFamily="18" charset="0"/>
              </a:rPr>
              <a:t>Cognitive development</a:t>
            </a:r>
          </a:p>
          <a:p>
            <a:pPr lvl="1">
              <a:lnSpc>
                <a:spcPct val="107000"/>
              </a:lnSpc>
              <a:buFont typeface="Wingdings" panose="05000000000000000000" pitchFamily="2" charset="2"/>
              <a:buChar char="v"/>
            </a:pPr>
            <a:r>
              <a:rPr lang="en-GB" sz="1800" dirty="0">
                <a:effectLst/>
                <a:latin typeface="Calibri" panose="020F0502020204030204" pitchFamily="34" charset="0"/>
                <a:ea typeface="Calibri" panose="020F0502020204030204" pitchFamily="34" charset="0"/>
                <a:cs typeface="Times New Roman" panose="02020603050405020304" pitchFamily="18" charset="0"/>
              </a:rPr>
              <a:t>Identity </a:t>
            </a:r>
          </a:p>
          <a:p>
            <a:pPr lvl="1">
              <a:lnSpc>
                <a:spcPct val="107000"/>
              </a:lnSpc>
              <a:buFont typeface="Wingdings" panose="05000000000000000000" pitchFamily="2" charset="2"/>
              <a:buChar char="v"/>
            </a:pPr>
            <a:r>
              <a:rPr lang="en-GB" sz="1800" dirty="0">
                <a:effectLst/>
                <a:latin typeface="Calibri" panose="020F0502020204030204" pitchFamily="34" charset="0"/>
                <a:ea typeface="Calibri" panose="020F0502020204030204" pitchFamily="34" charset="0"/>
                <a:cs typeface="Times New Roman" panose="02020603050405020304" pitchFamily="18" charset="0"/>
              </a:rPr>
              <a:t>Self-esteem </a:t>
            </a:r>
          </a:p>
          <a:p>
            <a:pPr lvl="1">
              <a:lnSpc>
                <a:spcPct val="107000"/>
              </a:lnSpc>
              <a:spcAft>
                <a:spcPts val="800"/>
              </a:spcAft>
              <a:buFont typeface="Wingdings" panose="05000000000000000000" pitchFamily="2" charset="2"/>
              <a:buChar char="v"/>
            </a:pPr>
            <a:r>
              <a:rPr lang="en-GB" sz="1800" dirty="0">
                <a:effectLst/>
                <a:latin typeface="Calibri" panose="020F0502020204030204" pitchFamily="34" charset="0"/>
                <a:ea typeface="Calibri" panose="020F0502020204030204" pitchFamily="34" charset="0"/>
                <a:cs typeface="Times New Roman" panose="02020603050405020304" pitchFamily="18" charset="0"/>
              </a:rPr>
              <a:t>It presents in different ways</a:t>
            </a:r>
          </a:p>
          <a:p>
            <a:pPr marL="0" indent="0">
              <a:lnSpc>
                <a:spcPct val="107000"/>
              </a:lnSpc>
              <a:spcAft>
                <a:spcPts val="800"/>
              </a:spcAft>
              <a:buNone/>
            </a:pPr>
            <a:r>
              <a:rPr lang="en-GB" dirty="0">
                <a:effectLst/>
                <a:latin typeface="Calibri" panose="020F0502020204030204" pitchFamily="34" charset="0"/>
                <a:ea typeface="Calibri" panose="020F0502020204030204" pitchFamily="34" charset="0"/>
                <a:cs typeface="Times New Roman" panose="02020603050405020304" pitchFamily="18" charset="0"/>
              </a:rPr>
              <a:t>As a society and as professionals we struggle to validate this and, that services are traumatising </a:t>
            </a:r>
          </a:p>
          <a:p>
            <a:pPr marL="0" indent="0">
              <a:lnSpc>
                <a:spcPct val="107000"/>
              </a:lnSpc>
              <a:spcAft>
                <a:spcPts val="800"/>
              </a:spcAft>
              <a:buNone/>
            </a:pPr>
            <a:r>
              <a:rPr lang="en-GB" dirty="0">
                <a:effectLst/>
                <a:latin typeface="Calibri" panose="020F0502020204030204" pitchFamily="34" charset="0"/>
                <a:ea typeface="Calibri" panose="020F0502020204030204" pitchFamily="34" charset="0"/>
                <a:cs typeface="Times New Roman" panose="02020603050405020304" pitchFamily="18" charset="0"/>
              </a:rPr>
              <a:t>Trauma occurs in the context of relationships. Development and healing also occurs in the context of relationships </a:t>
            </a:r>
          </a:p>
          <a:p>
            <a:r>
              <a:rPr lang="en-GB" sz="1800" dirty="0">
                <a:effectLst/>
                <a:latin typeface="Calibri" panose="020F0502020204030204" pitchFamily="34" charset="0"/>
                <a:ea typeface="Calibri" panose="020F0502020204030204" pitchFamily="34" charset="0"/>
                <a:cs typeface="Times New Roman" panose="02020603050405020304" pitchFamily="18" charset="0"/>
              </a:rPr>
              <a:t>National / international: Trials are thus needed to evaluate the validity of current PTSD criteria for persons with intellectual disability at different levels of functioning</a:t>
            </a:r>
            <a:r>
              <a:rPr lang="en-GB" sz="1800" b="1" dirty="0">
                <a:effectLst/>
                <a:latin typeface="Calibri" panose="020F0502020204030204" pitchFamily="34" charset="0"/>
                <a:ea typeface="Calibri" panose="020F0502020204030204" pitchFamily="34" charset="0"/>
                <a:cs typeface="Times New Roman" panose="02020603050405020304" pitchFamily="18" charset="0"/>
              </a:rPr>
              <a:t> </a:t>
            </a:r>
            <a:r>
              <a:rPr lang="en-GB" sz="1800" dirty="0">
                <a:effectLst/>
                <a:latin typeface="Calibri" panose="020F0502020204030204" pitchFamily="34" charset="0"/>
                <a:ea typeface="Calibri" panose="020F0502020204030204" pitchFamily="34" charset="0"/>
                <a:cs typeface="Times New Roman" panose="02020603050405020304" pitchFamily="18" charset="0"/>
              </a:rPr>
              <a:t>(Skelly, A &amp; Shirley, L., 2022).</a:t>
            </a:r>
          </a:p>
          <a:p>
            <a:endParaRPr lang="en-GB" dirty="0"/>
          </a:p>
        </p:txBody>
      </p:sp>
    </p:spTree>
    <p:extLst>
      <p:ext uri="{BB962C8B-B14F-4D97-AF65-F5344CB8AC3E}">
        <p14:creationId xmlns:p14="http://schemas.microsoft.com/office/powerpoint/2010/main" val="39791671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D2F122-45C5-46C0-88DC-4216328488B9}"/>
              </a:ext>
            </a:extLst>
          </p:cNvPr>
          <p:cNvSpPr>
            <a:spLocks noGrp="1"/>
          </p:cNvSpPr>
          <p:nvPr>
            <p:ph type="title"/>
          </p:nvPr>
        </p:nvSpPr>
        <p:spPr/>
        <p:txBody>
          <a:bodyPr>
            <a:normAutofit/>
          </a:bodyPr>
          <a:lstStyle/>
          <a:p>
            <a:r>
              <a:rPr lang="en-GB" dirty="0"/>
              <a:t>ABUHB Learning Disability Psychological Services  </a:t>
            </a:r>
          </a:p>
        </p:txBody>
      </p:sp>
      <p:sp>
        <p:nvSpPr>
          <p:cNvPr id="3" name="Content Placeholder 2">
            <a:extLst>
              <a:ext uri="{FF2B5EF4-FFF2-40B4-BE49-F238E27FC236}">
                <a16:creationId xmlns:a16="http://schemas.microsoft.com/office/drawing/2014/main" id="{964FCC98-0B34-481B-8F6C-81A0A70CD276}"/>
              </a:ext>
            </a:extLst>
          </p:cNvPr>
          <p:cNvSpPr>
            <a:spLocks noGrp="1"/>
          </p:cNvSpPr>
          <p:nvPr>
            <p:ph idx="1"/>
          </p:nvPr>
        </p:nvSpPr>
        <p:spPr/>
        <p:txBody>
          <a:bodyPr/>
          <a:lstStyle/>
          <a:p>
            <a:r>
              <a:rPr lang="en-GB" dirty="0"/>
              <a:t>We acknowledged the gaps in knowledge and evidence base</a:t>
            </a:r>
          </a:p>
          <a:p>
            <a:r>
              <a:rPr lang="en-GB" dirty="0"/>
              <a:t>Our psychological interventions are based on relational safety as well as drawing on evidence based interventions </a:t>
            </a:r>
          </a:p>
          <a:p>
            <a:r>
              <a:rPr lang="en-GB" dirty="0"/>
              <a:t>However, all 3 elements are not currently integrated into a formal evidence base </a:t>
            </a:r>
          </a:p>
          <a:p>
            <a:r>
              <a:rPr lang="en-GB" dirty="0"/>
              <a:t>As a first step we are looking to understand and validate the prevalence of PTSD and C-PTSD in our population </a:t>
            </a:r>
          </a:p>
          <a:p>
            <a:r>
              <a:rPr lang="en-GB" dirty="0"/>
              <a:t>From this we would like to pilot interventions to contribute to the evidence base </a:t>
            </a:r>
          </a:p>
        </p:txBody>
      </p:sp>
    </p:spTree>
    <p:extLst>
      <p:ext uri="{BB962C8B-B14F-4D97-AF65-F5344CB8AC3E}">
        <p14:creationId xmlns:p14="http://schemas.microsoft.com/office/powerpoint/2010/main" val="17975600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ctrTitle"/>
          </p:nvPr>
        </p:nvSpPr>
        <p:spPr/>
        <p:txBody>
          <a:bodyPr anchorCtr="1"/>
          <a:lstStyle/>
          <a:p>
            <a:pPr algn="ctr" eaLnBrk="1" hangingPunct="1">
              <a:defRPr/>
            </a:pPr>
            <a:br>
              <a:rPr lang="en-GB" altLang="en-US" dirty="0">
                <a:latin typeface="Calibri" panose="020F0502020204030204" pitchFamily="34" charset="0"/>
                <a:cs typeface="Calibri" panose="020F0502020204030204" pitchFamily="34" charset="0"/>
              </a:rPr>
            </a:br>
            <a:br>
              <a:rPr lang="en-GB" altLang="en-US" dirty="0">
                <a:latin typeface="Calibri" panose="020F0502020204030204" pitchFamily="34" charset="0"/>
                <a:cs typeface="Calibri" panose="020F0502020204030204" pitchFamily="34" charset="0"/>
              </a:rPr>
            </a:br>
            <a:br>
              <a:rPr lang="en-GB" altLang="en-US" dirty="0">
                <a:latin typeface="Calibri" panose="020F0502020204030204" pitchFamily="34" charset="0"/>
                <a:cs typeface="Calibri" panose="020F0502020204030204" pitchFamily="34" charset="0"/>
              </a:rPr>
            </a:br>
            <a:br>
              <a:rPr lang="en-GB" altLang="en-US" dirty="0">
                <a:latin typeface="Calibri" panose="020F0502020204030204" pitchFamily="34" charset="0"/>
                <a:cs typeface="Calibri" panose="020F0502020204030204" pitchFamily="34" charset="0"/>
              </a:rPr>
            </a:br>
            <a:endParaRPr lang="en-US" altLang="en-US" dirty="0">
              <a:latin typeface="Calibri" panose="020F0502020204030204" pitchFamily="34" charset="0"/>
              <a:cs typeface="Calibri" panose="020F0502020204030204" pitchFamily="34" charset="0"/>
            </a:endParaRPr>
          </a:p>
        </p:txBody>
      </p:sp>
      <p:sp>
        <p:nvSpPr>
          <p:cNvPr id="92163" name="Rectangle 3"/>
          <p:cNvSpPr>
            <a:spLocks noGrp="1" noChangeArrowheads="1"/>
          </p:cNvSpPr>
          <p:nvPr>
            <p:ph type="subTitle" idx="1"/>
          </p:nvPr>
        </p:nvSpPr>
        <p:spPr/>
        <p:txBody>
          <a:bodyPr/>
          <a:lstStyle/>
          <a:p>
            <a:pPr eaLnBrk="1" hangingPunct="1">
              <a:lnSpc>
                <a:spcPct val="80000"/>
              </a:lnSpc>
              <a:defRPr/>
            </a:pPr>
            <a:endParaRPr lang="en-GB" altLang="en-US" sz="2000" dirty="0">
              <a:latin typeface="Calibri" panose="020F0502020204030204" pitchFamily="34" charset="0"/>
              <a:cs typeface="Calibri" panose="020F0502020204030204" pitchFamily="34" charset="0"/>
            </a:endParaRPr>
          </a:p>
          <a:p>
            <a:pPr lvl="1" eaLnBrk="1" hangingPunct="1">
              <a:lnSpc>
                <a:spcPct val="80000"/>
              </a:lnSpc>
              <a:buFont typeface="Wingdings" panose="05000000000000000000" pitchFamily="2" charset="2"/>
              <a:buNone/>
              <a:defRPr/>
            </a:pPr>
            <a:endParaRPr lang="en-GB" altLang="en-US" sz="2000" dirty="0">
              <a:latin typeface="Calibri" panose="020F0502020204030204" pitchFamily="34" charset="0"/>
              <a:cs typeface="Calibri" panose="020F0502020204030204" pitchFamily="34" charset="0"/>
            </a:endParaRPr>
          </a:p>
          <a:p>
            <a:pPr lvl="1" eaLnBrk="1" hangingPunct="1">
              <a:lnSpc>
                <a:spcPct val="80000"/>
              </a:lnSpc>
              <a:buFont typeface="Wingdings" panose="05000000000000000000" pitchFamily="2" charset="2"/>
              <a:buNone/>
              <a:defRPr/>
            </a:pPr>
            <a:endParaRPr lang="en-US" altLang="en-US" sz="1800" dirty="0"/>
          </a:p>
        </p:txBody>
      </p:sp>
      <p:sp>
        <p:nvSpPr>
          <p:cNvPr id="2" name="TextBox 1">
            <a:extLst>
              <a:ext uri="{FF2B5EF4-FFF2-40B4-BE49-F238E27FC236}">
                <a16:creationId xmlns:a16="http://schemas.microsoft.com/office/drawing/2014/main" id="{D45E7800-E2DA-9ECC-7142-F87A294A8D9A}"/>
              </a:ext>
            </a:extLst>
          </p:cNvPr>
          <p:cNvSpPr txBox="1"/>
          <p:nvPr/>
        </p:nvSpPr>
        <p:spPr>
          <a:xfrm>
            <a:off x="1360098" y="1662024"/>
            <a:ext cx="10320067" cy="258532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a:ln>
                  <a:noFill/>
                </a:ln>
                <a:solidFill>
                  <a:srgbClr val="000000"/>
                </a:solidFill>
                <a:effectLst/>
                <a:uLnTx/>
                <a:uFillTx/>
                <a:latin typeface="Calibri Light"/>
                <a:ea typeface="+mn-ea"/>
                <a:cs typeface="Calibri Light"/>
              </a:rPr>
              <a:t>Prevalence of PTSD/CPTSD in Individuals Accessing Community Learning Disability Services</a:t>
            </a:r>
            <a:endParaRPr kumimoji="0" lang="en-US" sz="5400" b="0" i="0" u="none" strike="noStrike" kern="1200" cap="none" spc="0" normalizeH="0" baseline="0" noProof="0" dirty="0">
              <a:ln>
                <a:noFill/>
              </a:ln>
              <a:solidFill>
                <a:srgbClr val="000000"/>
              </a:solidFill>
              <a:effectLst/>
              <a:uLnTx/>
              <a:uFillTx/>
              <a:latin typeface="Tahoma"/>
              <a:ea typeface="Tahoma"/>
              <a:cs typeface="Tahoma"/>
            </a:endParaRPr>
          </a:p>
        </p:txBody>
      </p:sp>
    </p:spTree>
    <p:extLst>
      <p:ext uri="{BB962C8B-B14F-4D97-AF65-F5344CB8AC3E}">
        <p14:creationId xmlns:p14="http://schemas.microsoft.com/office/powerpoint/2010/main" val="1785403370"/>
      </p:ext>
    </p:extLst>
  </p:cSld>
  <p:clrMapOvr>
    <a:masterClrMapping/>
  </p:clrMapOvr>
  <mc:AlternateContent xmlns:mc="http://schemas.openxmlformats.org/markup-compatibility/2006" xmlns:p14="http://schemas.microsoft.com/office/powerpoint/2010/main">
    <mc:Choice Requires="p14">
      <p:transition p14:dur="10">
        <p14:flythrough/>
      </p:transition>
    </mc:Choice>
    <mc:Fallback xmlns="">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7C5F2C-1DA2-6CC9-6EA5-D3F7EA322A82}"/>
              </a:ext>
            </a:extLst>
          </p:cNvPr>
          <p:cNvSpPr>
            <a:spLocks noGrp="1"/>
          </p:cNvSpPr>
          <p:nvPr>
            <p:ph type="title"/>
          </p:nvPr>
        </p:nvSpPr>
        <p:spPr/>
        <p:txBody>
          <a:bodyPr/>
          <a:lstStyle/>
          <a:p>
            <a:r>
              <a:rPr lang="en-GB" dirty="0">
                <a:ea typeface="Tahoma"/>
                <a:cs typeface="Tahoma"/>
              </a:rPr>
              <a:t>Rationale</a:t>
            </a:r>
          </a:p>
        </p:txBody>
      </p:sp>
      <p:sp>
        <p:nvSpPr>
          <p:cNvPr id="3" name="Content Placeholder 2">
            <a:extLst>
              <a:ext uri="{FF2B5EF4-FFF2-40B4-BE49-F238E27FC236}">
                <a16:creationId xmlns:a16="http://schemas.microsoft.com/office/drawing/2014/main" id="{A6B83576-A2C1-5A18-B788-EE0859AA4C22}"/>
              </a:ext>
            </a:extLst>
          </p:cNvPr>
          <p:cNvSpPr>
            <a:spLocks noGrp="1"/>
          </p:cNvSpPr>
          <p:nvPr>
            <p:ph idx="1"/>
          </p:nvPr>
        </p:nvSpPr>
        <p:spPr>
          <a:xfrm>
            <a:off x="1433783" y="1367138"/>
            <a:ext cx="9751483" cy="4114800"/>
          </a:xfrm>
        </p:spPr>
        <p:txBody>
          <a:bodyPr/>
          <a:lstStyle/>
          <a:p>
            <a:pPr>
              <a:buChar char="§"/>
            </a:pPr>
            <a:r>
              <a:rPr lang="en-GB" sz="2600" dirty="0">
                <a:ea typeface="Tahoma"/>
                <a:cs typeface="Tahoma"/>
              </a:rPr>
              <a:t>How many people in our services may have PTSD or CPTSD?</a:t>
            </a:r>
          </a:p>
          <a:p>
            <a:pPr>
              <a:buChar char="§"/>
            </a:pPr>
            <a:r>
              <a:rPr lang="en-GB" sz="2600" dirty="0">
                <a:ea typeface="+mn-lt"/>
                <a:cs typeface="+mn-lt"/>
              </a:rPr>
              <a:t>The answer will help us to ensure that services can provide evidence-based treatment for PTSD/CPTSD</a:t>
            </a:r>
          </a:p>
          <a:p>
            <a:pPr>
              <a:buChar char="§"/>
            </a:pPr>
            <a:r>
              <a:rPr lang="en-GB" sz="2600" dirty="0">
                <a:ea typeface="+mn-lt"/>
                <a:cs typeface="+mn-lt"/>
              </a:rPr>
              <a:t>Focus is on the experience of "big T" trauma that may lead to the development of PTSD/CPTSD rather than developmental trauma alone</a:t>
            </a:r>
          </a:p>
          <a:p>
            <a:endParaRPr lang="en-GB" sz="3200" dirty="0">
              <a:ea typeface="+mn-lt"/>
              <a:cs typeface="+mn-lt"/>
            </a:endParaRPr>
          </a:p>
          <a:p>
            <a:endParaRPr lang="en-GB" sz="3200" dirty="0">
              <a:ea typeface="+mn-lt"/>
              <a:cs typeface="+mn-lt"/>
            </a:endParaRPr>
          </a:p>
          <a:p>
            <a:endParaRPr lang="en-GB" sz="3200" dirty="0"/>
          </a:p>
          <a:p>
            <a:endParaRPr lang="en-GB" sz="3200" dirty="0">
              <a:ea typeface="Tahoma"/>
              <a:cs typeface="Tahoma"/>
            </a:endParaRPr>
          </a:p>
          <a:p>
            <a:endParaRPr lang="en-GB" dirty="0">
              <a:ea typeface="Tahoma"/>
              <a:cs typeface="Tahoma"/>
            </a:endParaRPr>
          </a:p>
        </p:txBody>
      </p:sp>
    </p:spTree>
    <p:extLst>
      <p:ext uri="{BB962C8B-B14F-4D97-AF65-F5344CB8AC3E}">
        <p14:creationId xmlns:p14="http://schemas.microsoft.com/office/powerpoint/2010/main" val="814232152"/>
      </p:ext>
    </p:extLst>
  </p:cSld>
  <p:clrMapOvr>
    <a:masterClrMapping/>
  </p:clrMapOvr>
  <mc:AlternateContent xmlns:mc="http://schemas.openxmlformats.org/markup-compatibility/2006" xmlns:p14="http://schemas.microsoft.com/office/powerpoint/2010/main">
    <mc:Choice Requires="p14">
      <p:transition p14:dur="10">
        <p14:flythrough/>
      </p:transition>
    </mc:Choice>
    <mc:Fallback xmlns="">
      <p:transitio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10863A5-E2EA-A2A8-2D5D-23C503CF8A98}"/>
              </a:ext>
            </a:extLst>
          </p:cNvPr>
          <p:cNvSpPr>
            <a:spLocks noGrp="1"/>
          </p:cNvSpPr>
          <p:nvPr>
            <p:ph type="title"/>
          </p:nvPr>
        </p:nvSpPr>
        <p:spPr/>
        <p:txBody>
          <a:bodyPr/>
          <a:lstStyle/>
          <a:p>
            <a:r>
              <a:rPr lang="en-GB" dirty="0">
                <a:ea typeface="Tahoma"/>
                <a:cs typeface="Tahoma"/>
              </a:rPr>
              <a:t>Study</a:t>
            </a:r>
            <a:endParaRPr lang="en-GB" dirty="0"/>
          </a:p>
        </p:txBody>
      </p:sp>
      <p:sp>
        <p:nvSpPr>
          <p:cNvPr id="5" name="Content Placeholder 4">
            <a:extLst>
              <a:ext uri="{FF2B5EF4-FFF2-40B4-BE49-F238E27FC236}">
                <a16:creationId xmlns:a16="http://schemas.microsoft.com/office/drawing/2014/main" id="{8D53995D-185C-A36A-88DA-29C53ED3D802}"/>
              </a:ext>
            </a:extLst>
          </p:cNvPr>
          <p:cNvSpPr>
            <a:spLocks noGrp="1"/>
          </p:cNvSpPr>
          <p:nvPr>
            <p:ph idx="1"/>
          </p:nvPr>
        </p:nvSpPr>
        <p:spPr>
          <a:xfrm>
            <a:off x="1333142" y="1582798"/>
            <a:ext cx="9751483" cy="4114800"/>
          </a:xfrm>
        </p:spPr>
        <p:txBody>
          <a:bodyPr/>
          <a:lstStyle/>
          <a:p>
            <a:pPr>
              <a:buChar char="§"/>
            </a:pPr>
            <a:r>
              <a:rPr lang="en-GB" sz="2400" dirty="0">
                <a:ea typeface="Tahoma"/>
                <a:cs typeface="Tahoma"/>
              </a:rPr>
              <a:t>Establish prevalence rates of PTSD/CPTSD for individuals with an Intellectual Disability who access Community Learning Disability Services within ABUHB</a:t>
            </a:r>
            <a:endParaRPr lang="en-US" sz="2400" dirty="0">
              <a:ea typeface="Tahoma"/>
              <a:cs typeface="Tahoma"/>
            </a:endParaRPr>
          </a:p>
          <a:p>
            <a:pPr>
              <a:buChar char="§"/>
            </a:pPr>
            <a:r>
              <a:rPr lang="en-GB" sz="2400" dirty="0">
                <a:ea typeface="Tahoma"/>
                <a:cs typeface="Tahoma"/>
              </a:rPr>
              <a:t>File audit to gather information about; experience of traumatic events, indicators of psychological distress (e.g. behaviours that challenge), treatment received, diagnosis and demographics</a:t>
            </a:r>
          </a:p>
          <a:p>
            <a:pPr>
              <a:buChar char="§"/>
            </a:pPr>
            <a:r>
              <a:rPr lang="en-GB" sz="2400" dirty="0">
                <a:ea typeface="Tahoma"/>
                <a:cs typeface="Tahoma"/>
              </a:rPr>
              <a:t>In a proportion of cases data from clinical assessments that have been completed (where appropriate) e.g. diagnostic questionnaires, Life Event Checklists will be triangulated against data obtained from the file audit </a:t>
            </a:r>
          </a:p>
          <a:p>
            <a:pPr>
              <a:buChar char="§"/>
            </a:pPr>
            <a:endParaRPr lang="en-GB" sz="2400" dirty="0">
              <a:ea typeface="Tahoma"/>
              <a:cs typeface="Tahoma"/>
            </a:endParaRPr>
          </a:p>
        </p:txBody>
      </p:sp>
    </p:spTree>
    <p:extLst>
      <p:ext uri="{BB962C8B-B14F-4D97-AF65-F5344CB8AC3E}">
        <p14:creationId xmlns:p14="http://schemas.microsoft.com/office/powerpoint/2010/main" val="273577397"/>
      </p:ext>
    </p:extLst>
  </p:cSld>
  <p:clrMapOvr>
    <a:masterClrMapping/>
  </p:clrMapOvr>
  <mc:AlternateContent xmlns:mc="http://schemas.openxmlformats.org/markup-compatibility/2006" xmlns:p14="http://schemas.microsoft.com/office/powerpoint/2010/main">
    <mc:Choice Requires="p14">
      <p:transition p14:dur="10">
        <p14:flythrough/>
      </p:transition>
    </mc:Choice>
    <mc:Fallback xmlns="">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9D1AA2-0045-21C8-71A7-C39A90432457}"/>
              </a:ext>
            </a:extLst>
          </p:cNvPr>
          <p:cNvSpPr>
            <a:spLocks noGrp="1"/>
          </p:cNvSpPr>
          <p:nvPr>
            <p:ph type="title"/>
          </p:nvPr>
        </p:nvSpPr>
        <p:spPr/>
        <p:txBody>
          <a:bodyPr/>
          <a:lstStyle/>
          <a:p>
            <a:endParaRPr lang="en-GB" dirty="0">
              <a:ea typeface="Tahoma"/>
              <a:cs typeface="Tahoma"/>
            </a:endParaRPr>
          </a:p>
        </p:txBody>
      </p:sp>
      <p:sp>
        <p:nvSpPr>
          <p:cNvPr id="3" name="Content Placeholder 2">
            <a:extLst>
              <a:ext uri="{FF2B5EF4-FFF2-40B4-BE49-F238E27FC236}">
                <a16:creationId xmlns:a16="http://schemas.microsoft.com/office/drawing/2014/main" id="{082C5001-EEE4-2CB4-6F67-5DBE30158E9E}"/>
              </a:ext>
            </a:extLst>
          </p:cNvPr>
          <p:cNvSpPr>
            <a:spLocks noGrp="1"/>
          </p:cNvSpPr>
          <p:nvPr>
            <p:ph idx="1"/>
          </p:nvPr>
        </p:nvSpPr>
        <p:spPr>
          <a:xfrm>
            <a:off x="1433783" y="1525288"/>
            <a:ext cx="9751483" cy="4114800"/>
          </a:xfrm>
        </p:spPr>
        <p:txBody>
          <a:bodyPr/>
          <a:lstStyle/>
          <a:p>
            <a:pPr>
              <a:buChar char="§"/>
            </a:pPr>
            <a:r>
              <a:rPr lang="en-GB" sz="3200" dirty="0">
                <a:ea typeface="+mn-lt"/>
                <a:cs typeface="+mn-lt"/>
              </a:rPr>
              <a:t>Results will help to identify if people accessing our services are experiencing PTSD/CPTSD and from this the need for treatment.</a:t>
            </a:r>
            <a:endParaRPr lang="en-GB" sz="3200" dirty="0">
              <a:ea typeface="Tahoma"/>
              <a:cs typeface="Tahoma"/>
            </a:endParaRPr>
          </a:p>
          <a:p>
            <a:pPr>
              <a:buChar char="§"/>
            </a:pPr>
            <a:r>
              <a:rPr lang="en-GB" sz="3200" dirty="0">
                <a:ea typeface="+mn-lt"/>
                <a:cs typeface="+mn-lt"/>
              </a:rPr>
              <a:t>Will inform training needs to ensure that people with Intellectual Disabilities are able to access evidence based interventions in line with the national strategy for the treatment of PTSD/CPTSD</a:t>
            </a:r>
            <a:endParaRPr lang="en-GB" sz="3200" dirty="0">
              <a:ea typeface="Tahoma"/>
              <a:cs typeface="Tahoma"/>
            </a:endParaRPr>
          </a:p>
          <a:p>
            <a:endParaRPr lang="en-GB" dirty="0">
              <a:ea typeface="Tahoma"/>
              <a:cs typeface="Tahoma"/>
            </a:endParaRPr>
          </a:p>
        </p:txBody>
      </p:sp>
    </p:spTree>
    <p:extLst>
      <p:ext uri="{BB962C8B-B14F-4D97-AF65-F5344CB8AC3E}">
        <p14:creationId xmlns:p14="http://schemas.microsoft.com/office/powerpoint/2010/main" val="3059264052"/>
      </p:ext>
    </p:extLst>
  </p:cSld>
  <p:clrMapOvr>
    <a:masterClrMapping/>
  </p:clrMapOvr>
  <mc:AlternateContent xmlns:mc="http://schemas.openxmlformats.org/markup-compatibility/2006" xmlns:p14="http://schemas.microsoft.com/office/powerpoint/2010/main">
    <mc:Choice Requires="p14">
      <p:transition p14:dur="10">
        <p14:flythrough/>
      </p:transition>
    </mc:Choice>
    <mc:Fallback xmlns="">
      <p:transition>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6D4F50-391C-CB41-1BDB-6E81BBFA5452}"/>
              </a:ext>
            </a:extLst>
          </p:cNvPr>
          <p:cNvSpPr>
            <a:spLocks noGrp="1"/>
          </p:cNvSpPr>
          <p:nvPr>
            <p:ph type="title"/>
          </p:nvPr>
        </p:nvSpPr>
        <p:spPr/>
        <p:txBody>
          <a:bodyPr/>
          <a:lstStyle/>
          <a:p>
            <a:r>
              <a:rPr lang="en-GB" dirty="0">
                <a:ea typeface="Tahoma"/>
                <a:cs typeface="Tahoma"/>
              </a:rPr>
              <a:t>Developing the Matrix</a:t>
            </a:r>
            <a:endParaRPr lang="en-GB" dirty="0"/>
          </a:p>
        </p:txBody>
      </p:sp>
      <p:sp>
        <p:nvSpPr>
          <p:cNvPr id="3" name="Content Placeholder 2">
            <a:extLst>
              <a:ext uri="{FF2B5EF4-FFF2-40B4-BE49-F238E27FC236}">
                <a16:creationId xmlns:a16="http://schemas.microsoft.com/office/drawing/2014/main" id="{D7B14B37-B235-42D9-C492-87481BA02A01}"/>
              </a:ext>
            </a:extLst>
          </p:cNvPr>
          <p:cNvSpPr>
            <a:spLocks noGrp="1"/>
          </p:cNvSpPr>
          <p:nvPr>
            <p:ph idx="1"/>
          </p:nvPr>
        </p:nvSpPr>
        <p:spPr>
          <a:xfrm>
            <a:off x="1390651" y="1367138"/>
            <a:ext cx="9751483" cy="4114800"/>
          </a:xfrm>
        </p:spPr>
        <p:txBody>
          <a:bodyPr/>
          <a:lstStyle/>
          <a:p>
            <a:pPr>
              <a:buChar char="§"/>
            </a:pPr>
            <a:r>
              <a:rPr lang="en-GB" sz="2400" dirty="0">
                <a:ea typeface="+mn-lt"/>
                <a:cs typeface="+mn-lt"/>
              </a:rPr>
              <a:t>Looking at:</a:t>
            </a:r>
            <a:endParaRPr lang="en-GB" sz="2400" dirty="0">
              <a:ea typeface="Tahoma"/>
              <a:cs typeface="Tahoma"/>
            </a:endParaRPr>
          </a:p>
          <a:p>
            <a:pPr>
              <a:buChar char="§"/>
            </a:pPr>
            <a:r>
              <a:rPr lang="en-GB" sz="2400" dirty="0">
                <a:ea typeface="+mn-lt"/>
                <a:cs typeface="+mn-lt"/>
              </a:rPr>
              <a:t>Experience of "big T" trauma</a:t>
            </a:r>
            <a:endParaRPr lang="en-GB" sz="2400" dirty="0">
              <a:ea typeface="Tahoma"/>
              <a:cs typeface="Tahoma"/>
            </a:endParaRPr>
          </a:p>
          <a:p>
            <a:pPr>
              <a:buChar char="§"/>
            </a:pPr>
            <a:r>
              <a:rPr lang="en-GB" sz="2400" dirty="0">
                <a:ea typeface="+mn-lt"/>
                <a:cs typeface="+mn-lt"/>
              </a:rPr>
              <a:t>What diagnoses people have – do they already have a diagnosis of PTSD/CPTSD?</a:t>
            </a:r>
            <a:endParaRPr lang="en-GB" sz="2400" dirty="0">
              <a:ea typeface="Tahoma"/>
              <a:cs typeface="Tahoma"/>
            </a:endParaRPr>
          </a:p>
          <a:p>
            <a:pPr>
              <a:buChar char="§"/>
            </a:pPr>
            <a:r>
              <a:rPr lang="en-GB" sz="2400" dirty="0">
                <a:ea typeface="+mn-lt"/>
                <a:cs typeface="+mn-lt"/>
              </a:rPr>
              <a:t>Interventions – what interventions have been offered to people</a:t>
            </a:r>
            <a:endParaRPr lang="en-GB" sz="2400" dirty="0">
              <a:ea typeface="Tahoma"/>
              <a:cs typeface="Tahoma"/>
            </a:endParaRPr>
          </a:p>
          <a:p>
            <a:pPr>
              <a:buChar char="§"/>
            </a:pPr>
            <a:r>
              <a:rPr lang="en-GB" sz="2400" dirty="0">
                <a:ea typeface="+mn-lt"/>
                <a:cs typeface="+mn-lt"/>
              </a:rPr>
              <a:t>Medication – data collection for an evaluation being conducted by Dr Sarah Argent</a:t>
            </a:r>
            <a:endParaRPr lang="en-GB" sz="2400" dirty="0">
              <a:ea typeface="Tahoma"/>
              <a:cs typeface="Tahoma"/>
            </a:endParaRPr>
          </a:p>
          <a:p>
            <a:pPr>
              <a:buChar char="§"/>
            </a:pPr>
            <a:r>
              <a:rPr lang="en-GB" sz="2400" dirty="0">
                <a:ea typeface="+mn-lt"/>
                <a:cs typeface="+mn-lt"/>
              </a:rPr>
              <a:t>Diagnostic criteria for PTSD, tools such as LEC used to identify types of traumatic event to look for.  Also included some others that may not normally be asked about e.g. restraint</a:t>
            </a:r>
            <a:endParaRPr lang="en-GB" sz="2400" dirty="0">
              <a:ea typeface="Tahoma"/>
              <a:cs typeface="Tahoma"/>
            </a:endParaRPr>
          </a:p>
          <a:p>
            <a:endParaRPr lang="en-GB" sz="2400" dirty="0">
              <a:ea typeface="Tahoma"/>
              <a:cs typeface="Tahoma"/>
            </a:endParaRPr>
          </a:p>
        </p:txBody>
      </p:sp>
    </p:spTree>
    <p:extLst>
      <p:ext uri="{BB962C8B-B14F-4D97-AF65-F5344CB8AC3E}">
        <p14:creationId xmlns:p14="http://schemas.microsoft.com/office/powerpoint/2010/main" val="3178384902"/>
      </p:ext>
    </p:extLst>
  </p:cSld>
  <p:clrMapOvr>
    <a:masterClrMapping/>
  </p:clrMapOvr>
  <mc:AlternateContent xmlns:mc="http://schemas.openxmlformats.org/markup-compatibility/2006" xmlns:p14="http://schemas.microsoft.com/office/powerpoint/2010/main">
    <mc:Choice Requires="p14">
      <p:transition p14:dur="10">
        <p14:flythrough/>
      </p:transition>
    </mc:Choice>
    <mc:Fallback xmlns="">
      <p:transition>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5A3369-0612-8CD3-9999-24B895B7460F}"/>
              </a:ext>
            </a:extLst>
          </p:cNvPr>
          <p:cNvSpPr>
            <a:spLocks noGrp="1"/>
          </p:cNvSpPr>
          <p:nvPr>
            <p:ph type="title"/>
          </p:nvPr>
        </p:nvSpPr>
        <p:spPr/>
        <p:txBody>
          <a:bodyPr/>
          <a:lstStyle/>
          <a:p>
            <a:r>
              <a:rPr lang="en-GB" dirty="0">
                <a:ea typeface="Tahoma"/>
                <a:cs typeface="Tahoma"/>
              </a:rPr>
              <a:t>Where are we now?</a:t>
            </a:r>
            <a:endParaRPr lang="en-GB" dirty="0"/>
          </a:p>
        </p:txBody>
      </p:sp>
      <p:sp>
        <p:nvSpPr>
          <p:cNvPr id="3" name="Content Placeholder 2">
            <a:extLst>
              <a:ext uri="{FF2B5EF4-FFF2-40B4-BE49-F238E27FC236}">
                <a16:creationId xmlns:a16="http://schemas.microsoft.com/office/drawing/2014/main" id="{EBDEE653-F88D-9359-68BD-0F250E63016A}"/>
              </a:ext>
            </a:extLst>
          </p:cNvPr>
          <p:cNvSpPr>
            <a:spLocks noGrp="1"/>
          </p:cNvSpPr>
          <p:nvPr>
            <p:ph idx="1"/>
          </p:nvPr>
        </p:nvSpPr>
        <p:spPr/>
        <p:txBody>
          <a:bodyPr/>
          <a:lstStyle/>
          <a:p>
            <a:pPr>
              <a:buChar char="§"/>
            </a:pPr>
            <a:r>
              <a:rPr lang="en-GB" sz="3200" dirty="0">
                <a:ea typeface="+mn-lt"/>
                <a:cs typeface="+mn-lt"/>
              </a:rPr>
              <a:t>Literature review - a work in process </a:t>
            </a:r>
            <a:endParaRPr lang="en-US" sz="3200" dirty="0">
              <a:ea typeface="Tahoma"/>
              <a:cs typeface="Tahoma"/>
            </a:endParaRPr>
          </a:p>
          <a:p>
            <a:pPr>
              <a:buChar char="§"/>
            </a:pPr>
            <a:r>
              <a:rPr lang="en-GB" sz="3200" dirty="0">
                <a:ea typeface="+mn-lt"/>
                <a:cs typeface="+mn-lt"/>
              </a:rPr>
              <a:t>Audit – Initial iteration of a data collection matrix has been developed &amp; tested.  </a:t>
            </a:r>
          </a:p>
          <a:p>
            <a:pPr>
              <a:buChar char="§"/>
            </a:pPr>
            <a:r>
              <a:rPr lang="en-GB" sz="3200" dirty="0">
                <a:ea typeface="+mn-lt"/>
                <a:cs typeface="+mn-lt"/>
              </a:rPr>
              <a:t>Ready to pilot</a:t>
            </a:r>
            <a:endParaRPr lang="en-GB" sz="3200" dirty="0">
              <a:ea typeface="Tahoma"/>
              <a:cs typeface="Tahoma"/>
            </a:endParaRPr>
          </a:p>
          <a:p>
            <a:endParaRPr lang="en-GB" dirty="0">
              <a:ea typeface="Tahoma"/>
              <a:cs typeface="Tahoma"/>
            </a:endParaRPr>
          </a:p>
        </p:txBody>
      </p:sp>
    </p:spTree>
    <p:extLst>
      <p:ext uri="{BB962C8B-B14F-4D97-AF65-F5344CB8AC3E}">
        <p14:creationId xmlns:p14="http://schemas.microsoft.com/office/powerpoint/2010/main" val="3711477126"/>
      </p:ext>
    </p:extLst>
  </p:cSld>
  <p:clrMapOvr>
    <a:masterClrMapping/>
  </p:clrMapOvr>
  <mc:AlternateContent xmlns:mc="http://schemas.openxmlformats.org/markup-compatibility/2006" xmlns:p14="http://schemas.microsoft.com/office/powerpoint/2010/main">
    <mc:Choice Requires="p14">
      <p:transition p14:dur="10">
        <p14:flythrough/>
      </p:transition>
    </mc:Choice>
    <mc:Fallback xmlns="">
      <p:transition>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7C5F2C-1DA2-6CC9-6EA5-D3F7EA322A82}"/>
              </a:ext>
            </a:extLst>
          </p:cNvPr>
          <p:cNvSpPr>
            <a:spLocks noGrp="1"/>
          </p:cNvSpPr>
          <p:nvPr>
            <p:ph type="title"/>
          </p:nvPr>
        </p:nvSpPr>
        <p:spPr/>
        <p:txBody>
          <a:bodyPr/>
          <a:lstStyle/>
          <a:p>
            <a:r>
              <a:rPr lang="en-GB" dirty="0">
                <a:ea typeface="Tahoma"/>
                <a:cs typeface="Tahoma"/>
              </a:rPr>
              <a:t>The Future</a:t>
            </a:r>
          </a:p>
        </p:txBody>
      </p:sp>
      <p:sp>
        <p:nvSpPr>
          <p:cNvPr id="3" name="Content Placeholder 2">
            <a:extLst>
              <a:ext uri="{FF2B5EF4-FFF2-40B4-BE49-F238E27FC236}">
                <a16:creationId xmlns:a16="http://schemas.microsoft.com/office/drawing/2014/main" id="{A6B83576-A2C1-5A18-B788-EE0859AA4C22}"/>
              </a:ext>
            </a:extLst>
          </p:cNvPr>
          <p:cNvSpPr>
            <a:spLocks noGrp="1"/>
          </p:cNvSpPr>
          <p:nvPr>
            <p:ph idx="1"/>
          </p:nvPr>
        </p:nvSpPr>
        <p:spPr>
          <a:xfrm>
            <a:off x="1333141" y="1525289"/>
            <a:ext cx="9751483" cy="4114800"/>
          </a:xfrm>
        </p:spPr>
        <p:txBody>
          <a:bodyPr/>
          <a:lstStyle/>
          <a:p>
            <a:pPr>
              <a:buChar char="§"/>
            </a:pPr>
            <a:r>
              <a:rPr lang="en-GB" sz="2800" dirty="0">
                <a:ea typeface="+mn-lt"/>
                <a:cs typeface="+mn-lt"/>
              </a:rPr>
              <a:t>The first stage of a longer-term piece of work.  Ideas for development:</a:t>
            </a:r>
            <a:endParaRPr lang="en-GB" sz="2800" dirty="0">
              <a:ea typeface="Tahoma"/>
              <a:cs typeface="Tahoma"/>
            </a:endParaRPr>
          </a:p>
          <a:p>
            <a:pPr>
              <a:buChar char="§"/>
            </a:pPr>
            <a:r>
              <a:rPr lang="en-GB" sz="2800" dirty="0">
                <a:ea typeface="+mn-lt"/>
                <a:cs typeface="+mn-lt"/>
              </a:rPr>
              <a:t>How does this link in with reducing restrictive practice agenda?</a:t>
            </a:r>
          </a:p>
          <a:p>
            <a:pPr>
              <a:buChar char="§"/>
            </a:pPr>
            <a:r>
              <a:rPr lang="en-GB" sz="2800" dirty="0">
                <a:ea typeface="+mn-lt"/>
                <a:cs typeface="+mn-lt"/>
              </a:rPr>
              <a:t>Attachment/relational and developmental trauma </a:t>
            </a:r>
            <a:endParaRPr lang="en-GB" sz="2800" dirty="0">
              <a:ea typeface="Tahoma"/>
              <a:cs typeface="Tahoma"/>
            </a:endParaRPr>
          </a:p>
          <a:p>
            <a:pPr>
              <a:buChar char="§"/>
            </a:pPr>
            <a:r>
              <a:rPr lang="en-GB" sz="2800" dirty="0">
                <a:ea typeface="+mn-lt"/>
                <a:cs typeface="+mn-lt"/>
              </a:rPr>
              <a:t>ASD and trauma (trauma response for events differs according to diagnosis of ASD? </a:t>
            </a:r>
            <a:endParaRPr lang="en-GB" sz="2800" dirty="0">
              <a:ea typeface="Tahoma"/>
              <a:cs typeface="Tahoma"/>
            </a:endParaRPr>
          </a:p>
          <a:p>
            <a:pPr>
              <a:buChar char="§"/>
            </a:pPr>
            <a:r>
              <a:rPr lang="en-GB" sz="2800" dirty="0">
                <a:ea typeface="+mn-lt"/>
                <a:cs typeface="+mn-lt"/>
              </a:rPr>
              <a:t>Staff and carers experience of PTSD</a:t>
            </a:r>
            <a:r>
              <a:rPr lang="en-GB" sz="3200" dirty="0">
                <a:ea typeface="+mn-lt"/>
                <a:cs typeface="+mn-lt"/>
              </a:rPr>
              <a:t> </a:t>
            </a:r>
            <a:endParaRPr lang="en-GB" sz="3200" dirty="0">
              <a:ea typeface="Tahoma"/>
              <a:cs typeface="Tahoma"/>
            </a:endParaRPr>
          </a:p>
          <a:p>
            <a:endParaRPr lang="en-GB" dirty="0">
              <a:ea typeface="Tahoma"/>
              <a:cs typeface="Tahoma"/>
            </a:endParaRPr>
          </a:p>
        </p:txBody>
      </p:sp>
    </p:spTree>
    <p:extLst>
      <p:ext uri="{BB962C8B-B14F-4D97-AF65-F5344CB8AC3E}">
        <p14:creationId xmlns:p14="http://schemas.microsoft.com/office/powerpoint/2010/main" val="2200893493"/>
      </p:ext>
    </p:extLst>
  </p:cSld>
  <p:clrMapOvr>
    <a:masterClrMapping/>
  </p:clrMapOvr>
  <mc:AlternateContent xmlns:mc="http://schemas.openxmlformats.org/markup-compatibility/2006" xmlns:p14="http://schemas.microsoft.com/office/powerpoint/2010/main">
    <mc:Choice Requires="p14">
      <p:transition p14:dur="10">
        <p14:flythrough/>
      </p:transition>
    </mc:Choice>
    <mc:Fallback xmlns="">
      <p:transition>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541C3F-E1AE-45CA-9E85-DD0DEB1BE26A}"/>
              </a:ext>
            </a:extLst>
          </p:cNvPr>
          <p:cNvSpPr>
            <a:spLocks noGrp="1"/>
          </p:cNvSpPr>
          <p:nvPr>
            <p:ph type="title"/>
          </p:nvPr>
        </p:nvSpPr>
        <p:spPr/>
        <p:txBody>
          <a:bodyPr>
            <a:normAutofit/>
          </a:bodyPr>
          <a:lstStyle/>
          <a:p>
            <a:r>
              <a:rPr lang="en-GB" sz="3200" dirty="0"/>
              <a:t>Idea: working model to improve trauma services for people </a:t>
            </a:r>
          </a:p>
        </p:txBody>
      </p:sp>
      <p:sp>
        <p:nvSpPr>
          <p:cNvPr id="3" name="Content Placeholder 2">
            <a:extLst>
              <a:ext uri="{FF2B5EF4-FFF2-40B4-BE49-F238E27FC236}">
                <a16:creationId xmlns:a16="http://schemas.microsoft.com/office/drawing/2014/main" id="{30AE49C0-9A8F-4C2C-8AF0-ABF9631B5062}"/>
              </a:ext>
            </a:extLst>
          </p:cNvPr>
          <p:cNvSpPr>
            <a:spLocks noGrp="1"/>
          </p:cNvSpPr>
          <p:nvPr>
            <p:ph idx="1"/>
          </p:nvPr>
        </p:nvSpPr>
        <p:spPr/>
        <p:txBody>
          <a:bodyPr/>
          <a:lstStyle/>
          <a:p>
            <a:pPr marL="0" indent="0">
              <a:buNone/>
            </a:pPr>
            <a:r>
              <a:rPr lang="en-GB" dirty="0"/>
              <a:t>What are the themes of evidence based psychological trauma / PTSD ints?</a:t>
            </a:r>
          </a:p>
          <a:p>
            <a:pPr marL="0" indent="0">
              <a:buNone/>
            </a:pPr>
            <a:endParaRPr lang="en-GB" dirty="0"/>
          </a:p>
          <a:p>
            <a:pPr marL="0" indent="0">
              <a:buNone/>
            </a:pPr>
            <a:endParaRPr lang="en-GB" dirty="0"/>
          </a:p>
          <a:p>
            <a:pPr marL="0" indent="0">
              <a:buNone/>
            </a:pPr>
            <a:r>
              <a:rPr lang="en-GB" b="1" dirty="0">
                <a:solidFill>
                  <a:srgbClr val="002060"/>
                </a:solidFill>
              </a:rPr>
              <a:t>Relational Safety 		Emotional Stability 		Exposure / Processing</a:t>
            </a:r>
          </a:p>
          <a:p>
            <a:pPr marL="0" indent="0">
              <a:buNone/>
            </a:pPr>
            <a:r>
              <a:rPr lang="en-GB" dirty="0"/>
              <a:t>Who I am 				regulation skills </a:t>
            </a:r>
          </a:p>
          <a:p>
            <a:pPr marL="0" indent="0">
              <a:buNone/>
            </a:pPr>
            <a:r>
              <a:rPr lang="en-GB" dirty="0"/>
              <a:t>Self, others, world 		and strategies </a:t>
            </a:r>
          </a:p>
          <a:p>
            <a:pPr marL="0" indent="0">
              <a:buNone/>
            </a:pPr>
            <a:endParaRPr lang="en-GB" dirty="0"/>
          </a:p>
        </p:txBody>
      </p:sp>
    </p:spTree>
    <p:extLst>
      <p:ext uri="{BB962C8B-B14F-4D97-AF65-F5344CB8AC3E}">
        <p14:creationId xmlns:p14="http://schemas.microsoft.com/office/powerpoint/2010/main" val="19303584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CBCE5D-929E-487E-8145-D587CAEBAD05}"/>
              </a:ext>
            </a:extLst>
          </p:cNvPr>
          <p:cNvSpPr>
            <a:spLocks noGrp="1"/>
          </p:cNvSpPr>
          <p:nvPr>
            <p:ph type="title"/>
          </p:nvPr>
        </p:nvSpPr>
        <p:spPr/>
        <p:txBody>
          <a:bodyPr>
            <a:normAutofit/>
          </a:bodyPr>
          <a:lstStyle/>
          <a:p>
            <a:r>
              <a:rPr lang="en-GB" sz="3200" dirty="0"/>
              <a:t>Learning disability professional senate (2021)</a:t>
            </a:r>
          </a:p>
        </p:txBody>
      </p:sp>
      <p:pic>
        <p:nvPicPr>
          <p:cNvPr id="4" name="Content Placeholder 3">
            <a:extLst>
              <a:ext uri="{FF2B5EF4-FFF2-40B4-BE49-F238E27FC236}">
                <a16:creationId xmlns:a16="http://schemas.microsoft.com/office/drawing/2014/main" id="{F0BBB568-68F1-4C6C-9763-4C09A6862E0B}"/>
              </a:ext>
            </a:extLst>
          </p:cNvPr>
          <p:cNvPicPr>
            <a:picLocks noGrp="1"/>
          </p:cNvPicPr>
          <p:nvPr>
            <p:ph idx="1"/>
          </p:nvPr>
        </p:nvPicPr>
        <p:blipFill rotWithShape="1">
          <a:blip r:embed="rId2"/>
          <a:srcRect l="23265" t="19790" r="26425" b="21949"/>
          <a:stretch/>
        </p:blipFill>
        <p:spPr bwMode="auto">
          <a:xfrm>
            <a:off x="4146802" y="2133600"/>
            <a:ext cx="5800221" cy="377825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18445556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762590-4240-4129-A7DB-6CE4D7D36389}"/>
              </a:ext>
            </a:extLst>
          </p:cNvPr>
          <p:cNvSpPr>
            <a:spLocks noGrp="1"/>
          </p:cNvSpPr>
          <p:nvPr>
            <p:ph type="title"/>
          </p:nvPr>
        </p:nvSpPr>
        <p:spPr/>
        <p:txBody>
          <a:bodyPr/>
          <a:lstStyle/>
          <a:p>
            <a:r>
              <a:rPr lang="en-GB" dirty="0"/>
              <a:t>A Model – psychological / relational safety </a:t>
            </a:r>
          </a:p>
        </p:txBody>
      </p:sp>
      <p:sp>
        <p:nvSpPr>
          <p:cNvPr id="3" name="Content Placeholder 2">
            <a:extLst>
              <a:ext uri="{FF2B5EF4-FFF2-40B4-BE49-F238E27FC236}">
                <a16:creationId xmlns:a16="http://schemas.microsoft.com/office/drawing/2014/main" id="{44884789-5ACE-4B50-B2DF-8CEA2889DC1B}"/>
              </a:ext>
            </a:extLst>
          </p:cNvPr>
          <p:cNvSpPr>
            <a:spLocks noGrp="1"/>
          </p:cNvSpPr>
          <p:nvPr>
            <p:ph idx="1"/>
          </p:nvPr>
        </p:nvSpPr>
        <p:spPr>
          <a:xfrm>
            <a:off x="1550504" y="2133599"/>
            <a:ext cx="9954108" cy="4465983"/>
          </a:xfrm>
        </p:spPr>
        <p:txBody>
          <a:bodyPr/>
          <a:lstStyle/>
          <a:p>
            <a:r>
              <a:rPr lang="en-GB" dirty="0"/>
              <a:t>Is essential </a:t>
            </a:r>
          </a:p>
          <a:p>
            <a:r>
              <a:rPr lang="en-GB" dirty="0"/>
              <a:t>Trauma happens in the context of relationships or between people </a:t>
            </a:r>
          </a:p>
          <a:p>
            <a:r>
              <a:rPr lang="en-GB" dirty="0"/>
              <a:t>Development happens in the context of relationships *</a:t>
            </a:r>
          </a:p>
          <a:p>
            <a:r>
              <a:rPr lang="en-GB" dirty="0"/>
              <a:t>People with ID are vulnerable to neglect re relational safety and emotional stability </a:t>
            </a:r>
          </a:p>
          <a:p>
            <a:r>
              <a:rPr lang="en-GB" dirty="0"/>
              <a:t>What happens to people when they experience this?</a:t>
            </a:r>
          </a:p>
          <a:p>
            <a:pPr marL="0" indent="0">
              <a:buNone/>
            </a:pPr>
            <a:endParaRPr lang="en-GB" dirty="0"/>
          </a:p>
          <a:p>
            <a:pPr marL="0" indent="0" algn="ctr">
              <a:buNone/>
            </a:pPr>
            <a:r>
              <a:rPr lang="en-GB" sz="20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In moving forward with developing the evidence base for trauma interventions for adults with ID, and the systems who support them, relational safety and attachment will need to be taken into account. </a:t>
            </a:r>
          </a:p>
          <a:p>
            <a:pPr marL="0" indent="0">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‘Research unswervingly shows that relationship is the strongest predictor of therapeutic success’</a:t>
            </a:r>
          </a:p>
          <a:p>
            <a:pPr marL="0" indent="0">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 Collins et al, 2022) </a:t>
            </a:r>
          </a:p>
          <a:p>
            <a:pPr marL="0" indent="0">
              <a:buNone/>
            </a:pPr>
            <a:endParaRPr lang="en-GB" dirty="0"/>
          </a:p>
          <a:p>
            <a:endParaRPr lang="en-GB" dirty="0"/>
          </a:p>
        </p:txBody>
      </p:sp>
    </p:spTree>
    <p:extLst>
      <p:ext uri="{BB962C8B-B14F-4D97-AF65-F5344CB8AC3E}">
        <p14:creationId xmlns:p14="http://schemas.microsoft.com/office/powerpoint/2010/main" val="414545660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A94066-20BC-4CE3-9648-DFA54AE12CE6}"/>
              </a:ext>
            </a:extLst>
          </p:cNvPr>
          <p:cNvSpPr>
            <a:spLocks noGrp="1"/>
          </p:cNvSpPr>
          <p:nvPr>
            <p:ph type="title"/>
          </p:nvPr>
        </p:nvSpPr>
        <p:spPr/>
        <p:txBody>
          <a:bodyPr>
            <a:normAutofit fontScale="90000"/>
          </a:bodyPr>
          <a:lstStyle/>
          <a:p>
            <a:r>
              <a:rPr lang="en-GB" sz="3200" dirty="0"/>
              <a:t>The National (Wales) Context </a:t>
            </a:r>
            <a:br>
              <a:rPr lang="en-GB" sz="3200" dirty="0"/>
            </a:br>
            <a:br>
              <a:rPr lang="en-GB" sz="3200" dirty="0"/>
            </a:br>
            <a:r>
              <a:rPr lang="en-GB" sz="2800" dirty="0"/>
              <a:t>National Trauma Practice Framework 2022</a:t>
            </a:r>
          </a:p>
        </p:txBody>
      </p:sp>
      <p:sp>
        <p:nvSpPr>
          <p:cNvPr id="3" name="Content Placeholder 2">
            <a:extLst>
              <a:ext uri="{FF2B5EF4-FFF2-40B4-BE49-F238E27FC236}">
                <a16:creationId xmlns:a16="http://schemas.microsoft.com/office/drawing/2014/main" id="{9AC7E263-29CC-461B-84EA-39F6F61228A2}"/>
              </a:ext>
            </a:extLst>
          </p:cNvPr>
          <p:cNvSpPr>
            <a:spLocks noGrp="1"/>
          </p:cNvSpPr>
          <p:nvPr>
            <p:ph idx="1"/>
          </p:nvPr>
        </p:nvSpPr>
        <p:spPr/>
        <p:txBody>
          <a:bodyPr/>
          <a:lstStyle/>
          <a:p>
            <a:r>
              <a:rPr lang="en-GB" dirty="0"/>
              <a:t>Our focus today is Trauma Enhanced and Trauma Specialist </a:t>
            </a:r>
          </a:p>
          <a:p>
            <a:pPr marL="0" indent="0">
              <a:buNone/>
            </a:pPr>
            <a:endParaRPr lang="en-GB" dirty="0"/>
          </a:p>
          <a:p>
            <a:pPr marL="0" indent="0">
              <a:buNone/>
            </a:pPr>
            <a:endParaRPr lang="en-GB" dirty="0"/>
          </a:p>
        </p:txBody>
      </p:sp>
      <p:pic>
        <p:nvPicPr>
          <p:cNvPr id="4" name="Picture 3">
            <a:extLst>
              <a:ext uri="{FF2B5EF4-FFF2-40B4-BE49-F238E27FC236}">
                <a16:creationId xmlns:a16="http://schemas.microsoft.com/office/drawing/2014/main" id="{B0E942FC-7AB4-42A8-827C-A86E3E90C4C8}"/>
              </a:ext>
            </a:extLst>
          </p:cNvPr>
          <p:cNvPicPr/>
          <p:nvPr/>
        </p:nvPicPr>
        <p:blipFill rotWithShape="1">
          <a:blip r:embed="rId3"/>
          <a:srcRect l="15505" t="24767" r="27139" b="5533"/>
          <a:stretch/>
        </p:blipFill>
        <p:spPr bwMode="auto">
          <a:xfrm>
            <a:off x="3564835" y="2977652"/>
            <a:ext cx="4903303" cy="3162169"/>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10175833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FFC03D-80A3-49C1-BFA4-673979FAAA01}"/>
              </a:ext>
            </a:extLst>
          </p:cNvPr>
          <p:cNvSpPr>
            <a:spLocks noGrp="1"/>
          </p:cNvSpPr>
          <p:nvPr>
            <p:ph type="title"/>
          </p:nvPr>
        </p:nvSpPr>
        <p:spPr/>
        <p:txBody>
          <a:bodyPr>
            <a:normAutofit/>
          </a:bodyPr>
          <a:lstStyle/>
          <a:p>
            <a:r>
              <a:rPr lang="en-GB" sz="3200" dirty="0"/>
              <a:t>Workshop </a:t>
            </a:r>
          </a:p>
        </p:txBody>
      </p:sp>
      <p:graphicFrame>
        <p:nvGraphicFramePr>
          <p:cNvPr id="4" name="Content Placeholder 3">
            <a:extLst>
              <a:ext uri="{FF2B5EF4-FFF2-40B4-BE49-F238E27FC236}">
                <a16:creationId xmlns:a16="http://schemas.microsoft.com/office/drawing/2014/main" id="{EE17B805-71AD-4D68-A16B-B6ED14C630ED}"/>
              </a:ext>
            </a:extLst>
          </p:cNvPr>
          <p:cNvGraphicFramePr>
            <a:graphicFrameLocks noGrp="1"/>
          </p:cNvGraphicFramePr>
          <p:nvPr>
            <p:ph idx="1"/>
            <p:extLst>
              <p:ext uri="{D42A27DB-BD31-4B8C-83A1-F6EECF244321}">
                <p14:modId xmlns:p14="http://schemas.microsoft.com/office/powerpoint/2010/main" val="3539843844"/>
              </p:ext>
            </p:extLst>
          </p:nvPr>
        </p:nvGraphicFramePr>
        <p:xfrm>
          <a:off x="2120348" y="1378225"/>
          <a:ext cx="8415132" cy="4855664"/>
        </p:xfrm>
        <a:graphic>
          <a:graphicData uri="http://schemas.openxmlformats.org/drawingml/2006/table">
            <a:tbl>
              <a:tblPr firstRow="1" firstCol="1" bandRow="1">
                <a:tableStyleId>{5C22544A-7EE6-4342-B048-85BDC9FD1C3A}</a:tableStyleId>
              </a:tblPr>
              <a:tblGrid>
                <a:gridCol w="2103783">
                  <a:extLst>
                    <a:ext uri="{9D8B030D-6E8A-4147-A177-3AD203B41FA5}">
                      <a16:colId xmlns:a16="http://schemas.microsoft.com/office/drawing/2014/main" val="2820598932"/>
                    </a:ext>
                  </a:extLst>
                </a:gridCol>
                <a:gridCol w="2103783">
                  <a:extLst>
                    <a:ext uri="{9D8B030D-6E8A-4147-A177-3AD203B41FA5}">
                      <a16:colId xmlns:a16="http://schemas.microsoft.com/office/drawing/2014/main" val="1199283205"/>
                    </a:ext>
                  </a:extLst>
                </a:gridCol>
                <a:gridCol w="2103783">
                  <a:extLst>
                    <a:ext uri="{9D8B030D-6E8A-4147-A177-3AD203B41FA5}">
                      <a16:colId xmlns:a16="http://schemas.microsoft.com/office/drawing/2014/main" val="24864284"/>
                    </a:ext>
                  </a:extLst>
                </a:gridCol>
                <a:gridCol w="2103783">
                  <a:extLst>
                    <a:ext uri="{9D8B030D-6E8A-4147-A177-3AD203B41FA5}">
                      <a16:colId xmlns:a16="http://schemas.microsoft.com/office/drawing/2014/main" val="2423410859"/>
                    </a:ext>
                  </a:extLst>
                </a:gridCol>
              </a:tblGrid>
              <a:tr h="441799">
                <a:tc>
                  <a:txBody>
                    <a:bodyPr/>
                    <a:lstStyle/>
                    <a:p>
                      <a:pPr>
                        <a:lnSpc>
                          <a:spcPct val="107000"/>
                        </a:lnSpc>
                        <a:spcAft>
                          <a:spcPts val="800"/>
                        </a:spcAft>
                      </a:pPr>
                      <a:r>
                        <a:rPr lang="en-GB" sz="1000" dirty="0">
                          <a:effectLst/>
                        </a:rPr>
                        <a:t>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9777" marR="59777" marT="0" marB="0"/>
                </a:tc>
                <a:tc>
                  <a:txBody>
                    <a:bodyPr/>
                    <a:lstStyle/>
                    <a:p>
                      <a:pPr>
                        <a:lnSpc>
                          <a:spcPct val="107000"/>
                        </a:lnSpc>
                        <a:spcAft>
                          <a:spcPts val="800"/>
                        </a:spcAft>
                      </a:pPr>
                      <a:r>
                        <a:rPr lang="en-GB" sz="1000" dirty="0">
                          <a:effectLst/>
                        </a:rPr>
                        <a:t>Current practice </a:t>
                      </a:r>
                    </a:p>
                    <a:p>
                      <a:pPr>
                        <a:lnSpc>
                          <a:spcPct val="107000"/>
                        </a:lnSpc>
                        <a:spcAft>
                          <a:spcPts val="800"/>
                        </a:spcAft>
                      </a:pPr>
                      <a:r>
                        <a:rPr lang="en-GB" sz="1000" dirty="0">
                          <a:effectLst/>
                        </a:rPr>
                        <a:t>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9777" marR="59777" marT="0" marB="0"/>
                </a:tc>
                <a:tc>
                  <a:txBody>
                    <a:bodyPr/>
                    <a:lstStyle/>
                    <a:p>
                      <a:pPr>
                        <a:lnSpc>
                          <a:spcPct val="107000"/>
                        </a:lnSpc>
                        <a:spcAft>
                          <a:spcPts val="800"/>
                        </a:spcAft>
                      </a:pPr>
                      <a:r>
                        <a:rPr lang="en-GB" sz="1000" dirty="0">
                          <a:effectLst/>
                        </a:rPr>
                        <a:t>Next steps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9777" marR="59777" marT="0" marB="0"/>
                </a:tc>
                <a:tc>
                  <a:txBody>
                    <a:bodyPr/>
                    <a:lstStyle/>
                    <a:p>
                      <a:pPr>
                        <a:lnSpc>
                          <a:spcPct val="107000"/>
                        </a:lnSpc>
                        <a:spcAft>
                          <a:spcPts val="800"/>
                        </a:spcAft>
                      </a:pPr>
                      <a:r>
                        <a:rPr lang="en-GB" sz="1000" dirty="0">
                          <a:effectLst/>
                        </a:rPr>
                        <a:t>Aspirations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9777" marR="59777" marT="0" marB="0"/>
                </a:tc>
                <a:extLst>
                  <a:ext uri="{0D108BD9-81ED-4DB2-BD59-A6C34878D82A}">
                    <a16:rowId xmlns:a16="http://schemas.microsoft.com/office/drawing/2014/main" val="2132722125"/>
                  </a:ext>
                </a:extLst>
              </a:tr>
              <a:tr h="441799">
                <a:tc>
                  <a:txBody>
                    <a:bodyPr/>
                    <a:lstStyle/>
                    <a:p>
                      <a:pPr>
                        <a:lnSpc>
                          <a:spcPct val="107000"/>
                        </a:lnSpc>
                        <a:spcAft>
                          <a:spcPts val="800"/>
                        </a:spcAft>
                      </a:pPr>
                      <a:r>
                        <a:rPr lang="en-GB" sz="1000" dirty="0">
                          <a:effectLst/>
                        </a:rPr>
                        <a:t>National Strategy </a:t>
                      </a:r>
                    </a:p>
                    <a:p>
                      <a:pPr>
                        <a:lnSpc>
                          <a:spcPct val="107000"/>
                        </a:lnSpc>
                        <a:spcAft>
                          <a:spcPts val="800"/>
                        </a:spcAft>
                      </a:pPr>
                      <a:r>
                        <a:rPr lang="en-GB" sz="1000" dirty="0">
                          <a:effectLst/>
                        </a:rPr>
                        <a:t>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9777" marR="59777" marT="0" marB="0"/>
                </a:tc>
                <a:tc>
                  <a:txBody>
                    <a:bodyPr/>
                    <a:lstStyle/>
                    <a:p>
                      <a:pPr>
                        <a:lnSpc>
                          <a:spcPct val="107000"/>
                        </a:lnSpc>
                        <a:spcAft>
                          <a:spcPts val="800"/>
                        </a:spcAft>
                      </a:pPr>
                      <a:r>
                        <a:rPr lang="en-GB" sz="1000" dirty="0">
                          <a:effectLst/>
                        </a:rPr>
                        <a:t>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9777" marR="59777" marT="0" marB="0"/>
                </a:tc>
                <a:tc>
                  <a:txBody>
                    <a:bodyPr/>
                    <a:lstStyle/>
                    <a:p>
                      <a:pPr>
                        <a:lnSpc>
                          <a:spcPct val="107000"/>
                        </a:lnSpc>
                        <a:spcAft>
                          <a:spcPts val="800"/>
                        </a:spcAft>
                      </a:pPr>
                      <a:r>
                        <a:rPr lang="en-GB" sz="1000" dirty="0">
                          <a:effectLst/>
                        </a:rPr>
                        <a:t>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9777" marR="59777" marT="0" marB="0"/>
                </a:tc>
                <a:tc>
                  <a:txBody>
                    <a:bodyPr/>
                    <a:lstStyle/>
                    <a:p>
                      <a:pPr>
                        <a:lnSpc>
                          <a:spcPct val="107000"/>
                        </a:lnSpc>
                        <a:spcAft>
                          <a:spcPts val="800"/>
                        </a:spcAft>
                      </a:pPr>
                      <a:r>
                        <a:rPr lang="en-GB" sz="1000" dirty="0">
                          <a:effectLst/>
                        </a:rPr>
                        <a:t>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9777" marR="59777" marT="0" marB="0"/>
                </a:tc>
                <a:extLst>
                  <a:ext uri="{0D108BD9-81ED-4DB2-BD59-A6C34878D82A}">
                    <a16:rowId xmlns:a16="http://schemas.microsoft.com/office/drawing/2014/main" val="3186261127"/>
                  </a:ext>
                </a:extLst>
              </a:tr>
              <a:tr h="2273582">
                <a:tc>
                  <a:txBody>
                    <a:bodyPr/>
                    <a:lstStyle/>
                    <a:p>
                      <a:pPr>
                        <a:lnSpc>
                          <a:spcPct val="107000"/>
                        </a:lnSpc>
                        <a:spcAft>
                          <a:spcPts val="800"/>
                        </a:spcAft>
                      </a:pPr>
                      <a:r>
                        <a:rPr lang="en-GB" sz="1000" dirty="0">
                          <a:effectLst/>
                        </a:rPr>
                        <a:t> </a:t>
                      </a:r>
                    </a:p>
                    <a:p>
                      <a:pPr>
                        <a:lnSpc>
                          <a:spcPct val="107000"/>
                        </a:lnSpc>
                        <a:spcAft>
                          <a:spcPts val="800"/>
                        </a:spcAft>
                      </a:pPr>
                      <a:r>
                        <a:rPr lang="en-GB" sz="1000" dirty="0">
                          <a:effectLst/>
                        </a:rPr>
                        <a:t>How to develop an evidence base?</a:t>
                      </a:r>
                    </a:p>
                    <a:p>
                      <a:pPr>
                        <a:lnSpc>
                          <a:spcPct val="107000"/>
                        </a:lnSpc>
                        <a:spcAft>
                          <a:spcPts val="800"/>
                        </a:spcAft>
                      </a:pPr>
                      <a:r>
                        <a:rPr lang="en-GB" sz="1000" dirty="0">
                          <a:effectLst/>
                        </a:rPr>
                        <a:t> </a:t>
                      </a:r>
                    </a:p>
                    <a:p>
                      <a:pPr>
                        <a:lnSpc>
                          <a:spcPct val="107000"/>
                        </a:lnSpc>
                        <a:spcAft>
                          <a:spcPts val="800"/>
                        </a:spcAft>
                      </a:pPr>
                      <a:r>
                        <a:rPr lang="en-GB" sz="1000" dirty="0">
                          <a:effectLst/>
                        </a:rPr>
                        <a:t>What is the evidence base?</a:t>
                      </a:r>
                    </a:p>
                    <a:p>
                      <a:pPr>
                        <a:lnSpc>
                          <a:spcPct val="107000"/>
                        </a:lnSpc>
                        <a:spcAft>
                          <a:spcPts val="800"/>
                        </a:spcAft>
                      </a:pPr>
                      <a:r>
                        <a:rPr lang="en-GB" sz="1000" dirty="0">
                          <a:effectLst/>
                        </a:rPr>
                        <a:t> </a:t>
                      </a:r>
                    </a:p>
                    <a:p>
                      <a:pPr>
                        <a:lnSpc>
                          <a:spcPct val="107000"/>
                        </a:lnSpc>
                        <a:spcAft>
                          <a:spcPts val="800"/>
                        </a:spcAft>
                      </a:pPr>
                      <a:r>
                        <a:rPr lang="en-GB" sz="1000" dirty="0">
                          <a:effectLst/>
                        </a:rPr>
                        <a:t>Adaptation of current generic models / practice  </a:t>
                      </a:r>
                    </a:p>
                    <a:p>
                      <a:pPr>
                        <a:lnSpc>
                          <a:spcPct val="107000"/>
                        </a:lnSpc>
                        <a:spcAft>
                          <a:spcPts val="800"/>
                        </a:spcAft>
                      </a:pPr>
                      <a:r>
                        <a:rPr lang="en-GB" sz="1000" dirty="0">
                          <a:effectLst/>
                        </a:rPr>
                        <a:t>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9777" marR="59777" marT="0" marB="0"/>
                </a:tc>
                <a:tc>
                  <a:txBody>
                    <a:bodyPr/>
                    <a:lstStyle/>
                    <a:p>
                      <a:pPr>
                        <a:lnSpc>
                          <a:spcPct val="107000"/>
                        </a:lnSpc>
                        <a:spcAft>
                          <a:spcPts val="800"/>
                        </a:spcAft>
                      </a:pPr>
                      <a:r>
                        <a:rPr lang="en-GB" sz="1000" dirty="0">
                          <a:effectLst/>
                        </a:rPr>
                        <a:t>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9777" marR="59777" marT="0" marB="0"/>
                </a:tc>
                <a:tc>
                  <a:txBody>
                    <a:bodyPr/>
                    <a:lstStyle/>
                    <a:p>
                      <a:pPr>
                        <a:lnSpc>
                          <a:spcPct val="107000"/>
                        </a:lnSpc>
                        <a:spcAft>
                          <a:spcPts val="800"/>
                        </a:spcAft>
                      </a:pPr>
                      <a:r>
                        <a:rPr lang="en-GB" sz="1000" dirty="0">
                          <a:effectLst/>
                        </a:rPr>
                        <a:t>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9777" marR="59777" marT="0" marB="0"/>
                </a:tc>
                <a:tc>
                  <a:txBody>
                    <a:bodyPr/>
                    <a:lstStyle/>
                    <a:p>
                      <a:pPr>
                        <a:lnSpc>
                          <a:spcPct val="107000"/>
                        </a:lnSpc>
                        <a:spcAft>
                          <a:spcPts val="800"/>
                        </a:spcAft>
                      </a:pPr>
                      <a:r>
                        <a:rPr lang="en-GB" sz="1000" dirty="0">
                          <a:effectLst/>
                        </a:rPr>
                        <a:t>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9777" marR="59777" marT="0" marB="0"/>
                </a:tc>
                <a:extLst>
                  <a:ext uri="{0D108BD9-81ED-4DB2-BD59-A6C34878D82A}">
                    <a16:rowId xmlns:a16="http://schemas.microsoft.com/office/drawing/2014/main" val="2311233121"/>
                  </a:ext>
                </a:extLst>
              </a:tr>
              <a:tr h="892497">
                <a:tc>
                  <a:txBody>
                    <a:bodyPr/>
                    <a:lstStyle/>
                    <a:p>
                      <a:pPr>
                        <a:lnSpc>
                          <a:spcPct val="107000"/>
                        </a:lnSpc>
                        <a:spcAft>
                          <a:spcPts val="800"/>
                        </a:spcAft>
                      </a:pPr>
                      <a:r>
                        <a:rPr lang="en-GB" sz="1000" dirty="0">
                          <a:effectLst/>
                        </a:rPr>
                        <a:t> </a:t>
                      </a:r>
                    </a:p>
                    <a:p>
                      <a:pPr>
                        <a:lnSpc>
                          <a:spcPct val="107000"/>
                        </a:lnSpc>
                        <a:spcAft>
                          <a:spcPts val="800"/>
                        </a:spcAft>
                      </a:pPr>
                      <a:r>
                        <a:rPr lang="en-GB" sz="1000" dirty="0">
                          <a:effectLst/>
                        </a:rPr>
                        <a:t>Working with Systems around the individual </a:t>
                      </a:r>
                    </a:p>
                    <a:p>
                      <a:pPr>
                        <a:lnSpc>
                          <a:spcPct val="107000"/>
                        </a:lnSpc>
                        <a:spcAft>
                          <a:spcPts val="800"/>
                        </a:spcAft>
                      </a:pPr>
                      <a:r>
                        <a:rPr lang="en-GB" sz="1000" dirty="0">
                          <a:effectLst/>
                        </a:rPr>
                        <a:t>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9777" marR="59777" marT="0" marB="0"/>
                </a:tc>
                <a:tc>
                  <a:txBody>
                    <a:bodyPr/>
                    <a:lstStyle/>
                    <a:p>
                      <a:pPr>
                        <a:lnSpc>
                          <a:spcPct val="107000"/>
                        </a:lnSpc>
                        <a:spcAft>
                          <a:spcPts val="800"/>
                        </a:spcAft>
                      </a:pPr>
                      <a:r>
                        <a:rPr lang="en-GB" sz="1000" dirty="0">
                          <a:effectLst/>
                        </a:rPr>
                        <a:t>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9777" marR="59777" marT="0" marB="0"/>
                </a:tc>
                <a:tc>
                  <a:txBody>
                    <a:bodyPr/>
                    <a:lstStyle/>
                    <a:p>
                      <a:pPr>
                        <a:lnSpc>
                          <a:spcPct val="107000"/>
                        </a:lnSpc>
                        <a:spcAft>
                          <a:spcPts val="800"/>
                        </a:spcAft>
                      </a:pPr>
                      <a:r>
                        <a:rPr lang="en-GB" sz="1000" dirty="0">
                          <a:effectLst/>
                        </a:rPr>
                        <a:t>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9777" marR="59777" marT="0" marB="0"/>
                </a:tc>
                <a:tc>
                  <a:txBody>
                    <a:bodyPr/>
                    <a:lstStyle/>
                    <a:p>
                      <a:pPr>
                        <a:lnSpc>
                          <a:spcPct val="107000"/>
                        </a:lnSpc>
                        <a:spcAft>
                          <a:spcPts val="800"/>
                        </a:spcAft>
                      </a:pPr>
                      <a:r>
                        <a:rPr lang="en-GB" sz="1000" dirty="0">
                          <a:effectLst/>
                        </a:rPr>
                        <a:t>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9777" marR="59777" marT="0" marB="0"/>
                </a:tc>
                <a:extLst>
                  <a:ext uri="{0D108BD9-81ED-4DB2-BD59-A6C34878D82A}">
                    <a16:rowId xmlns:a16="http://schemas.microsoft.com/office/drawing/2014/main" val="2945544962"/>
                  </a:ext>
                </a:extLst>
              </a:tr>
              <a:tr h="805987">
                <a:tc>
                  <a:txBody>
                    <a:bodyPr/>
                    <a:lstStyle/>
                    <a:p>
                      <a:pPr>
                        <a:lnSpc>
                          <a:spcPct val="107000"/>
                        </a:lnSpc>
                        <a:spcAft>
                          <a:spcPts val="800"/>
                        </a:spcAft>
                      </a:pPr>
                      <a:r>
                        <a:rPr lang="en-GB" sz="1000" dirty="0">
                          <a:effectLst/>
                        </a:rPr>
                        <a:t> </a:t>
                      </a:r>
                    </a:p>
                    <a:p>
                      <a:pPr>
                        <a:lnSpc>
                          <a:spcPct val="107000"/>
                        </a:lnSpc>
                        <a:spcAft>
                          <a:spcPts val="800"/>
                        </a:spcAft>
                      </a:pPr>
                      <a:r>
                        <a:rPr lang="en-GB" sz="1000" dirty="0">
                          <a:effectLst/>
                        </a:rPr>
                        <a:t>Working with individuals </a:t>
                      </a:r>
                    </a:p>
                    <a:p>
                      <a:pPr>
                        <a:lnSpc>
                          <a:spcPct val="107000"/>
                        </a:lnSpc>
                        <a:spcAft>
                          <a:spcPts val="800"/>
                        </a:spcAft>
                      </a:pPr>
                      <a:r>
                        <a:rPr lang="en-GB" sz="1000" dirty="0">
                          <a:effectLst/>
                        </a:rPr>
                        <a:t>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9777" marR="59777" marT="0" marB="0"/>
                </a:tc>
                <a:tc>
                  <a:txBody>
                    <a:bodyPr/>
                    <a:lstStyle/>
                    <a:p>
                      <a:pPr>
                        <a:lnSpc>
                          <a:spcPct val="107000"/>
                        </a:lnSpc>
                        <a:spcAft>
                          <a:spcPts val="800"/>
                        </a:spcAft>
                      </a:pPr>
                      <a:r>
                        <a:rPr lang="en-GB" sz="1000" dirty="0">
                          <a:effectLst/>
                        </a:rPr>
                        <a:t>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9777" marR="59777" marT="0" marB="0"/>
                </a:tc>
                <a:tc>
                  <a:txBody>
                    <a:bodyPr/>
                    <a:lstStyle/>
                    <a:p>
                      <a:pPr>
                        <a:lnSpc>
                          <a:spcPct val="107000"/>
                        </a:lnSpc>
                        <a:spcAft>
                          <a:spcPts val="800"/>
                        </a:spcAft>
                      </a:pPr>
                      <a:r>
                        <a:rPr lang="en-GB" sz="1000" dirty="0">
                          <a:effectLst/>
                        </a:rPr>
                        <a:t>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9777" marR="59777" marT="0" marB="0"/>
                </a:tc>
                <a:tc>
                  <a:txBody>
                    <a:bodyPr/>
                    <a:lstStyle/>
                    <a:p>
                      <a:pPr>
                        <a:lnSpc>
                          <a:spcPct val="107000"/>
                        </a:lnSpc>
                        <a:spcAft>
                          <a:spcPts val="800"/>
                        </a:spcAft>
                      </a:pPr>
                      <a:r>
                        <a:rPr lang="en-GB" sz="1000" dirty="0">
                          <a:effectLst/>
                        </a:rPr>
                        <a:t>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9777" marR="59777" marT="0" marB="0"/>
                </a:tc>
                <a:extLst>
                  <a:ext uri="{0D108BD9-81ED-4DB2-BD59-A6C34878D82A}">
                    <a16:rowId xmlns:a16="http://schemas.microsoft.com/office/drawing/2014/main" val="854057185"/>
                  </a:ext>
                </a:extLst>
              </a:tr>
            </a:tbl>
          </a:graphicData>
        </a:graphic>
      </p:graphicFrame>
    </p:spTree>
    <p:extLst>
      <p:ext uri="{BB962C8B-B14F-4D97-AF65-F5344CB8AC3E}">
        <p14:creationId xmlns:p14="http://schemas.microsoft.com/office/powerpoint/2010/main" val="229020106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1C6AB-770A-496F-923A-37238467FA79}"/>
              </a:ext>
            </a:extLst>
          </p:cNvPr>
          <p:cNvSpPr>
            <a:spLocks noGrp="1"/>
          </p:cNvSpPr>
          <p:nvPr>
            <p:ph type="title"/>
          </p:nvPr>
        </p:nvSpPr>
        <p:spPr>
          <a:xfrm>
            <a:off x="2592925" y="624110"/>
            <a:ext cx="8911687" cy="1005907"/>
          </a:xfrm>
        </p:spPr>
        <p:txBody>
          <a:bodyPr>
            <a:normAutofit/>
          </a:bodyPr>
          <a:lstStyle/>
          <a:p>
            <a:r>
              <a:rPr lang="en-GB" sz="3200" dirty="0"/>
              <a:t>References </a:t>
            </a:r>
          </a:p>
        </p:txBody>
      </p:sp>
      <p:sp>
        <p:nvSpPr>
          <p:cNvPr id="3" name="Content Placeholder 2">
            <a:extLst>
              <a:ext uri="{FF2B5EF4-FFF2-40B4-BE49-F238E27FC236}">
                <a16:creationId xmlns:a16="http://schemas.microsoft.com/office/drawing/2014/main" id="{FCC7847A-DDA6-468A-BEC7-C8B06759FAB3}"/>
              </a:ext>
            </a:extLst>
          </p:cNvPr>
          <p:cNvSpPr>
            <a:spLocks noGrp="1"/>
          </p:cNvSpPr>
          <p:nvPr>
            <p:ph idx="1"/>
          </p:nvPr>
        </p:nvSpPr>
        <p:spPr>
          <a:xfrm>
            <a:off x="1378226" y="1789043"/>
            <a:ext cx="10126386" cy="4903305"/>
          </a:xfrm>
        </p:spPr>
        <p:txBody>
          <a:bodyPr>
            <a:normAutofit fontScale="77500" lnSpcReduction="20000"/>
          </a:bodyPr>
          <a:lstStyle/>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Frankish, P (2019) Trauma Informed Care in Intellectual Disability</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Helzer, J. E., Robins, L. N. &amp; McEvoy, L. (1987) posttraumatic stress disorder in the general population. New England Journal of Medicine, 317, 1630–1634.</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McCarthy, J (2018) Post-traumatic stress disorder in people with learning disability. Advances in Psychiatric Treatment (2001), vol. 7, pp. 163–169</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Adshead, G. (2000) Psychological therapies for post-traumatic stress disorder. British Journal of Psychiatry, 177, 144–148. </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Emerson &amp; Brigham (2014) Exposure of children with developmental delay to social determinants of poor health: cross sectional case record review study. Child: Care, Health and Development 41 (2), 249-257. </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Foa, E. &amp; Kozak, M. (1986) Emotional processing of fear: exposure to corrective information. Psychological Bulletin, 99, 20–35.</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Freedman, S. A., Brandes, D., Peri, T., et al (1999) Predictors of chronic post-traumatic stress disorder. A prospective study. British Journal of Psychiatry, 174, 353–359. </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Gath, A. (1992) A visit to Romania in October 1990 and Leros in May 1991. Journal of Intellectual Disability Research, 36, 3–5. </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Hardan, A. &amp; Sahl, R. (1997) Psychopathology in children and adolescents with development disorders. Research in Developmental Disabilities, 18, 369–382. ––– &amp; Sahl, R. (1999) Suicidal behaviour in children and adolescents with developmental disorders. Research in Developmental Disabilities, 20, 287–296. </a:t>
            </a:r>
          </a:p>
          <a:p>
            <a:endParaRPr lang="en-GB" dirty="0"/>
          </a:p>
        </p:txBody>
      </p:sp>
    </p:spTree>
    <p:extLst>
      <p:ext uri="{BB962C8B-B14F-4D97-AF65-F5344CB8AC3E}">
        <p14:creationId xmlns:p14="http://schemas.microsoft.com/office/powerpoint/2010/main" val="154494887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001671-55D5-4DD5-A249-36C2C021D1B7}"/>
              </a:ext>
            </a:extLst>
          </p:cNvPr>
          <p:cNvSpPr>
            <a:spLocks noGrp="1"/>
          </p:cNvSpPr>
          <p:nvPr>
            <p:ph type="title"/>
          </p:nvPr>
        </p:nvSpPr>
        <p:spPr>
          <a:xfrm>
            <a:off x="2592925" y="624110"/>
            <a:ext cx="8911687" cy="860133"/>
          </a:xfrm>
        </p:spPr>
        <p:txBody>
          <a:bodyPr>
            <a:normAutofit/>
          </a:bodyPr>
          <a:lstStyle/>
          <a:p>
            <a:r>
              <a:rPr lang="en-GB" sz="3200" dirty="0"/>
              <a:t>References </a:t>
            </a:r>
          </a:p>
        </p:txBody>
      </p:sp>
      <p:sp>
        <p:nvSpPr>
          <p:cNvPr id="3" name="Content Placeholder 2">
            <a:extLst>
              <a:ext uri="{FF2B5EF4-FFF2-40B4-BE49-F238E27FC236}">
                <a16:creationId xmlns:a16="http://schemas.microsoft.com/office/drawing/2014/main" id="{99B521E5-175F-461A-BBFD-EFEB2B552CAD}"/>
              </a:ext>
            </a:extLst>
          </p:cNvPr>
          <p:cNvSpPr>
            <a:spLocks noGrp="1"/>
          </p:cNvSpPr>
          <p:nvPr>
            <p:ph idx="1"/>
          </p:nvPr>
        </p:nvSpPr>
        <p:spPr>
          <a:xfrm>
            <a:off x="1444487" y="1484243"/>
            <a:ext cx="10060125" cy="5009321"/>
          </a:xfrm>
        </p:spPr>
        <p:txBody>
          <a:bodyPr>
            <a:normAutofit fontScale="70000" lnSpcReduction="20000"/>
          </a:bodyPr>
          <a:lstStyle/>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Helzer, J. E., Robins, L. N. &amp; McEvoy, L. (1987) Post traumatic stress disorder in the general population. New England Journal of Medicine, 317, 1630–1634. </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Herman, J. (1992) Complex PTSD: a syndrome in survivors of prolonged and repeated trauma. Journal of Traumatic Stress, 5, 377–391.</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Hollins, S. &amp; Esterhuyzen, A. (1997) Bereavement and grief in adults with learning disabilities. British Journal of Psychiatry, 170, 497–501. ––– &amp; Sinason, V. (2000) Psychotherapy, learning disabilities and trauma: new perspectives. British Journal of Psychiatry, 176, 32–36. </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Howlin, P. &amp; Clements, J. (1995) Is it possible to assess the impact of abuse on children with pervasive developmental disorders. Journal of Autism and Developmental Disorders, 25, 337–354. </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Learning Disability Professional Senate (2021) Top ten Tips: Trauma Informed Approaches for people with a learning disability. </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 Ryan, R. (1994) Post-traumatic stress disorder in persons with developmental disabilities. Community Mental Health Journal, 30, 45–53. </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Sovner, R. &amp; Hurley, D. A. (1983). Do the mentally retarded suffer from affective illness? Archives of General Psychiatry, 40, 61–67. </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Stavrakaki, C. (1997) Anxiety disorders in persons with mental retardation: diagnostic, clinical and treatment issues. Psychiatric Annals, 27, 182–189. World Health Organization (1992)</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Trauma and Intellectual Disability. Acknowledgement, identification&amp; intervention. (2021). Eds Nigel Beail, Pat Frankish &amp; Allan Skelly. Pavilion. </a:t>
            </a:r>
          </a:p>
          <a:p>
            <a:endParaRPr lang="en-GB" dirty="0"/>
          </a:p>
        </p:txBody>
      </p:sp>
    </p:spTree>
    <p:extLst>
      <p:ext uri="{BB962C8B-B14F-4D97-AF65-F5344CB8AC3E}">
        <p14:creationId xmlns:p14="http://schemas.microsoft.com/office/powerpoint/2010/main" val="40678337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5F5353-1209-407B-B218-4A55D9C57802}"/>
              </a:ext>
            </a:extLst>
          </p:cNvPr>
          <p:cNvSpPr>
            <a:spLocks noGrp="1"/>
          </p:cNvSpPr>
          <p:nvPr>
            <p:ph type="title"/>
          </p:nvPr>
        </p:nvSpPr>
        <p:spPr>
          <a:xfrm>
            <a:off x="2592925" y="624110"/>
            <a:ext cx="8911687" cy="979403"/>
          </a:xfrm>
        </p:spPr>
        <p:txBody>
          <a:bodyPr/>
          <a:lstStyle/>
          <a:p>
            <a:r>
              <a:rPr lang="en-GB" dirty="0"/>
              <a:t>A different summary…</a:t>
            </a:r>
          </a:p>
        </p:txBody>
      </p:sp>
      <p:sp>
        <p:nvSpPr>
          <p:cNvPr id="3" name="Content Placeholder 2">
            <a:extLst>
              <a:ext uri="{FF2B5EF4-FFF2-40B4-BE49-F238E27FC236}">
                <a16:creationId xmlns:a16="http://schemas.microsoft.com/office/drawing/2014/main" id="{700EF4E9-718A-42FC-ABF1-21165FFB5F88}"/>
              </a:ext>
            </a:extLst>
          </p:cNvPr>
          <p:cNvSpPr>
            <a:spLocks noGrp="1"/>
          </p:cNvSpPr>
          <p:nvPr>
            <p:ph idx="1"/>
          </p:nvPr>
        </p:nvSpPr>
        <p:spPr>
          <a:xfrm>
            <a:off x="1272209" y="1868558"/>
            <a:ext cx="10497446" cy="4651512"/>
          </a:xfrm>
        </p:spPr>
        <p:txBody>
          <a:bodyPr>
            <a:normAutofit lnSpcReduction="10000"/>
          </a:bodyPr>
          <a:lstStyle/>
          <a:p>
            <a:pPr marL="0" indent="0">
              <a:lnSpc>
                <a:spcPct val="107000"/>
              </a:lnSpc>
              <a:spcAft>
                <a:spcPts val="800"/>
              </a:spcAft>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‘Trauma imposes an abusive long-term relationship with the event upon us, without our consent. It violates us, removing our agency. It … leads to toxic stress, affecting our responses to socially ambiguous situations. It disturbs our ability to make friends, to trust, to ever relax, sleep, or eat to satisfaction. It distorts our view of ourselves, like a hateful mirror. Our memories fragment. Our bodies flood us with anxiety and stress hormones. Our heart often pounds, and we may have attacks of anxiety without anything threatening us. We have lost basic rust in the safety of the world and our mind. The psyche is ripped.’</a:t>
            </a:r>
          </a:p>
          <a:p>
            <a:pPr marL="0" indent="0">
              <a:lnSpc>
                <a:spcPct val="107000"/>
              </a:lnSpc>
              <a:spcAft>
                <a:spcPts val="800"/>
              </a:spcAft>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They go on to say that services compound this by offering self-help and brief strategies, and medication ‘long before we are asked what happened to us. We are told we should not overwhelm the NHS and the trauma whispers that we are undeserving of help. Somehow, we are worth less than those carefree ones out there, self-actualising themselves, living with their confident, celebrator and fulfilling lives. </a:t>
            </a:r>
          </a:p>
          <a:p>
            <a:pPr marL="0" indent="0">
              <a:lnSpc>
                <a:spcPct val="107000"/>
              </a:lnSpc>
              <a:spcAft>
                <a:spcPts val="800"/>
              </a:spcAft>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‘The Body Keeps the Score as Bessel Van der Kolk famously said – but so does the mind, the psyche. Where we cannot find the words, it will be embodied.’</a:t>
            </a:r>
          </a:p>
          <a:p>
            <a:pPr marL="0" indent="0">
              <a:lnSpc>
                <a:spcPct val="107000"/>
              </a:lnSpc>
              <a:spcAft>
                <a:spcPts val="800"/>
              </a:spcAft>
              <a:buNone/>
            </a:pPr>
            <a:r>
              <a:rPr lang="en-GB" sz="1800" b="1" dirty="0">
                <a:effectLst/>
                <a:latin typeface="Calibri" panose="020F0502020204030204" pitchFamily="34" charset="0"/>
                <a:ea typeface="Calibri" panose="020F0502020204030204" pitchFamily="34" charset="0"/>
                <a:cs typeface="Times New Roman" panose="02020603050405020304" pitchFamily="18" charset="0"/>
              </a:rPr>
              <a:t>Allan Skelly &amp; Louisa Shirley writing in Clinical Psychology Forum No 350 February 2022</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Tree>
    <p:extLst>
      <p:ext uri="{BB962C8B-B14F-4D97-AF65-F5344CB8AC3E}">
        <p14:creationId xmlns:p14="http://schemas.microsoft.com/office/powerpoint/2010/main" val="36626955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1FF4F8-382D-43A3-80C2-CF4F381152CB}"/>
              </a:ext>
            </a:extLst>
          </p:cNvPr>
          <p:cNvSpPr>
            <a:spLocks noGrp="1"/>
          </p:cNvSpPr>
          <p:nvPr>
            <p:ph type="title"/>
          </p:nvPr>
        </p:nvSpPr>
        <p:spPr>
          <a:xfrm>
            <a:off x="2592925" y="624110"/>
            <a:ext cx="8911687" cy="919464"/>
          </a:xfrm>
        </p:spPr>
        <p:txBody>
          <a:bodyPr/>
          <a:lstStyle/>
          <a:p>
            <a:r>
              <a:rPr lang="en-GB" dirty="0"/>
              <a:t>The context and the task… </a:t>
            </a:r>
          </a:p>
        </p:txBody>
      </p:sp>
      <p:sp>
        <p:nvSpPr>
          <p:cNvPr id="3" name="Content Placeholder 2">
            <a:extLst>
              <a:ext uri="{FF2B5EF4-FFF2-40B4-BE49-F238E27FC236}">
                <a16:creationId xmlns:a16="http://schemas.microsoft.com/office/drawing/2014/main" id="{D689EEB5-948C-43C3-8E30-9488CF74B007}"/>
              </a:ext>
            </a:extLst>
          </p:cNvPr>
          <p:cNvSpPr>
            <a:spLocks noGrp="1"/>
          </p:cNvSpPr>
          <p:nvPr>
            <p:ph idx="1"/>
          </p:nvPr>
        </p:nvSpPr>
        <p:spPr>
          <a:xfrm>
            <a:off x="2589212" y="1694576"/>
            <a:ext cx="8915400" cy="4216646"/>
          </a:xfrm>
        </p:spPr>
        <p:txBody>
          <a:bodyPr>
            <a:noAutofit/>
          </a:bodyPr>
          <a:lstStyle/>
          <a:p>
            <a:pPr>
              <a:lnSpc>
                <a:spcPct val="107000"/>
              </a:lnSpc>
              <a:spcAft>
                <a:spcPts val="800"/>
              </a:spcAft>
            </a:pPr>
            <a:r>
              <a:rPr lang="en-GB" sz="2000" dirty="0">
                <a:effectLst/>
                <a:latin typeface="Calibri" panose="020F0502020204030204" pitchFamily="34" charset="0"/>
                <a:ea typeface="Calibri" panose="020F0502020204030204" pitchFamily="34" charset="0"/>
                <a:cs typeface="Times New Roman" panose="02020603050405020304" pitchFamily="18" charset="0"/>
              </a:rPr>
              <a:t>That people with an intellectual disability experience trauma is clear, and</a:t>
            </a:r>
          </a:p>
          <a:p>
            <a:pPr>
              <a:lnSpc>
                <a:spcPct val="107000"/>
              </a:lnSpc>
              <a:spcAft>
                <a:spcPts val="800"/>
              </a:spcAft>
            </a:pPr>
            <a:r>
              <a:rPr lang="en-GB" sz="2000" dirty="0">
                <a:latin typeface="Calibri" panose="020F0502020204030204" pitchFamily="34" charset="0"/>
                <a:ea typeface="Calibri" panose="020F0502020204030204" pitchFamily="34" charset="0"/>
                <a:cs typeface="Times New Roman" panose="02020603050405020304" pitchFamily="18" charset="0"/>
              </a:rPr>
              <a:t>This has </a:t>
            </a:r>
            <a:r>
              <a:rPr lang="en-GB" sz="2000" dirty="0">
                <a:effectLst/>
                <a:latin typeface="Calibri" panose="020F0502020204030204" pitchFamily="34" charset="0"/>
                <a:ea typeface="Calibri" panose="020F0502020204030204" pitchFamily="34" charset="0"/>
                <a:cs typeface="Times New Roman" panose="02020603050405020304" pitchFamily="18" charset="0"/>
              </a:rPr>
              <a:t> been historically overlooked, and </a:t>
            </a:r>
          </a:p>
          <a:p>
            <a:pPr>
              <a:lnSpc>
                <a:spcPct val="107000"/>
              </a:lnSpc>
              <a:spcAft>
                <a:spcPts val="800"/>
              </a:spcAft>
            </a:pPr>
            <a:r>
              <a:rPr lang="en-GB" sz="2000" dirty="0">
                <a:latin typeface="Calibri" panose="020F0502020204030204" pitchFamily="34" charset="0"/>
                <a:ea typeface="Calibri" panose="020F0502020204030204" pitchFamily="34" charset="0"/>
                <a:cs typeface="Times New Roman" panose="02020603050405020304" pitchFamily="18" charset="0"/>
              </a:rPr>
              <a:t>Health systems have </a:t>
            </a:r>
            <a:r>
              <a:rPr lang="en-GB" sz="2000" dirty="0">
                <a:effectLst/>
                <a:latin typeface="Calibri" panose="020F0502020204030204" pitchFamily="34" charset="0"/>
                <a:ea typeface="Calibri" panose="020F0502020204030204" pitchFamily="34" charset="0"/>
                <a:cs typeface="Times New Roman" panose="02020603050405020304" pitchFamily="18" charset="0"/>
              </a:rPr>
              <a:t>created trauma, and </a:t>
            </a:r>
          </a:p>
          <a:p>
            <a:pPr>
              <a:lnSpc>
                <a:spcPct val="107000"/>
              </a:lnSpc>
              <a:spcAft>
                <a:spcPts val="800"/>
              </a:spcAft>
            </a:pPr>
            <a:r>
              <a:rPr lang="en-GB" sz="2000" dirty="0">
                <a:latin typeface="Calibri" panose="020F0502020204030204" pitchFamily="34" charset="0"/>
                <a:ea typeface="Calibri" panose="020F0502020204030204" pitchFamily="34" charset="0"/>
                <a:cs typeface="Times New Roman" panose="02020603050405020304" pitchFamily="18" charset="0"/>
              </a:rPr>
              <a:t>People with an intellectual disability often h</a:t>
            </a:r>
            <a:r>
              <a:rPr lang="en-GB" sz="2000" dirty="0">
                <a:effectLst/>
                <a:latin typeface="Calibri" panose="020F0502020204030204" pitchFamily="34" charset="0"/>
                <a:ea typeface="Calibri" panose="020F0502020204030204" pitchFamily="34" charset="0"/>
                <a:cs typeface="Times New Roman" panose="02020603050405020304" pitchFamily="18" charset="0"/>
              </a:rPr>
              <a:t>ave less robust support systems, and</a:t>
            </a:r>
          </a:p>
          <a:p>
            <a:pPr>
              <a:lnSpc>
                <a:spcPct val="107000"/>
              </a:lnSpc>
              <a:spcAft>
                <a:spcPts val="800"/>
              </a:spcAft>
            </a:pPr>
            <a:r>
              <a:rPr lang="en-GB" sz="2000" dirty="0">
                <a:latin typeface="Calibri" panose="020F0502020204030204" pitchFamily="34" charset="0"/>
                <a:ea typeface="Calibri" panose="020F0502020204030204" pitchFamily="34" charset="0"/>
                <a:cs typeface="Times New Roman" panose="02020603050405020304" pitchFamily="18" charset="0"/>
              </a:rPr>
              <a:t>S</a:t>
            </a:r>
            <a:r>
              <a:rPr lang="en-GB" sz="2000" dirty="0">
                <a:effectLst/>
                <a:latin typeface="Calibri" panose="020F0502020204030204" pitchFamily="34" charset="0"/>
                <a:ea typeface="Calibri" panose="020F0502020204030204" pitchFamily="34" charset="0"/>
                <a:cs typeface="Times New Roman" panose="02020603050405020304" pitchFamily="18" charset="0"/>
              </a:rPr>
              <a:t>ystems continue to be invalidating and traumatising, and </a:t>
            </a:r>
          </a:p>
          <a:p>
            <a:pPr>
              <a:lnSpc>
                <a:spcPct val="107000"/>
              </a:lnSpc>
              <a:spcAft>
                <a:spcPts val="800"/>
              </a:spcAft>
            </a:pPr>
            <a:r>
              <a:rPr lang="en-GB" sz="2000" dirty="0">
                <a:effectLst/>
                <a:latin typeface="Calibri" panose="020F0502020204030204" pitchFamily="34" charset="0"/>
                <a:ea typeface="Calibri" panose="020F0502020204030204" pitchFamily="34" charset="0"/>
                <a:cs typeface="Times New Roman" panose="02020603050405020304" pitchFamily="18" charset="0"/>
              </a:rPr>
              <a:t>People often don’t have agency in their systems, and</a:t>
            </a:r>
          </a:p>
          <a:p>
            <a:pPr>
              <a:lnSpc>
                <a:spcPct val="107000"/>
              </a:lnSpc>
              <a:spcAft>
                <a:spcPts val="800"/>
              </a:spcAft>
            </a:pPr>
            <a:r>
              <a:rPr lang="en-GB" sz="2000" dirty="0">
                <a:effectLst/>
                <a:latin typeface="Calibri" panose="020F0502020204030204" pitchFamily="34" charset="0"/>
                <a:ea typeface="Calibri" panose="020F0502020204030204" pitchFamily="34" charset="0"/>
                <a:cs typeface="Times New Roman" panose="02020603050405020304" pitchFamily="18" charset="0"/>
              </a:rPr>
              <a:t>People with an intellectual disability are underrepresented in internation</a:t>
            </a:r>
            <a:r>
              <a:rPr lang="en-GB" sz="2000" dirty="0">
                <a:latin typeface="Calibri" panose="020F0502020204030204" pitchFamily="34" charset="0"/>
                <a:ea typeface="Calibri" panose="020F0502020204030204" pitchFamily="34" charset="0"/>
                <a:cs typeface="Times New Roman" panose="02020603050405020304" pitchFamily="18" charset="0"/>
              </a:rPr>
              <a:t>al </a:t>
            </a:r>
            <a:r>
              <a:rPr lang="en-GB" sz="2000" dirty="0">
                <a:effectLst/>
                <a:latin typeface="Calibri" panose="020F0502020204030204" pitchFamily="34" charset="0"/>
                <a:ea typeface="Calibri" panose="020F0502020204030204" pitchFamily="34" charset="0"/>
                <a:cs typeface="Times New Roman" panose="02020603050405020304" pitchFamily="18" charset="0"/>
              </a:rPr>
              <a:t>ACES and PTSD research and, in evidence-based interventions  </a:t>
            </a:r>
          </a:p>
          <a:p>
            <a:pPr marL="0" indent="0" algn="ctr">
              <a:lnSpc>
                <a:spcPct val="107000"/>
              </a:lnSpc>
              <a:spcAft>
                <a:spcPts val="800"/>
              </a:spcAft>
              <a:buNone/>
            </a:pPr>
            <a:r>
              <a:rPr lang="en-GB" sz="2000" dirty="0">
                <a:latin typeface="Calibri" panose="020F0502020204030204" pitchFamily="34" charset="0"/>
                <a:cs typeface="Times New Roman" panose="02020603050405020304" pitchFamily="18" charset="0"/>
              </a:rPr>
              <a:t>It can only get better (we hope) </a:t>
            </a:r>
            <a:endParaRPr lang="en-GB" sz="2000" dirty="0"/>
          </a:p>
        </p:txBody>
      </p:sp>
    </p:spTree>
    <p:extLst>
      <p:ext uri="{BB962C8B-B14F-4D97-AF65-F5344CB8AC3E}">
        <p14:creationId xmlns:p14="http://schemas.microsoft.com/office/powerpoint/2010/main" val="3705894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30DA5-D038-4C54-82B1-E680516381D8}"/>
              </a:ext>
            </a:extLst>
          </p:cNvPr>
          <p:cNvSpPr>
            <a:spLocks noGrp="1"/>
          </p:cNvSpPr>
          <p:nvPr>
            <p:ph type="title"/>
          </p:nvPr>
        </p:nvSpPr>
        <p:spPr/>
        <p:txBody>
          <a:bodyPr/>
          <a:lstStyle/>
          <a:p>
            <a:r>
              <a:rPr lang="en-GB" dirty="0"/>
              <a:t>Trauma and its impact </a:t>
            </a:r>
          </a:p>
        </p:txBody>
      </p:sp>
      <p:sp>
        <p:nvSpPr>
          <p:cNvPr id="3" name="Content Placeholder 2">
            <a:extLst>
              <a:ext uri="{FF2B5EF4-FFF2-40B4-BE49-F238E27FC236}">
                <a16:creationId xmlns:a16="http://schemas.microsoft.com/office/drawing/2014/main" id="{825943DC-A948-4814-8A0D-BE56D65E8E05}"/>
              </a:ext>
            </a:extLst>
          </p:cNvPr>
          <p:cNvSpPr>
            <a:spLocks noGrp="1"/>
          </p:cNvSpPr>
          <p:nvPr>
            <p:ph idx="1"/>
          </p:nvPr>
        </p:nvSpPr>
        <p:spPr>
          <a:xfrm>
            <a:off x="2589212" y="1610686"/>
            <a:ext cx="8915400" cy="4300536"/>
          </a:xfrm>
        </p:spPr>
        <p:txBody>
          <a:bodyPr>
            <a:noAutofit/>
          </a:bodyPr>
          <a:lstStyle/>
          <a:p>
            <a:pPr>
              <a:lnSpc>
                <a:spcPct val="107000"/>
              </a:lnSpc>
              <a:spcAft>
                <a:spcPts val="800"/>
              </a:spcAft>
            </a:pPr>
            <a:r>
              <a:rPr lang="en-GB" dirty="0">
                <a:effectLst/>
                <a:latin typeface="Calibri" panose="020F0502020204030204" pitchFamily="34" charset="0"/>
                <a:ea typeface="Calibri" panose="020F0502020204030204" pitchFamily="34" charset="0"/>
                <a:cs typeface="Times New Roman" panose="02020603050405020304" pitchFamily="18" charset="0"/>
              </a:rPr>
              <a:t>It is now universally accepted that trauma during early childhood has a detrimental effect on a child’s development. The persistent fear response from early experiences alters the development of the child’s brain and extends to reductions in brain volume (Bremner, 2006). </a:t>
            </a:r>
          </a:p>
          <a:p>
            <a:pPr lvl="3">
              <a:lnSpc>
                <a:spcPct val="107000"/>
              </a:lnSpc>
              <a:spcAft>
                <a:spcPts val="800"/>
              </a:spcAft>
              <a:buFont typeface="Courier New" panose="02070309020205020404" pitchFamily="49" charset="0"/>
              <a:buChar char="o"/>
            </a:pPr>
            <a:r>
              <a:rPr lang="en-GB" sz="1800" dirty="0">
                <a:effectLst/>
                <a:latin typeface="Calibri" panose="020F0502020204030204" pitchFamily="34" charset="0"/>
                <a:ea typeface="Calibri" panose="020F0502020204030204" pitchFamily="34" charset="0"/>
                <a:cs typeface="Times New Roman" panose="02020603050405020304" pitchFamily="18" charset="0"/>
              </a:rPr>
              <a:t>self-regulation</a:t>
            </a:r>
          </a:p>
          <a:p>
            <a:pPr lvl="3">
              <a:lnSpc>
                <a:spcPct val="107000"/>
              </a:lnSpc>
              <a:spcAft>
                <a:spcPts val="800"/>
              </a:spcAft>
              <a:buFont typeface="Courier New" panose="02070309020205020404" pitchFamily="49" charset="0"/>
              <a:buChar char="o"/>
            </a:pPr>
            <a:r>
              <a:rPr lang="en-GB" sz="1800" dirty="0">
                <a:effectLst/>
                <a:latin typeface="Calibri" panose="020F0502020204030204" pitchFamily="34" charset="0"/>
                <a:ea typeface="Calibri" panose="020F0502020204030204" pitchFamily="34" charset="0"/>
                <a:cs typeface="Times New Roman" panose="02020603050405020304" pitchFamily="18" charset="0"/>
              </a:rPr>
              <a:t>cognitive skills and IQ </a:t>
            </a:r>
          </a:p>
          <a:p>
            <a:pPr lvl="3">
              <a:lnSpc>
                <a:spcPct val="107000"/>
              </a:lnSpc>
              <a:spcAft>
                <a:spcPts val="800"/>
              </a:spcAft>
              <a:buFont typeface="Courier New" panose="02070309020205020404" pitchFamily="49" charset="0"/>
              <a:buChar char="o"/>
            </a:pPr>
            <a:r>
              <a:rPr lang="en-GB" sz="1800" dirty="0">
                <a:effectLst/>
                <a:latin typeface="Calibri" panose="020F0502020204030204" pitchFamily="34" charset="0"/>
                <a:ea typeface="Calibri" panose="020F0502020204030204" pitchFamily="34" charset="0"/>
                <a:cs typeface="Times New Roman" panose="02020603050405020304" pitchFamily="18" charset="0"/>
              </a:rPr>
              <a:t>language skills	</a:t>
            </a:r>
          </a:p>
          <a:p>
            <a:pPr lvl="3">
              <a:lnSpc>
                <a:spcPct val="107000"/>
              </a:lnSpc>
              <a:spcAft>
                <a:spcPts val="800"/>
              </a:spcAft>
              <a:buFont typeface="Courier New" panose="02070309020205020404" pitchFamily="49" charset="0"/>
              <a:buChar char="o"/>
            </a:pPr>
            <a:r>
              <a:rPr lang="en-GB" sz="1800" dirty="0">
                <a:effectLst/>
                <a:latin typeface="Calibri" panose="020F0502020204030204" pitchFamily="34" charset="0"/>
                <a:ea typeface="Calibri" panose="020F0502020204030204" pitchFamily="34" charset="0"/>
                <a:cs typeface="Times New Roman" panose="02020603050405020304" pitchFamily="18" charset="0"/>
              </a:rPr>
              <a:t> social skills</a:t>
            </a:r>
          </a:p>
          <a:p>
            <a:pPr>
              <a:lnSpc>
                <a:spcPct val="107000"/>
              </a:lnSpc>
              <a:spcAft>
                <a:spcPts val="800"/>
              </a:spcAft>
            </a:pPr>
            <a:r>
              <a:rPr lang="en-GB" dirty="0">
                <a:latin typeface="Calibri" panose="020F0502020204030204" pitchFamily="34" charset="0"/>
                <a:ea typeface="Calibri" panose="020F0502020204030204" pitchFamily="34" charset="0"/>
                <a:cs typeface="Times New Roman" panose="02020603050405020304" pitchFamily="18" charset="0"/>
              </a:rPr>
              <a:t>I</a:t>
            </a:r>
            <a:r>
              <a:rPr lang="en-GB" dirty="0">
                <a:effectLst/>
                <a:latin typeface="Calibri" panose="020F0502020204030204" pitchFamily="34" charset="0"/>
                <a:ea typeface="Calibri" panose="020F0502020204030204" pitchFamily="34" charset="0"/>
                <a:cs typeface="Times New Roman" panose="02020603050405020304" pitchFamily="18" charset="0"/>
              </a:rPr>
              <a:t>nternational research also indicates that ACES play a key role in child development and subsequent adult mental and physical health. Exposure to 3-5 ACES is considered to have strong associations with a broad range of severe health problems (e.g. Fellitti et al, 1998)</a:t>
            </a:r>
          </a:p>
          <a:p>
            <a:pPr marL="0" indent="0" algn="ctr">
              <a:lnSpc>
                <a:spcPct val="107000"/>
              </a:lnSpc>
              <a:spcAft>
                <a:spcPts val="800"/>
              </a:spcAft>
              <a:buNone/>
            </a:pPr>
            <a:r>
              <a:rPr lang="en-GB" b="1" dirty="0">
                <a:effectLst/>
                <a:latin typeface="Calibri" panose="020F0502020204030204" pitchFamily="34" charset="0"/>
                <a:ea typeface="Calibri" panose="020F0502020204030204" pitchFamily="34" charset="0"/>
                <a:cs typeface="Times New Roman" panose="02020603050405020304" pitchFamily="18" charset="0"/>
              </a:rPr>
              <a:t>And so, trauma alters the very essence of who one is, and how one acts. </a:t>
            </a:r>
          </a:p>
        </p:txBody>
      </p:sp>
    </p:spTree>
    <p:extLst>
      <p:ext uri="{BB962C8B-B14F-4D97-AF65-F5344CB8AC3E}">
        <p14:creationId xmlns:p14="http://schemas.microsoft.com/office/powerpoint/2010/main" val="1072052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AAD793-5FB3-4A72-AF7B-5A4F74DB24A9}"/>
              </a:ext>
            </a:extLst>
          </p:cNvPr>
          <p:cNvSpPr>
            <a:spLocks noGrp="1"/>
          </p:cNvSpPr>
          <p:nvPr>
            <p:ph type="title"/>
          </p:nvPr>
        </p:nvSpPr>
        <p:spPr/>
        <p:txBody>
          <a:bodyPr>
            <a:normAutofit/>
          </a:bodyPr>
          <a:lstStyle/>
          <a:p>
            <a:r>
              <a:rPr lang="en-GB" sz="3200" dirty="0">
                <a:effectLst/>
                <a:latin typeface="Calibri" panose="020F0502020204030204" pitchFamily="34" charset="0"/>
                <a:ea typeface="Calibri" panose="020F0502020204030204" pitchFamily="34" charset="0"/>
                <a:cs typeface="Times New Roman" panose="02020603050405020304" pitchFamily="18" charset="0"/>
              </a:rPr>
              <a:t>Traumatic events &amp; ACES </a:t>
            </a:r>
            <a:r>
              <a:rPr lang="en-GB" sz="3200" dirty="0">
                <a:latin typeface="Calibri" panose="020F0502020204030204" pitchFamily="34" charset="0"/>
                <a:ea typeface="Calibri" panose="020F0502020204030204" pitchFamily="34" charset="0"/>
                <a:cs typeface="Times New Roman" panose="02020603050405020304" pitchFamily="18" charset="0"/>
              </a:rPr>
              <a:t> for people </a:t>
            </a:r>
            <a:r>
              <a:rPr lang="en-GB" sz="3200" dirty="0">
                <a:effectLst/>
                <a:latin typeface="Calibri" panose="020F0502020204030204" pitchFamily="34" charset="0"/>
                <a:ea typeface="Calibri" panose="020F0502020204030204" pitchFamily="34" charset="0"/>
                <a:cs typeface="Times New Roman" panose="02020603050405020304" pitchFamily="18" charset="0"/>
              </a:rPr>
              <a:t>with an </a:t>
            </a:r>
            <a:r>
              <a:rPr lang="en-GB" sz="3200" dirty="0">
                <a:latin typeface="Calibri" panose="020F0502020204030204" pitchFamily="34" charset="0"/>
                <a:ea typeface="Calibri" panose="020F0502020204030204" pitchFamily="34" charset="0"/>
                <a:cs typeface="Times New Roman" panose="02020603050405020304" pitchFamily="18" charset="0"/>
              </a:rPr>
              <a:t>i</a:t>
            </a:r>
            <a:r>
              <a:rPr lang="en-GB" sz="3200" dirty="0">
                <a:effectLst/>
                <a:latin typeface="Calibri" panose="020F0502020204030204" pitchFamily="34" charset="0"/>
                <a:ea typeface="Calibri" panose="020F0502020204030204" pitchFamily="34" charset="0"/>
                <a:cs typeface="Times New Roman" panose="02020603050405020304" pitchFamily="18" charset="0"/>
              </a:rPr>
              <a:t>ntellectual disability</a:t>
            </a:r>
            <a:endParaRPr lang="en-GB" sz="3200" dirty="0"/>
          </a:p>
        </p:txBody>
      </p:sp>
      <p:sp>
        <p:nvSpPr>
          <p:cNvPr id="3" name="Content Placeholder 2">
            <a:extLst>
              <a:ext uri="{FF2B5EF4-FFF2-40B4-BE49-F238E27FC236}">
                <a16:creationId xmlns:a16="http://schemas.microsoft.com/office/drawing/2014/main" id="{898CCB06-C9FE-48AC-BC3D-7821EB6DEB97}"/>
              </a:ext>
            </a:extLst>
          </p:cNvPr>
          <p:cNvSpPr>
            <a:spLocks noGrp="1"/>
          </p:cNvSpPr>
          <p:nvPr>
            <p:ph idx="1"/>
          </p:nvPr>
        </p:nvSpPr>
        <p:spPr>
          <a:xfrm>
            <a:off x="2589212" y="1905001"/>
            <a:ext cx="8915400" cy="4548808"/>
          </a:xfrm>
        </p:spPr>
        <p:txBody>
          <a:bodyPr>
            <a:normAutofit/>
          </a:bodyPr>
          <a:lstStyle/>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It has taken a long time for professionals and service providers that accept that abuse, adverse life events and childhood experiences </a:t>
            </a:r>
            <a:r>
              <a:rPr lang="en-GB" dirty="0">
                <a:latin typeface="Calibri" panose="020F0502020204030204" pitchFamily="34" charset="0"/>
                <a:ea typeface="Calibri" panose="020F0502020204030204" pitchFamily="34" charset="0"/>
                <a:cs typeface="Times New Roman" panose="02020603050405020304" pitchFamily="18" charset="0"/>
              </a:rPr>
              <a:t>is traumatic </a:t>
            </a:r>
            <a:r>
              <a:rPr lang="en-GB" sz="1800" dirty="0">
                <a:effectLst/>
                <a:latin typeface="Calibri" panose="020F0502020204030204" pitchFamily="34" charset="0"/>
                <a:ea typeface="Calibri" panose="020F0502020204030204" pitchFamily="34" charset="0"/>
                <a:cs typeface="Times New Roman" panose="02020603050405020304" pitchFamily="18" charset="0"/>
              </a:rPr>
              <a:t>for people with a intellectual disability. </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People with an intellectual disability are at risk of experience more adverse life experiences (Emerson &amp; Brigham, 2014) </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Children with ID are more likely to experience ACE’s compared to children in the general population </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Research by </a:t>
            </a:r>
            <a:r>
              <a:rPr lang="en-GB" sz="18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Reichman</a:t>
            </a:r>
            <a:r>
              <a:rPr lang="en-GB" sz="1800"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 </a:t>
            </a:r>
            <a:r>
              <a:rPr lang="en-GB" sz="1800" dirty="0">
                <a:effectLst/>
                <a:latin typeface="Calibri" panose="020F0502020204030204" pitchFamily="34" charset="0"/>
                <a:ea typeface="Calibri" panose="020F0502020204030204" pitchFamily="34" charset="0"/>
                <a:cs typeface="Times New Roman" panose="02020603050405020304" pitchFamily="18" charset="0"/>
              </a:rPr>
              <a:t>&amp; colleagues showed having a disabling health condition (including ID) was associated with 83% higher odds or the child experiencing 2 or more ACEs and 73% higher odds of experiencing 3 or more ACES at age 5 years. </a:t>
            </a:r>
          </a:p>
          <a:p>
            <a:endParaRPr lang="en-GB" dirty="0"/>
          </a:p>
        </p:txBody>
      </p:sp>
    </p:spTree>
    <p:extLst>
      <p:ext uri="{BB962C8B-B14F-4D97-AF65-F5344CB8AC3E}">
        <p14:creationId xmlns:p14="http://schemas.microsoft.com/office/powerpoint/2010/main" val="426012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3733D2-8378-489D-999D-6AFC0E72FC31}"/>
              </a:ext>
            </a:extLst>
          </p:cNvPr>
          <p:cNvSpPr>
            <a:spLocks noGrp="1"/>
          </p:cNvSpPr>
          <p:nvPr>
            <p:ph type="title"/>
          </p:nvPr>
        </p:nvSpPr>
        <p:spPr/>
        <p:txBody>
          <a:bodyPr>
            <a:normAutofit/>
          </a:bodyPr>
          <a:lstStyle/>
          <a:p>
            <a:r>
              <a:rPr lang="en-GB" sz="3200" dirty="0"/>
              <a:t>Vulnerability to trauma cont. </a:t>
            </a:r>
          </a:p>
        </p:txBody>
      </p:sp>
      <p:sp>
        <p:nvSpPr>
          <p:cNvPr id="3" name="Content Placeholder 2">
            <a:extLst>
              <a:ext uri="{FF2B5EF4-FFF2-40B4-BE49-F238E27FC236}">
                <a16:creationId xmlns:a16="http://schemas.microsoft.com/office/drawing/2014/main" id="{00034D4E-E47B-4A36-847F-F17D774360AD}"/>
              </a:ext>
            </a:extLst>
          </p:cNvPr>
          <p:cNvSpPr>
            <a:spLocks noGrp="1"/>
          </p:cNvSpPr>
          <p:nvPr>
            <p:ph idx="1"/>
          </p:nvPr>
        </p:nvSpPr>
        <p:spPr>
          <a:xfrm>
            <a:off x="1643270" y="1683026"/>
            <a:ext cx="9861342" cy="4228196"/>
          </a:xfrm>
        </p:spPr>
        <p:txBody>
          <a:bodyPr/>
          <a:lstStyle/>
          <a:p>
            <a:r>
              <a:rPr lang="en-GB" sz="2000" dirty="0">
                <a:latin typeface="Calibri" panose="020F0502020204030204" pitchFamily="34" charset="0"/>
                <a:ea typeface="Calibri" panose="020F0502020204030204" pitchFamily="34" charset="0"/>
                <a:cs typeface="Times New Roman" panose="02020603050405020304" pitchFamily="18" charset="0"/>
              </a:rPr>
              <a:t>People with ID are much more vulnerable to sexual abuse / assault, physical and verbal abuse compared to other members of society</a:t>
            </a:r>
          </a:p>
          <a:p>
            <a:pPr marL="0" indent="0">
              <a:buNone/>
            </a:pPr>
            <a:endParaRPr lang="en-GB" sz="2000" dirty="0">
              <a:latin typeface="Calibri" panose="020F0502020204030204" pitchFamily="34" charset="0"/>
              <a:ea typeface="Calibri" panose="020F0502020204030204" pitchFamily="34" charset="0"/>
              <a:cs typeface="Times New Roman" panose="02020603050405020304" pitchFamily="18" charset="0"/>
            </a:endParaRPr>
          </a:p>
          <a:p>
            <a:r>
              <a:rPr lang="en-GB" sz="2000" b="1" dirty="0">
                <a:effectLst/>
                <a:latin typeface="Calibri" panose="020F0502020204030204" pitchFamily="34" charset="0"/>
                <a:ea typeface="Calibri" panose="020F0502020204030204" pitchFamily="34" charset="0"/>
                <a:cs typeface="Times New Roman" panose="02020603050405020304" pitchFamily="18" charset="0"/>
              </a:rPr>
              <a:t>Systems perpetuate trauma: </a:t>
            </a:r>
            <a:r>
              <a:rPr lang="en-GB" sz="2000" dirty="0">
                <a:effectLst/>
                <a:latin typeface="Calibri" panose="020F0502020204030204" pitchFamily="34" charset="0"/>
                <a:ea typeface="Calibri" panose="020F0502020204030204" pitchFamily="34" charset="0"/>
                <a:cs typeface="Times New Roman" panose="02020603050405020304" pitchFamily="18" charset="0"/>
              </a:rPr>
              <a:t>For example, people are often moved suddenly without thought for their need for attachment being considered important. </a:t>
            </a:r>
          </a:p>
          <a:p>
            <a:pPr marL="0" indent="0">
              <a:buNone/>
            </a:pP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r>
              <a:rPr lang="en-GB" sz="2000" dirty="0">
                <a:latin typeface="Calibri" panose="020F0502020204030204" pitchFamily="34" charset="0"/>
                <a:ea typeface="Calibri" panose="020F0502020204030204" pitchFamily="34" charset="0"/>
                <a:cs typeface="Times New Roman" panose="02020603050405020304" pitchFamily="18" charset="0"/>
              </a:rPr>
              <a:t>People often don’t have agency in their context </a:t>
            </a:r>
          </a:p>
          <a:p>
            <a:pPr marL="0" indent="0">
              <a:buNone/>
            </a:pPr>
            <a:endParaRPr lang="en-GB" sz="2000" dirty="0">
              <a:latin typeface="Calibri" panose="020F0502020204030204" pitchFamily="34" charset="0"/>
              <a:ea typeface="Calibri" panose="020F0502020204030204" pitchFamily="34" charset="0"/>
              <a:cs typeface="Times New Roman" panose="02020603050405020304" pitchFamily="18" charset="0"/>
            </a:endParaRPr>
          </a:p>
          <a:p>
            <a:r>
              <a:rPr lang="en-GB" sz="2000" dirty="0">
                <a:effectLst/>
                <a:latin typeface="Calibri" panose="020F0502020204030204" pitchFamily="34" charset="0"/>
                <a:ea typeface="Calibri" panose="020F0502020204030204" pitchFamily="34" charset="0"/>
                <a:cs typeface="Times New Roman" panose="02020603050405020304" pitchFamily="18" charset="0"/>
              </a:rPr>
              <a:t>Restraint occurs in s</a:t>
            </a:r>
            <a:r>
              <a:rPr lang="en-GB" sz="2000" dirty="0">
                <a:latin typeface="Calibri" panose="020F0502020204030204" pitchFamily="34" charset="0"/>
                <a:ea typeface="Calibri" panose="020F0502020204030204" pitchFamily="34" charset="0"/>
                <a:cs typeface="Times New Roman" panose="02020603050405020304" pitchFamily="18" charset="0"/>
              </a:rPr>
              <a:t>ystems </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Tree>
    <p:extLst>
      <p:ext uri="{BB962C8B-B14F-4D97-AF65-F5344CB8AC3E}">
        <p14:creationId xmlns:p14="http://schemas.microsoft.com/office/powerpoint/2010/main" val="8892263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2B4CC7-FF08-43D0-8884-F17AD8D64A81}"/>
              </a:ext>
            </a:extLst>
          </p:cNvPr>
          <p:cNvSpPr>
            <a:spLocks noGrp="1"/>
          </p:cNvSpPr>
          <p:nvPr>
            <p:ph type="title"/>
          </p:nvPr>
        </p:nvSpPr>
        <p:spPr/>
        <p:txBody>
          <a:bodyPr>
            <a:normAutofit/>
          </a:bodyPr>
          <a:lstStyle/>
          <a:p>
            <a:r>
              <a:rPr lang="en-GB" sz="3200" dirty="0"/>
              <a:t>PTSD</a:t>
            </a:r>
          </a:p>
        </p:txBody>
      </p:sp>
      <p:sp>
        <p:nvSpPr>
          <p:cNvPr id="3" name="Content Placeholder 2">
            <a:extLst>
              <a:ext uri="{FF2B5EF4-FFF2-40B4-BE49-F238E27FC236}">
                <a16:creationId xmlns:a16="http://schemas.microsoft.com/office/drawing/2014/main" id="{4389EB23-6154-40BA-8009-C18FDAD7C050}"/>
              </a:ext>
            </a:extLst>
          </p:cNvPr>
          <p:cNvSpPr>
            <a:spLocks noGrp="1"/>
          </p:cNvSpPr>
          <p:nvPr>
            <p:ph idx="1"/>
          </p:nvPr>
        </p:nvSpPr>
        <p:spPr>
          <a:xfrm>
            <a:off x="1590261" y="1431235"/>
            <a:ext cx="9914351" cy="4802655"/>
          </a:xfrm>
        </p:spPr>
        <p:txBody>
          <a:bodyPr>
            <a:normAutofit/>
          </a:bodyPr>
          <a:lstStyle/>
          <a:p>
            <a:pPr>
              <a:lnSpc>
                <a:spcPct val="107000"/>
              </a:lnSpc>
              <a:spcAft>
                <a:spcPts val="800"/>
              </a:spcAft>
            </a:pPr>
            <a:r>
              <a:rPr lang="en-GB" sz="2000" dirty="0">
                <a:effectLst/>
                <a:latin typeface="Calibri" panose="020F0502020204030204" pitchFamily="34" charset="0"/>
                <a:ea typeface="Calibri" panose="020F0502020204030204" pitchFamily="34" charset="0"/>
                <a:cs typeface="Times New Roman" panose="02020603050405020304" pitchFamily="18" charset="0"/>
              </a:rPr>
              <a:t>PTSD occurs in 20–30% of people exposed to traumatic events and the prevalence in the general population is 1% (Helzer et al, 1987), with life-time prevalence of 9.2%.</a:t>
            </a:r>
          </a:p>
          <a:p>
            <a:pPr>
              <a:lnSpc>
                <a:spcPct val="107000"/>
              </a:lnSpc>
              <a:spcAft>
                <a:spcPts val="800"/>
              </a:spcAft>
            </a:pPr>
            <a:r>
              <a:rPr lang="en-GB" sz="2000" dirty="0">
                <a:effectLst/>
                <a:latin typeface="Calibri" panose="020F0502020204030204" pitchFamily="34" charset="0"/>
                <a:ea typeface="Calibri" panose="020F0502020204030204" pitchFamily="34" charset="0"/>
                <a:cs typeface="Times New Roman" panose="02020603050405020304" pitchFamily="18" charset="0"/>
              </a:rPr>
              <a:t>The psychological understanding of PTSD is that it represents </a:t>
            </a:r>
            <a:r>
              <a:rPr lang="en-GB" sz="2000" b="1" i="1" dirty="0">
                <a:effectLst/>
                <a:latin typeface="Calibri" panose="020F0502020204030204" pitchFamily="34" charset="0"/>
                <a:ea typeface="Calibri" panose="020F0502020204030204" pitchFamily="34" charset="0"/>
                <a:cs typeface="Times New Roman" panose="02020603050405020304" pitchFamily="18" charset="0"/>
              </a:rPr>
              <a:t>a failure to process the experience of fear,</a:t>
            </a:r>
            <a:r>
              <a:rPr lang="en-GB" sz="2000" dirty="0">
                <a:effectLst/>
                <a:latin typeface="Calibri" panose="020F0502020204030204" pitchFamily="34" charset="0"/>
                <a:ea typeface="Calibri" panose="020F0502020204030204" pitchFamily="34" charset="0"/>
                <a:cs typeface="Times New Roman" panose="02020603050405020304" pitchFamily="18" charset="0"/>
              </a:rPr>
              <a:t> reflecting either a previous vulnerability to fear or exposure to extremes of fear (Foa &amp; Kozak, 1986). Others suffer sadness, guilt and shame (Andrews, 1998), that is, </a:t>
            </a:r>
            <a:r>
              <a:rPr lang="en-GB" sz="2000" b="1" i="1" dirty="0">
                <a:effectLst/>
                <a:latin typeface="Calibri" panose="020F0502020204030204" pitchFamily="34" charset="0"/>
                <a:ea typeface="Calibri" panose="020F0502020204030204" pitchFamily="34" charset="0"/>
                <a:cs typeface="Times New Roman" panose="02020603050405020304" pitchFamily="18" charset="0"/>
              </a:rPr>
              <a:t>fear shatters an inner, rather than an external, sense of security</a:t>
            </a:r>
            <a:r>
              <a:rPr lang="en-GB" sz="20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GB" sz="2000" dirty="0">
                <a:effectLst/>
                <a:latin typeface="Calibri" panose="020F0502020204030204" pitchFamily="34" charset="0"/>
                <a:ea typeface="Calibri" panose="020F0502020204030204" pitchFamily="34" charset="0"/>
                <a:cs typeface="Times New Roman" panose="02020603050405020304" pitchFamily="18" charset="0"/>
              </a:rPr>
              <a:t>Resilient individuals see themselves as neither omnipotent nor helpless in the face of stress, and are not ashamed to seek help and use what is offered. In contrast, vulnerable individuals tend to see care-seeking as shameful and anxiety inducing. </a:t>
            </a:r>
          </a:p>
          <a:p>
            <a:pPr marL="0" indent="0" algn="ctr">
              <a:lnSpc>
                <a:spcPct val="107000"/>
              </a:lnSpc>
              <a:spcAft>
                <a:spcPts val="800"/>
              </a:spcAft>
              <a:buNone/>
            </a:pPr>
            <a:r>
              <a:rPr lang="en-GB" sz="2000" b="1" dirty="0">
                <a:effectLst/>
                <a:latin typeface="Calibri" panose="020F0502020204030204" pitchFamily="34" charset="0"/>
                <a:ea typeface="Calibri" panose="020F0502020204030204" pitchFamily="34" charset="0"/>
                <a:cs typeface="Times New Roman" panose="02020603050405020304" pitchFamily="18" charset="0"/>
              </a:rPr>
              <a:t>How these emotions and coping strategies are understood in those with intellectual disability is largely unknown.</a:t>
            </a:r>
          </a:p>
          <a:p>
            <a:endParaRPr lang="en-GB" dirty="0"/>
          </a:p>
        </p:txBody>
      </p:sp>
    </p:spTree>
    <p:extLst>
      <p:ext uri="{BB962C8B-B14F-4D97-AF65-F5344CB8AC3E}">
        <p14:creationId xmlns:p14="http://schemas.microsoft.com/office/powerpoint/2010/main" val="3990178514"/>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abhb">
  <a:themeElements>
    <a:clrScheme name="abhb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fontScheme name="abhb">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Verdana" pitchFamily="34" charset="0"/>
          </a:defRPr>
        </a:defPPr>
      </a:lstStyle>
    </a:lnDef>
  </a:objectDefaults>
  <a:extraClrSchemeLst>
    <a:extraClrScheme>
      <a:clrScheme name="abhb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abhb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abhb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abhb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abhb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abhb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abhb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abhb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abhb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abhb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1529</TotalTime>
  <Words>4958</Words>
  <Application>Microsoft Office PowerPoint</Application>
  <PresentationFormat>Widescreen</PresentationFormat>
  <Paragraphs>364</Paragraphs>
  <Slides>34</Slides>
  <Notes>19</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34</vt:i4>
      </vt:variant>
    </vt:vector>
  </HeadingPairs>
  <TitlesOfParts>
    <vt:vector size="47" baseType="lpstr">
      <vt:lpstr>Arial</vt:lpstr>
      <vt:lpstr>Calibri</vt:lpstr>
      <vt:lpstr>Calibri Light</vt:lpstr>
      <vt:lpstr>Century Gothic</vt:lpstr>
      <vt:lpstr>Courier New</vt:lpstr>
      <vt:lpstr>Symbol</vt:lpstr>
      <vt:lpstr>Tahoma</vt:lpstr>
      <vt:lpstr>Times New Roman</vt:lpstr>
      <vt:lpstr>Verdana</vt:lpstr>
      <vt:lpstr>Wingdings</vt:lpstr>
      <vt:lpstr>Wingdings 3</vt:lpstr>
      <vt:lpstr>Wisp</vt:lpstr>
      <vt:lpstr>abhb</vt:lpstr>
      <vt:lpstr>What do we know (and don’t know) about Trauma and people with an intellectual disability:   Acknowledgement, Validation and Intervention </vt:lpstr>
      <vt:lpstr>Definitions of trauma </vt:lpstr>
      <vt:lpstr>Learning disability professional senate (2021)</vt:lpstr>
      <vt:lpstr>A different summary…</vt:lpstr>
      <vt:lpstr>The context and the task… </vt:lpstr>
      <vt:lpstr>Trauma and its impact </vt:lpstr>
      <vt:lpstr>Traumatic events &amp; ACES  for people with an intellectual disability</vt:lpstr>
      <vt:lpstr>Vulnerability to trauma cont. </vt:lpstr>
      <vt:lpstr>PTSD</vt:lpstr>
      <vt:lpstr>PTSD and intellectual disability</vt:lpstr>
      <vt:lpstr>PTSD and intellectual disability cont. </vt:lpstr>
      <vt:lpstr>Presentation of PTSD </vt:lpstr>
      <vt:lpstr>Why people are more vulnerable to trauma and ACES</vt:lpstr>
      <vt:lpstr>Under-recognition and representation in adults with an intellectual disability - society</vt:lpstr>
      <vt:lpstr>Under-recognition and representation in adults with an intellectual disability - society</vt:lpstr>
      <vt:lpstr>Ongoing problems recognising and validating trauma – individuals coping</vt:lpstr>
      <vt:lpstr>Ongoing problems recognising and validating trauma – individuals coping</vt:lpstr>
      <vt:lpstr>Moving forward </vt:lpstr>
      <vt:lpstr>‘I can tell you the way we shouldn’t be treated. This is from experience.’  </vt:lpstr>
      <vt:lpstr>Summary </vt:lpstr>
      <vt:lpstr>ABUHB Learning Disability Psychological Services  </vt:lpstr>
      <vt:lpstr>    </vt:lpstr>
      <vt:lpstr>Rationale</vt:lpstr>
      <vt:lpstr>Study</vt:lpstr>
      <vt:lpstr>PowerPoint Presentation</vt:lpstr>
      <vt:lpstr>Developing the Matrix</vt:lpstr>
      <vt:lpstr>Where are we now?</vt:lpstr>
      <vt:lpstr>The Future</vt:lpstr>
      <vt:lpstr>Idea: working model to improve trauma services for people </vt:lpstr>
      <vt:lpstr>A Model – psychological / relational safety </vt:lpstr>
      <vt:lpstr>The National (Wales) Context   National Trauma Practice Framework 2022</vt:lpstr>
      <vt:lpstr>Workshop </vt:lpstr>
      <vt:lpstr>References </vt:lpstr>
      <vt:lpstr>References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do we know (and don’t know) about Trauma and people with an intellectual disability: Acknowledgement, Validation and Intervention</dc:title>
  <dc:creator>Caley Hill (Aneurin Bevan UHB - Learning Disabilities)</dc:creator>
  <cp:lastModifiedBy>Caley Hill (Aneurin Bevan UHB - Learning Disabilities)</cp:lastModifiedBy>
  <cp:revision>39</cp:revision>
  <dcterms:created xsi:type="dcterms:W3CDTF">2023-02-09T11:43:03Z</dcterms:created>
  <dcterms:modified xsi:type="dcterms:W3CDTF">2023-02-14T12:48:47Z</dcterms:modified>
</cp:coreProperties>
</file>