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4"/>
  </p:sldMasterIdLst>
  <p:notesMasterIdLst>
    <p:notesMasterId r:id="rId18"/>
  </p:notesMasterIdLst>
  <p:sldIdLst>
    <p:sldId id="257" r:id="rId5"/>
    <p:sldId id="2147198287" r:id="rId6"/>
    <p:sldId id="2147198289" r:id="rId7"/>
    <p:sldId id="2147198288" r:id="rId8"/>
    <p:sldId id="314" r:id="rId9"/>
    <p:sldId id="260" r:id="rId10"/>
    <p:sldId id="318" r:id="rId11"/>
    <p:sldId id="259" r:id="rId12"/>
    <p:sldId id="2147198285" r:id="rId13"/>
    <p:sldId id="2147198277" r:id="rId14"/>
    <p:sldId id="2147198272" r:id="rId15"/>
    <p:sldId id="2147198276" r:id="rId16"/>
    <p:sldId id="31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9695CAA-7BC5-9AE0-18C8-B7ADE22E836A}" name="Marcus Sandberg (DHCW - Information Governance)" initials="MS(IG" userId="S::Marcus.Sandberg@wales.nhs.uk::3b2b2555-4db1-4f7a-a4d2-fc431541dcc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CAC1"/>
    <a:srgbClr val="C1D5D5"/>
    <a:srgbClr val="FF3701"/>
    <a:srgbClr val="B3D1B7"/>
    <a:srgbClr val="000000"/>
    <a:srgbClr val="AB31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20" d="100"/>
          <a:sy n="120" d="100"/>
        </p:scale>
        <p:origin x="19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CD6E9F-94C7-470A-926E-F2E256ADDD62}" type="doc">
      <dgm:prSet loTypeId="urn:microsoft.com/office/officeart/2005/8/layout/pyramid4" loCatId="relationship" qsTypeId="urn:microsoft.com/office/officeart/2005/8/quickstyle/simple1" qsCatId="simple" csTypeId="urn:microsoft.com/office/officeart/2005/8/colors/accent1_2" csCatId="accent1" phldr="1"/>
      <dgm:spPr/>
      <dgm:t>
        <a:bodyPr/>
        <a:lstStyle/>
        <a:p>
          <a:endParaRPr lang="en-GB"/>
        </a:p>
      </dgm:t>
    </dgm:pt>
    <dgm:pt modelId="{7E85C6DD-9506-495D-B7F7-2127A403E288}">
      <dgm:prSet phldrT="[Text]" custT="1"/>
      <dgm:spPr>
        <a:solidFill>
          <a:srgbClr val="639292"/>
        </a:solidFill>
      </dgm:spPr>
      <dgm:t>
        <a:bodyPr/>
        <a:lstStyle/>
        <a:p>
          <a:r>
            <a:rPr lang="en-GB" sz="1800" b="1">
              <a:solidFill>
                <a:schemeClr val="accent4"/>
              </a:solidFill>
            </a:rPr>
            <a:t>LEADERSHIP &amp; GOVERNANCE</a:t>
          </a:r>
        </a:p>
        <a:p>
          <a:r>
            <a:rPr lang="en-GB" sz="1400" b="0"/>
            <a:t>-Scrutiny</a:t>
          </a:r>
        </a:p>
        <a:p>
          <a:r>
            <a:rPr lang="en-GB" sz="1400" b="0"/>
            <a:t>Strategy</a:t>
          </a:r>
        </a:p>
        <a:p>
          <a:r>
            <a:rPr lang="en-GB" sz="1400" b="0"/>
            <a:t>-Priorities</a:t>
          </a:r>
        </a:p>
        <a:p>
          <a:r>
            <a:rPr lang="en-GB" sz="1400" b="0"/>
            <a:t>-Opportunities</a:t>
          </a:r>
        </a:p>
      </dgm:t>
    </dgm:pt>
    <dgm:pt modelId="{B365CC3E-010E-4424-B801-B361DE1510DB}" type="parTrans" cxnId="{D8AEB6A7-CBAA-4136-BF2B-26044A5A1676}">
      <dgm:prSet/>
      <dgm:spPr/>
      <dgm:t>
        <a:bodyPr/>
        <a:lstStyle/>
        <a:p>
          <a:endParaRPr lang="en-GB"/>
        </a:p>
      </dgm:t>
    </dgm:pt>
    <dgm:pt modelId="{FF95D124-11B6-4A28-9621-E8CC411B4A9B}" type="sibTrans" cxnId="{D8AEB6A7-CBAA-4136-BF2B-26044A5A1676}">
      <dgm:prSet/>
      <dgm:spPr/>
      <dgm:t>
        <a:bodyPr/>
        <a:lstStyle/>
        <a:p>
          <a:endParaRPr lang="en-GB"/>
        </a:p>
      </dgm:t>
    </dgm:pt>
    <dgm:pt modelId="{51640629-8D63-4175-BE5F-FF7D8825D5E1}">
      <dgm:prSet phldrT="[Text]" custT="1"/>
      <dgm:spPr>
        <a:solidFill>
          <a:srgbClr val="639292"/>
        </a:solidFill>
      </dgm:spPr>
      <dgm:t>
        <a:bodyPr/>
        <a:lstStyle/>
        <a:p>
          <a:r>
            <a:rPr lang="en-GB" sz="1500" b="1">
              <a:solidFill>
                <a:schemeClr val="accent4"/>
              </a:solidFill>
            </a:rPr>
            <a:t>LOCAL IMPLEMENTATION</a:t>
          </a:r>
        </a:p>
      </dgm:t>
    </dgm:pt>
    <dgm:pt modelId="{614FC6E3-E7F7-4756-A8B0-5550607C74DA}" type="parTrans" cxnId="{3CBBEE38-5870-4EDF-AC6F-1D47DBFF7AB4}">
      <dgm:prSet/>
      <dgm:spPr/>
      <dgm:t>
        <a:bodyPr/>
        <a:lstStyle/>
        <a:p>
          <a:endParaRPr lang="en-GB"/>
        </a:p>
      </dgm:t>
    </dgm:pt>
    <dgm:pt modelId="{F30EA711-8B51-4A59-AF32-8361B023E36F}" type="sibTrans" cxnId="{3CBBEE38-5870-4EDF-AC6F-1D47DBFF7AB4}">
      <dgm:prSet/>
      <dgm:spPr/>
      <dgm:t>
        <a:bodyPr/>
        <a:lstStyle/>
        <a:p>
          <a:endParaRPr lang="en-GB"/>
        </a:p>
      </dgm:t>
    </dgm:pt>
    <dgm:pt modelId="{A9B03B86-5B41-426E-8F04-ADC6227DAED0}">
      <dgm:prSet phldrT="[Text]" custT="1"/>
      <dgm:spPr>
        <a:solidFill>
          <a:srgbClr val="4D7373"/>
        </a:solidFill>
      </dgm:spPr>
      <dgm:t>
        <a:bodyPr/>
        <a:lstStyle/>
        <a:p>
          <a:endParaRPr lang="en-GB" sz="1400" b="1" dirty="0"/>
        </a:p>
        <a:p>
          <a:endParaRPr lang="en-GB" sz="1400" b="1" dirty="0"/>
        </a:p>
        <a:p>
          <a:r>
            <a:rPr lang="en-GB" sz="1800" b="1" dirty="0">
              <a:solidFill>
                <a:schemeClr val="accent4"/>
              </a:solidFill>
            </a:rPr>
            <a:t>SUPPORT</a:t>
          </a:r>
        </a:p>
        <a:p>
          <a:r>
            <a:rPr lang="en-GB" sz="1400" u="none" dirty="0">
              <a:solidFill>
                <a:schemeClr val="tx1"/>
              </a:solidFill>
            </a:rPr>
            <a:t>Central WASPI Team (DHCW) </a:t>
          </a:r>
        </a:p>
        <a:p>
          <a:r>
            <a:rPr lang="en-GB" sz="1400" dirty="0">
              <a:solidFill>
                <a:schemeClr val="tx1"/>
              </a:solidFill>
            </a:rPr>
            <a:t>-Website</a:t>
          </a:r>
        </a:p>
        <a:p>
          <a:r>
            <a:rPr lang="en-GB" sz="1400" dirty="0">
              <a:solidFill>
                <a:schemeClr val="tx1"/>
              </a:solidFill>
            </a:rPr>
            <a:t>-Promotion</a:t>
          </a:r>
        </a:p>
        <a:p>
          <a:r>
            <a:rPr lang="en-GB" sz="1400" dirty="0">
              <a:solidFill>
                <a:schemeClr val="tx1"/>
              </a:solidFill>
            </a:rPr>
            <a:t>-Advice</a:t>
          </a:r>
        </a:p>
        <a:p>
          <a:r>
            <a:rPr lang="en-GB" sz="1400" dirty="0">
              <a:solidFill>
                <a:schemeClr val="tx1"/>
              </a:solidFill>
            </a:rPr>
            <a:t>-Liaison</a:t>
          </a:r>
        </a:p>
        <a:p>
          <a:endParaRPr lang="en-GB" sz="900" dirty="0"/>
        </a:p>
      </dgm:t>
    </dgm:pt>
    <dgm:pt modelId="{7EB9B5CE-41EA-40DC-A9B9-E7123E4FCF3B}" type="parTrans" cxnId="{9BC63AB9-FA73-4E81-B9D4-0834CCF11110}">
      <dgm:prSet/>
      <dgm:spPr/>
      <dgm:t>
        <a:bodyPr/>
        <a:lstStyle/>
        <a:p>
          <a:endParaRPr lang="en-GB"/>
        </a:p>
      </dgm:t>
    </dgm:pt>
    <dgm:pt modelId="{3914AA1C-73BA-4F36-9165-1045138DF77D}" type="sibTrans" cxnId="{9BC63AB9-FA73-4E81-B9D4-0834CCF11110}">
      <dgm:prSet/>
      <dgm:spPr/>
      <dgm:t>
        <a:bodyPr/>
        <a:lstStyle/>
        <a:p>
          <a:endParaRPr lang="en-GB"/>
        </a:p>
      </dgm:t>
    </dgm:pt>
    <dgm:pt modelId="{B57E6473-62A5-46D6-9B69-90BB4D15B960}">
      <dgm:prSet phldrT="[Text]" custT="1"/>
      <dgm:spPr>
        <a:solidFill>
          <a:srgbClr val="639292"/>
        </a:solidFill>
      </dgm:spPr>
      <dgm:t>
        <a:bodyPr/>
        <a:lstStyle/>
        <a:p>
          <a:r>
            <a:rPr lang="en-GB" sz="1500" b="1">
              <a:solidFill>
                <a:schemeClr val="accent4"/>
              </a:solidFill>
            </a:rPr>
            <a:t>REGIONAL OWNERSHIP</a:t>
          </a:r>
        </a:p>
      </dgm:t>
    </dgm:pt>
    <dgm:pt modelId="{96E23D4C-B1E6-4164-9082-45179CC11BF6}" type="parTrans" cxnId="{6211EB95-87AF-4FC8-A655-009D6124527B}">
      <dgm:prSet/>
      <dgm:spPr/>
      <dgm:t>
        <a:bodyPr/>
        <a:lstStyle/>
        <a:p>
          <a:endParaRPr lang="en-GB"/>
        </a:p>
      </dgm:t>
    </dgm:pt>
    <dgm:pt modelId="{540A0CB9-1FCC-4D54-91C4-7D1EA17FB5B7}" type="sibTrans" cxnId="{6211EB95-87AF-4FC8-A655-009D6124527B}">
      <dgm:prSet/>
      <dgm:spPr/>
      <dgm:t>
        <a:bodyPr/>
        <a:lstStyle/>
        <a:p>
          <a:endParaRPr lang="en-GB"/>
        </a:p>
      </dgm:t>
    </dgm:pt>
    <dgm:pt modelId="{D2506879-F661-4DD6-8AAE-12976D994013}" type="pres">
      <dgm:prSet presAssocID="{93CD6E9F-94C7-470A-926E-F2E256ADDD62}" presName="compositeShape" presStyleCnt="0">
        <dgm:presLayoutVars>
          <dgm:chMax val="9"/>
          <dgm:dir/>
          <dgm:resizeHandles val="exact"/>
        </dgm:presLayoutVars>
      </dgm:prSet>
      <dgm:spPr/>
    </dgm:pt>
    <dgm:pt modelId="{717A2FD0-064D-44E6-86B3-3AA8E73FDB03}" type="pres">
      <dgm:prSet presAssocID="{93CD6E9F-94C7-470A-926E-F2E256ADDD62}" presName="triangle1" presStyleLbl="node1" presStyleIdx="0" presStyleCnt="4">
        <dgm:presLayoutVars>
          <dgm:bulletEnabled val="1"/>
        </dgm:presLayoutVars>
      </dgm:prSet>
      <dgm:spPr/>
    </dgm:pt>
    <dgm:pt modelId="{5A6146FE-4BBC-4541-8790-9BBA54C1CB10}" type="pres">
      <dgm:prSet presAssocID="{93CD6E9F-94C7-470A-926E-F2E256ADDD62}" presName="triangle2" presStyleLbl="node1" presStyleIdx="1" presStyleCnt="4">
        <dgm:presLayoutVars>
          <dgm:bulletEnabled val="1"/>
        </dgm:presLayoutVars>
      </dgm:prSet>
      <dgm:spPr/>
    </dgm:pt>
    <dgm:pt modelId="{A2A05FB3-1E30-445F-87B2-C6C44ADF863B}" type="pres">
      <dgm:prSet presAssocID="{93CD6E9F-94C7-470A-926E-F2E256ADDD62}" presName="triangle3" presStyleLbl="node1" presStyleIdx="2" presStyleCnt="4">
        <dgm:presLayoutVars>
          <dgm:bulletEnabled val="1"/>
        </dgm:presLayoutVars>
      </dgm:prSet>
      <dgm:spPr/>
    </dgm:pt>
    <dgm:pt modelId="{3C94F259-8A61-4250-A73E-1D4DF9E9C10C}" type="pres">
      <dgm:prSet presAssocID="{93CD6E9F-94C7-470A-926E-F2E256ADDD62}" presName="triangle4" presStyleLbl="node1" presStyleIdx="3" presStyleCnt="4">
        <dgm:presLayoutVars>
          <dgm:bulletEnabled val="1"/>
        </dgm:presLayoutVars>
      </dgm:prSet>
      <dgm:spPr/>
    </dgm:pt>
  </dgm:ptLst>
  <dgm:cxnLst>
    <dgm:cxn modelId="{536F470A-289D-4031-8A73-E17E730E9E56}" type="presOf" srcId="{7E85C6DD-9506-495D-B7F7-2127A403E288}" destId="{717A2FD0-064D-44E6-86B3-3AA8E73FDB03}" srcOrd="0" destOrd="0" presId="urn:microsoft.com/office/officeart/2005/8/layout/pyramid4"/>
    <dgm:cxn modelId="{865B3235-8271-4DDE-8795-9796D0A182D9}" type="presOf" srcId="{51640629-8D63-4175-BE5F-FF7D8825D5E1}" destId="{5A6146FE-4BBC-4541-8790-9BBA54C1CB10}" srcOrd="0" destOrd="0" presId="urn:microsoft.com/office/officeart/2005/8/layout/pyramid4"/>
    <dgm:cxn modelId="{3CBBEE38-5870-4EDF-AC6F-1D47DBFF7AB4}" srcId="{93CD6E9F-94C7-470A-926E-F2E256ADDD62}" destId="{51640629-8D63-4175-BE5F-FF7D8825D5E1}" srcOrd="1" destOrd="0" parTransId="{614FC6E3-E7F7-4756-A8B0-5550607C74DA}" sibTransId="{F30EA711-8B51-4A59-AF32-8361B023E36F}"/>
    <dgm:cxn modelId="{15061348-4B7F-4238-9ECF-5308465B8BA8}" type="presOf" srcId="{B57E6473-62A5-46D6-9B69-90BB4D15B960}" destId="{3C94F259-8A61-4250-A73E-1D4DF9E9C10C}" srcOrd="0" destOrd="0" presId="urn:microsoft.com/office/officeart/2005/8/layout/pyramid4"/>
    <dgm:cxn modelId="{FCF58C8C-7A00-48B1-A55A-5B05B152BF29}" type="presOf" srcId="{93CD6E9F-94C7-470A-926E-F2E256ADDD62}" destId="{D2506879-F661-4DD6-8AAE-12976D994013}" srcOrd="0" destOrd="0" presId="urn:microsoft.com/office/officeart/2005/8/layout/pyramid4"/>
    <dgm:cxn modelId="{6211EB95-87AF-4FC8-A655-009D6124527B}" srcId="{93CD6E9F-94C7-470A-926E-F2E256ADDD62}" destId="{B57E6473-62A5-46D6-9B69-90BB4D15B960}" srcOrd="3" destOrd="0" parTransId="{96E23D4C-B1E6-4164-9082-45179CC11BF6}" sibTransId="{540A0CB9-1FCC-4D54-91C4-7D1EA17FB5B7}"/>
    <dgm:cxn modelId="{D8AEB6A7-CBAA-4136-BF2B-26044A5A1676}" srcId="{93CD6E9F-94C7-470A-926E-F2E256ADDD62}" destId="{7E85C6DD-9506-495D-B7F7-2127A403E288}" srcOrd="0" destOrd="0" parTransId="{B365CC3E-010E-4424-B801-B361DE1510DB}" sibTransId="{FF95D124-11B6-4A28-9621-E8CC411B4A9B}"/>
    <dgm:cxn modelId="{9BC63AB9-FA73-4E81-B9D4-0834CCF11110}" srcId="{93CD6E9F-94C7-470A-926E-F2E256ADDD62}" destId="{A9B03B86-5B41-426E-8F04-ADC6227DAED0}" srcOrd="2" destOrd="0" parTransId="{7EB9B5CE-41EA-40DC-A9B9-E7123E4FCF3B}" sibTransId="{3914AA1C-73BA-4F36-9165-1045138DF77D}"/>
    <dgm:cxn modelId="{0119D1C9-EE5E-4BC6-829D-9AE02FDCD2C5}" type="presOf" srcId="{A9B03B86-5B41-426E-8F04-ADC6227DAED0}" destId="{A2A05FB3-1E30-445F-87B2-C6C44ADF863B}" srcOrd="0" destOrd="0" presId="urn:microsoft.com/office/officeart/2005/8/layout/pyramid4"/>
    <dgm:cxn modelId="{A7216D6E-D4F5-4FB4-8746-9263F9A6BFF0}" type="presParOf" srcId="{D2506879-F661-4DD6-8AAE-12976D994013}" destId="{717A2FD0-064D-44E6-86B3-3AA8E73FDB03}" srcOrd="0" destOrd="0" presId="urn:microsoft.com/office/officeart/2005/8/layout/pyramid4"/>
    <dgm:cxn modelId="{598D1E8E-A940-4BBE-9261-BEB1FDB17445}" type="presParOf" srcId="{D2506879-F661-4DD6-8AAE-12976D994013}" destId="{5A6146FE-4BBC-4541-8790-9BBA54C1CB10}" srcOrd="1" destOrd="0" presId="urn:microsoft.com/office/officeart/2005/8/layout/pyramid4"/>
    <dgm:cxn modelId="{E40B5614-1AF9-407B-A8C5-136837008A56}" type="presParOf" srcId="{D2506879-F661-4DD6-8AAE-12976D994013}" destId="{A2A05FB3-1E30-445F-87B2-C6C44ADF863B}" srcOrd="2" destOrd="0" presId="urn:microsoft.com/office/officeart/2005/8/layout/pyramid4"/>
    <dgm:cxn modelId="{9A10F8BA-A3E5-4656-999A-E7FD60B3C9D0}" type="presParOf" srcId="{D2506879-F661-4DD6-8AAE-12976D994013}" destId="{3C94F259-8A61-4250-A73E-1D4DF9E9C10C}"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A2FD0-064D-44E6-86B3-3AA8E73FDB03}">
      <dsp:nvSpPr>
        <dsp:cNvPr id="0" name=""/>
        <dsp:cNvSpPr/>
      </dsp:nvSpPr>
      <dsp:spPr>
        <a:xfrm>
          <a:off x="3365272" y="0"/>
          <a:ext cx="3207494" cy="3207494"/>
        </a:xfrm>
        <a:prstGeom prst="triangle">
          <a:avLst/>
        </a:prstGeom>
        <a:solidFill>
          <a:srgbClr val="63929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a:solidFill>
                <a:schemeClr val="accent4"/>
              </a:solidFill>
            </a:rPr>
            <a:t>LEADERSHIP &amp; GOVERNANCE</a:t>
          </a:r>
        </a:p>
        <a:p>
          <a:pPr marL="0" lvl="0" indent="0" algn="ctr" defTabSz="800100">
            <a:lnSpc>
              <a:spcPct val="90000"/>
            </a:lnSpc>
            <a:spcBef>
              <a:spcPct val="0"/>
            </a:spcBef>
            <a:spcAft>
              <a:spcPct val="35000"/>
            </a:spcAft>
            <a:buNone/>
          </a:pPr>
          <a:r>
            <a:rPr lang="en-GB" sz="1400" b="0" kern="1200"/>
            <a:t>-Scrutiny</a:t>
          </a:r>
        </a:p>
        <a:p>
          <a:pPr marL="0" lvl="0" indent="0" algn="ctr" defTabSz="800100">
            <a:lnSpc>
              <a:spcPct val="90000"/>
            </a:lnSpc>
            <a:spcBef>
              <a:spcPct val="0"/>
            </a:spcBef>
            <a:spcAft>
              <a:spcPct val="35000"/>
            </a:spcAft>
            <a:buNone/>
          </a:pPr>
          <a:r>
            <a:rPr lang="en-GB" sz="1400" b="0" kern="1200"/>
            <a:t>Strategy</a:t>
          </a:r>
        </a:p>
        <a:p>
          <a:pPr marL="0" lvl="0" indent="0" algn="ctr" defTabSz="800100">
            <a:lnSpc>
              <a:spcPct val="90000"/>
            </a:lnSpc>
            <a:spcBef>
              <a:spcPct val="0"/>
            </a:spcBef>
            <a:spcAft>
              <a:spcPct val="35000"/>
            </a:spcAft>
            <a:buNone/>
          </a:pPr>
          <a:r>
            <a:rPr lang="en-GB" sz="1400" b="0" kern="1200"/>
            <a:t>-Priorities</a:t>
          </a:r>
        </a:p>
        <a:p>
          <a:pPr marL="0" lvl="0" indent="0" algn="ctr" defTabSz="800100">
            <a:lnSpc>
              <a:spcPct val="90000"/>
            </a:lnSpc>
            <a:spcBef>
              <a:spcPct val="0"/>
            </a:spcBef>
            <a:spcAft>
              <a:spcPct val="35000"/>
            </a:spcAft>
            <a:buNone/>
          </a:pPr>
          <a:r>
            <a:rPr lang="en-GB" sz="1400" b="0" kern="1200"/>
            <a:t>-Opportunities</a:t>
          </a:r>
        </a:p>
      </dsp:txBody>
      <dsp:txXfrm>
        <a:off x="4167146" y="1603747"/>
        <a:ext cx="1603747" cy="1603747"/>
      </dsp:txXfrm>
    </dsp:sp>
    <dsp:sp modelId="{5A6146FE-4BBC-4541-8790-9BBA54C1CB10}">
      <dsp:nvSpPr>
        <dsp:cNvPr id="0" name=""/>
        <dsp:cNvSpPr/>
      </dsp:nvSpPr>
      <dsp:spPr>
        <a:xfrm>
          <a:off x="1761525" y="3207494"/>
          <a:ext cx="3207494" cy="3207494"/>
        </a:xfrm>
        <a:prstGeom prst="triangle">
          <a:avLst/>
        </a:prstGeom>
        <a:solidFill>
          <a:srgbClr val="63929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b="1" kern="1200">
              <a:solidFill>
                <a:schemeClr val="accent4"/>
              </a:solidFill>
            </a:rPr>
            <a:t>LOCAL IMPLEMENTATION</a:t>
          </a:r>
        </a:p>
      </dsp:txBody>
      <dsp:txXfrm>
        <a:off x="2563399" y="4811241"/>
        <a:ext cx="1603747" cy="1603747"/>
      </dsp:txXfrm>
    </dsp:sp>
    <dsp:sp modelId="{A2A05FB3-1E30-445F-87B2-C6C44ADF863B}">
      <dsp:nvSpPr>
        <dsp:cNvPr id="0" name=""/>
        <dsp:cNvSpPr/>
      </dsp:nvSpPr>
      <dsp:spPr>
        <a:xfrm rot="10800000">
          <a:off x="3365272" y="3207494"/>
          <a:ext cx="3207494" cy="3207494"/>
        </a:xfrm>
        <a:prstGeom prst="triangle">
          <a:avLst/>
        </a:prstGeom>
        <a:solidFill>
          <a:srgbClr val="4D73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endParaRPr lang="en-GB" sz="1400" b="1" kern="1200" dirty="0"/>
        </a:p>
        <a:p>
          <a:pPr marL="0" lvl="0" indent="0" algn="ctr" defTabSz="622300">
            <a:lnSpc>
              <a:spcPct val="90000"/>
            </a:lnSpc>
            <a:spcBef>
              <a:spcPct val="0"/>
            </a:spcBef>
            <a:spcAft>
              <a:spcPct val="35000"/>
            </a:spcAft>
            <a:buNone/>
          </a:pPr>
          <a:endParaRPr lang="en-GB" sz="1400" b="1" kern="1200" dirty="0"/>
        </a:p>
        <a:p>
          <a:pPr marL="0" lvl="0" indent="0" algn="ctr" defTabSz="622300">
            <a:lnSpc>
              <a:spcPct val="90000"/>
            </a:lnSpc>
            <a:spcBef>
              <a:spcPct val="0"/>
            </a:spcBef>
            <a:spcAft>
              <a:spcPct val="35000"/>
            </a:spcAft>
            <a:buNone/>
          </a:pPr>
          <a:r>
            <a:rPr lang="en-GB" sz="1800" b="1" kern="1200" dirty="0">
              <a:solidFill>
                <a:schemeClr val="accent4"/>
              </a:solidFill>
            </a:rPr>
            <a:t>SUPPORT</a:t>
          </a:r>
        </a:p>
        <a:p>
          <a:pPr marL="0" lvl="0" indent="0" algn="ctr" defTabSz="622300">
            <a:lnSpc>
              <a:spcPct val="90000"/>
            </a:lnSpc>
            <a:spcBef>
              <a:spcPct val="0"/>
            </a:spcBef>
            <a:spcAft>
              <a:spcPct val="35000"/>
            </a:spcAft>
            <a:buNone/>
          </a:pPr>
          <a:r>
            <a:rPr lang="en-GB" sz="1400" u="none" kern="1200" dirty="0">
              <a:solidFill>
                <a:schemeClr val="tx1"/>
              </a:solidFill>
            </a:rPr>
            <a:t>Central WASPI Team (DHCW) </a:t>
          </a:r>
        </a:p>
        <a:p>
          <a:pPr marL="0" lvl="0" indent="0" algn="ctr" defTabSz="622300">
            <a:lnSpc>
              <a:spcPct val="90000"/>
            </a:lnSpc>
            <a:spcBef>
              <a:spcPct val="0"/>
            </a:spcBef>
            <a:spcAft>
              <a:spcPct val="35000"/>
            </a:spcAft>
            <a:buNone/>
          </a:pPr>
          <a:r>
            <a:rPr lang="en-GB" sz="1400" kern="1200" dirty="0">
              <a:solidFill>
                <a:schemeClr val="tx1"/>
              </a:solidFill>
            </a:rPr>
            <a:t>-Website</a:t>
          </a:r>
        </a:p>
        <a:p>
          <a:pPr marL="0" lvl="0" indent="0" algn="ctr" defTabSz="622300">
            <a:lnSpc>
              <a:spcPct val="90000"/>
            </a:lnSpc>
            <a:spcBef>
              <a:spcPct val="0"/>
            </a:spcBef>
            <a:spcAft>
              <a:spcPct val="35000"/>
            </a:spcAft>
            <a:buNone/>
          </a:pPr>
          <a:r>
            <a:rPr lang="en-GB" sz="1400" kern="1200" dirty="0">
              <a:solidFill>
                <a:schemeClr val="tx1"/>
              </a:solidFill>
            </a:rPr>
            <a:t>-Promotion</a:t>
          </a:r>
        </a:p>
        <a:p>
          <a:pPr marL="0" lvl="0" indent="0" algn="ctr" defTabSz="622300">
            <a:lnSpc>
              <a:spcPct val="90000"/>
            </a:lnSpc>
            <a:spcBef>
              <a:spcPct val="0"/>
            </a:spcBef>
            <a:spcAft>
              <a:spcPct val="35000"/>
            </a:spcAft>
            <a:buNone/>
          </a:pPr>
          <a:r>
            <a:rPr lang="en-GB" sz="1400" kern="1200" dirty="0">
              <a:solidFill>
                <a:schemeClr val="tx1"/>
              </a:solidFill>
            </a:rPr>
            <a:t>-Advice</a:t>
          </a:r>
        </a:p>
        <a:p>
          <a:pPr marL="0" lvl="0" indent="0" algn="ctr" defTabSz="622300">
            <a:lnSpc>
              <a:spcPct val="90000"/>
            </a:lnSpc>
            <a:spcBef>
              <a:spcPct val="0"/>
            </a:spcBef>
            <a:spcAft>
              <a:spcPct val="35000"/>
            </a:spcAft>
            <a:buNone/>
          </a:pPr>
          <a:r>
            <a:rPr lang="en-GB" sz="1400" kern="1200" dirty="0">
              <a:solidFill>
                <a:schemeClr val="tx1"/>
              </a:solidFill>
            </a:rPr>
            <a:t>-Liaison</a:t>
          </a:r>
        </a:p>
        <a:p>
          <a:pPr marL="0" lvl="0" indent="0" algn="ctr" defTabSz="622300">
            <a:lnSpc>
              <a:spcPct val="90000"/>
            </a:lnSpc>
            <a:spcBef>
              <a:spcPct val="0"/>
            </a:spcBef>
            <a:spcAft>
              <a:spcPct val="35000"/>
            </a:spcAft>
            <a:buNone/>
          </a:pPr>
          <a:endParaRPr lang="en-GB" sz="900" kern="1200" dirty="0"/>
        </a:p>
      </dsp:txBody>
      <dsp:txXfrm rot="10800000">
        <a:off x="4167145" y="3207494"/>
        <a:ext cx="1603747" cy="1603747"/>
      </dsp:txXfrm>
    </dsp:sp>
    <dsp:sp modelId="{3C94F259-8A61-4250-A73E-1D4DF9E9C10C}">
      <dsp:nvSpPr>
        <dsp:cNvPr id="0" name=""/>
        <dsp:cNvSpPr/>
      </dsp:nvSpPr>
      <dsp:spPr>
        <a:xfrm>
          <a:off x="4969019" y="3207494"/>
          <a:ext cx="3207494" cy="3207494"/>
        </a:xfrm>
        <a:prstGeom prst="triangle">
          <a:avLst/>
        </a:prstGeom>
        <a:solidFill>
          <a:srgbClr val="63929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b="1" kern="1200">
              <a:solidFill>
                <a:schemeClr val="accent4"/>
              </a:solidFill>
            </a:rPr>
            <a:t>REGIONAL OWNERSHIP</a:t>
          </a:r>
        </a:p>
      </dsp:txBody>
      <dsp:txXfrm>
        <a:off x="5770893" y="4811241"/>
        <a:ext cx="1603747" cy="1603747"/>
      </dsp:txXfrm>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5093A3-949A-4CC4-89B1-BCA3AB767DF9}" type="datetimeFigureOut">
              <a:rPr lang="en-GB" smtClean="0"/>
              <a:t>13/02/2023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D7426F-85C5-4A88-9A75-1E164B708817}" type="slidenum">
              <a:rPr lang="en-GB" smtClean="0"/>
              <a:t>‹#›</a:t>
            </a:fld>
            <a:endParaRPr lang="en-GB"/>
          </a:p>
        </p:txBody>
      </p:sp>
    </p:spTree>
    <p:extLst>
      <p:ext uri="{BB962C8B-B14F-4D97-AF65-F5344CB8AC3E}">
        <p14:creationId xmlns:p14="http://schemas.microsoft.com/office/powerpoint/2010/main" val="1317703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07C2DA5-3AE9-4B7E-A4B7-9962AA047A76}" type="slidenum">
              <a:rPr lang="en-GB" smtClean="0"/>
              <a:t>8</a:t>
            </a:fld>
            <a:endParaRPr lang="en-GB"/>
          </a:p>
        </p:txBody>
      </p:sp>
    </p:spTree>
    <p:extLst>
      <p:ext uri="{BB962C8B-B14F-4D97-AF65-F5344CB8AC3E}">
        <p14:creationId xmlns:p14="http://schemas.microsoft.com/office/powerpoint/2010/main" val="17614430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5ABE9-3BF5-4D07-9EFB-1A1DA24C9E7F}"/>
              </a:ext>
            </a:extLst>
          </p:cNvPr>
          <p:cNvSpPr>
            <a:spLocks noGrp="1"/>
          </p:cNvSpPr>
          <p:nvPr>
            <p:ph type="ctrTitle"/>
          </p:nvPr>
        </p:nvSpPr>
        <p:spPr>
          <a:xfrm>
            <a:off x="685800" y="503238"/>
            <a:ext cx="4371975" cy="2387600"/>
          </a:xfrm>
        </p:spPr>
        <p:txBody>
          <a:bodyPr anchor="ctr">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DDD37707-B1F6-43BB-8AB4-3CD3B062CB93}"/>
              </a:ext>
            </a:extLst>
          </p:cNvPr>
          <p:cNvSpPr>
            <a:spLocks noGrp="1"/>
          </p:cNvSpPr>
          <p:nvPr>
            <p:ph type="subTitle" idx="1"/>
          </p:nvPr>
        </p:nvSpPr>
        <p:spPr>
          <a:xfrm>
            <a:off x="685800" y="3573463"/>
            <a:ext cx="11106150" cy="819428"/>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1556569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BB600-1C58-4CD7-9A71-80B3DE17E699}"/>
              </a:ext>
            </a:extLst>
          </p:cNvPr>
          <p:cNvSpPr>
            <a:spLocks noGrp="1"/>
          </p:cNvSpPr>
          <p:nvPr>
            <p:ph type="title"/>
          </p:nvPr>
        </p:nvSpPr>
        <p:spPr>
          <a:xfrm>
            <a:off x="839788" y="365125"/>
            <a:ext cx="10515600" cy="1325563"/>
          </a:xfrm>
        </p:spPr>
        <p:txBody>
          <a:bodyPr/>
          <a:lstStyle>
            <a:lvl1pPr>
              <a:defRPr>
                <a:solidFill>
                  <a:schemeClr val="accent2"/>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63BCBB4-BBF4-4775-92A3-F08F92C46F60}"/>
              </a:ext>
            </a:extLst>
          </p:cNvPr>
          <p:cNvSpPr>
            <a:spLocks noGrp="1"/>
          </p:cNvSpPr>
          <p:nvPr>
            <p:ph type="body" idx="1"/>
          </p:nvPr>
        </p:nvSpPr>
        <p:spPr>
          <a:xfrm>
            <a:off x="839788" y="1876720"/>
            <a:ext cx="5157787" cy="823912"/>
          </a:xfrm>
        </p:spPr>
        <p:txBody>
          <a:bodyPr anchor="b"/>
          <a:lstStyle>
            <a:lvl1pPr marL="0" indent="0">
              <a:buNone/>
              <a:defRPr sz="2400" b="1">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B3D997-87B9-4BC1-83D8-12524D6B1540}"/>
              </a:ext>
            </a:extLst>
          </p:cNvPr>
          <p:cNvSpPr>
            <a:spLocks noGrp="1"/>
          </p:cNvSpPr>
          <p:nvPr>
            <p:ph sz="half" idx="2"/>
          </p:nvPr>
        </p:nvSpPr>
        <p:spPr>
          <a:xfrm>
            <a:off x="839788" y="2891574"/>
            <a:ext cx="5157787" cy="3684588"/>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3A56218-BAA0-4BE7-A733-90B0E5B569EC}"/>
              </a:ext>
            </a:extLst>
          </p:cNvPr>
          <p:cNvSpPr>
            <a:spLocks noGrp="1"/>
          </p:cNvSpPr>
          <p:nvPr>
            <p:ph type="body" sz="quarter" idx="3"/>
          </p:nvPr>
        </p:nvSpPr>
        <p:spPr>
          <a:xfrm>
            <a:off x="6172200" y="1876720"/>
            <a:ext cx="5183188" cy="823912"/>
          </a:xfrm>
        </p:spPr>
        <p:txBody>
          <a:bodyPr anchor="b"/>
          <a:lstStyle>
            <a:lvl1pPr marL="0" indent="0">
              <a:buNone/>
              <a:defRPr sz="2400" b="1">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46B6864-3448-4C6D-98EC-F3DC76051F1A}"/>
              </a:ext>
            </a:extLst>
          </p:cNvPr>
          <p:cNvSpPr>
            <a:spLocks noGrp="1"/>
          </p:cNvSpPr>
          <p:nvPr>
            <p:ph sz="quarter" idx="4"/>
          </p:nvPr>
        </p:nvSpPr>
        <p:spPr>
          <a:xfrm>
            <a:off x="6172200" y="2891574"/>
            <a:ext cx="5183188" cy="3684588"/>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120886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1_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BB600-1C58-4CD7-9A71-80B3DE17E699}"/>
              </a:ext>
            </a:extLst>
          </p:cNvPr>
          <p:cNvSpPr>
            <a:spLocks noGrp="1"/>
          </p:cNvSpPr>
          <p:nvPr>
            <p:ph type="title"/>
          </p:nvPr>
        </p:nvSpPr>
        <p:spPr>
          <a:xfrm>
            <a:off x="696913" y="365125"/>
            <a:ext cx="5157787" cy="1325563"/>
          </a:xfrm>
        </p:spPr>
        <p:txBody>
          <a:bodyPr/>
          <a:lstStyle>
            <a:lvl1pPr>
              <a:defRPr>
                <a:solidFill>
                  <a:schemeClr val="bg2"/>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63BCBB4-BBF4-4775-92A3-F08F92C46F60}"/>
              </a:ext>
            </a:extLst>
          </p:cNvPr>
          <p:cNvSpPr>
            <a:spLocks noGrp="1"/>
          </p:cNvSpPr>
          <p:nvPr>
            <p:ph type="body" idx="1"/>
          </p:nvPr>
        </p:nvSpPr>
        <p:spPr>
          <a:xfrm>
            <a:off x="696913" y="1819128"/>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B3D997-87B9-4BC1-83D8-12524D6B1540}"/>
              </a:ext>
            </a:extLst>
          </p:cNvPr>
          <p:cNvSpPr>
            <a:spLocks noGrp="1"/>
          </p:cNvSpPr>
          <p:nvPr>
            <p:ph sz="half" idx="2"/>
          </p:nvPr>
        </p:nvSpPr>
        <p:spPr>
          <a:xfrm>
            <a:off x="696913" y="2771480"/>
            <a:ext cx="5157787" cy="3924594"/>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3A56218-BAA0-4BE7-A733-90B0E5B569EC}"/>
              </a:ext>
            </a:extLst>
          </p:cNvPr>
          <p:cNvSpPr>
            <a:spLocks noGrp="1"/>
          </p:cNvSpPr>
          <p:nvPr>
            <p:ph type="body" sz="quarter" idx="3"/>
          </p:nvPr>
        </p:nvSpPr>
        <p:spPr>
          <a:xfrm>
            <a:off x="6486525" y="365125"/>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46B6864-3448-4C6D-98EC-F3DC76051F1A}"/>
              </a:ext>
            </a:extLst>
          </p:cNvPr>
          <p:cNvSpPr>
            <a:spLocks noGrp="1"/>
          </p:cNvSpPr>
          <p:nvPr>
            <p:ph sz="quarter" idx="4"/>
          </p:nvPr>
        </p:nvSpPr>
        <p:spPr>
          <a:xfrm>
            <a:off x="6486525" y="1357461"/>
            <a:ext cx="5183188" cy="53386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0365740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82B25-79E4-44C4-B400-244BCBE44B50}"/>
              </a:ext>
            </a:extLst>
          </p:cNvPr>
          <p:cNvSpPr>
            <a:spLocks noGrp="1"/>
          </p:cNvSpPr>
          <p:nvPr>
            <p:ph type="title"/>
          </p:nvPr>
        </p:nvSpPr>
        <p:spPr/>
        <p:txBody>
          <a:bodyPr/>
          <a:lstStyle>
            <a:lvl1pPr>
              <a:defRPr>
                <a:solidFill>
                  <a:schemeClr val="accent2"/>
                </a:solidFill>
              </a:defRPr>
            </a:lvl1pPr>
          </a:lstStyle>
          <a:p>
            <a:r>
              <a:rPr lang="en-US"/>
              <a:t>Click to edit Master title style</a:t>
            </a:r>
            <a:endParaRPr lang="en-GB"/>
          </a:p>
        </p:txBody>
      </p:sp>
    </p:spTree>
    <p:extLst>
      <p:ext uri="{BB962C8B-B14F-4D97-AF65-F5344CB8AC3E}">
        <p14:creationId xmlns:p14="http://schemas.microsoft.com/office/powerpoint/2010/main" val="14420826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1_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82B25-79E4-44C4-B400-244BCBE44B50}"/>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260776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32797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64146-3D36-43B0-9AA0-212B4629E816}"/>
              </a:ext>
            </a:extLst>
          </p:cNvPr>
          <p:cNvSpPr>
            <a:spLocks noGrp="1"/>
          </p:cNvSpPr>
          <p:nvPr>
            <p:ph type="title"/>
          </p:nvPr>
        </p:nvSpPr>
        <p:spPr>
          <a:xfrm>
            <a:off x="839788" y="457200"/>
            <a:ext cx="3932237" cy="1600200"/>
          </a:xfrm>
        </p:spPr>
        <p:txBody>
          <a:bodyPr anchor="b"/>
          <a:lstStyle>
            <a:lvl1pPr>
              <a:defRPr sz="3200">
                <a:solidFill>
                  <a:schemeClr val="accent2"/>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2E9FDA0-A377-4F90-BDF4-B66241036361}"/>
              </a:ext>
            </a:extLst>
          </p:cNvPr>
          <p:cNvSpPr>
            <a:spLocks noGrp="1"/>
          </p:cNvSpPr>
          <p:nvPr>
            <p:ph idx="1"/>
          </p:nvPr>
        </p:nvSpPr>
        <p:spPr>
          <a:xfrm>
            <a:off x="5183188" y="457201"/>
            <a:ext cx="6172200" cy="5403850"/>
          </a:xfrm>
        </p:spPr>
        <p:txBody>
          <a:bodyPr/>
          <a:lstStyle>
            <a:lvl1pPr>
              <a:defRPr sz="32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1BED02B-99C3-49CD-A118-035A906CA4C9}"/>
              </a:ext>
            </a:extLst>
          </p:cNvPr>
          <p:cNvSpPr>
            <a:spLocks noGrp="1"/>
          </p:cNvSpPr>
          <p:nvPr>
            <p:ph type="body" sz="half" idx="2"/>
          </p:nvPr>
        </p:nvSpPr>
        <p:spPr>
          <a:xfrm>
            <a:off x="839788" y="2057400"/>
            <a:ext cx="3932237" cy="3811588"/>
          </a:xfrm>
        </p:spPr>
        <p:txBody>
          <a:bodyPr/>
          <a:lstStyle>
            <a:lvl1pPr marL="0" indent="0">
              <a:buNone/>
              <a:defRPr sz="1600">
                <a:solidFill>
                  <a:schemeClr val="accent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9034486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1_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64146-3D36-43B0-9AA0-212B4629E816}"/>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2E9FDA0-A377-4F90-BDF4-B6624103636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1BED02B-99C3-49CD-A118-035A906CA4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8986433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E8EAF-BA3D-4A30-B935-71F4D42DA1B2}"/>
              </a:ext>
            </a:extLst>
          </p:cNvPr>
          <p:cNvSpPr>
            <a:spLocks noGrp="1"/>
          </p:cNvSpPr>
          <p:nvPr>
            <p:ph type="title"/>
          </p:nvPr>
        </p:nvSpPr>
        <p:spPr>
          <a:xfrm>
            <a:off x="839788" y="457200"/>
            <a:ext cx="3932237" cy="1112838"/>
          </a:xfrm>
        </p:spPr>
        <p:txBody>
          <a:bodyPr anchor="b"/>
          <a:lstStyle>
            <a:lvl1pPr>
              <a:defRPr sz="3200">
                <a:solidFill>
                  <a:schemeClr val="bg1"/>
                </a:solidFill>
              </a:defRPr>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9D4474A-AE78-4828-9BBA-005CD04F04E1}"/>
              </a:ext>
            </a:extLst>
          </p:cNvPr>
          <p:cNvSpPr>
            <a:spLocks noGrp="1"/>
          </p:cNvSpPr>
          <p:nvPr>
            <p:ph type="pic" idx="1"/>
          </p:nvPr>
        </p:nvSpPr>
        <p:spPr>
          <a:xfrm>
            <a:off x="4985225" y="457200"/>
            <a:ext cx="7005670" cy="6113250"/>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5669C191-4ABD-4CAC-BEB5-60948F8888FB}"/>
              </a:ext>
            </a:extLst>
          </p:cNvPr>
          <p:cNvSpPr>
            <a:spLocks noGrp="1"/>
          </p:cNvSpPr>
          <p:nvPr>
            <p:ph type="body" sz="half" idx="2"/>
          </p:nvPr>
        </p:nvSpPr>
        <p:spPr>
          <a:xfrm>
            <a:off x="839788" y="1696825"/>
            <a:ext cx="3932237" cy="4873625"/>
          </a:xfrm>
        </p:spPr>
        <p:txBody>
          <a:bodyPr/>
          <a:lstStyle>
            <a:lvl1pPr marL="0" indent="0">
              <a:buNone/>
              <a:defRPr sz="1600">
                <a:solidFill>
                  <a:schemeClr val="accent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9165896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1_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E8EAF-BA3D-4A30-B935-71F4D42DA1B2}"/>
              </a:ext>
            </a:extLst>
          </p:cNvPr>
          <p:cNvSpPr>
            <a:spLocks noGrp="1"/>
          </p:cNvSpPr>
          <p:nvPr>
            <p:ph type="title"/>
          </p:nvPr>
        </p:nvSpPr>
        <p:spPr>
          <a:xfrm>
            <a:off x="839788" y="457200"/>
            <a:ext cx="3932237" cy="1112838"/>
          </a:xfrm>
        </p:spPr>
        <p:txBody>
          <a:bodyPr anchor="b"/>
          <a:lstStyle>
            <a:lvl1pPr>
              <a:defRPr sz="3200">
                <a:solidFill>
                  <a:schemeClr val="bg1"/>
                </a:solidFill>
              </a:defRPr>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9D4474A-AE78-4828-9BBA-005CD04F04E1}"/>
              </a:ext>
            </a:extLst>
          </p:cNvPr>
          <p:cNvSpPr>
            <a:spLocks noGrp="1"/>
          </p:cNvSpPr>
          <p:nvPr>
            <p:ph type="pic" idx="1"/>
          </p:nvPr>
        </p:nvSpPr>
        <p:spPr>
          <a:xfrm>
            <a:off x="4985225" y="457200"/>
            <a:ext cx="7005670" cy="6113250"/>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5669C191-4ABD-4CAC-BEB5-60948F8888FB}"/>
              </a:ext>
            </a:extLst>
          </p:cNvPr>
          <p:cNvSpPr>
            <a:spLocks noGrp="1"/>
          </p:cNvSpPr>
          <p:nvPr>
            <p:ph type="body" sz="half" idx="2"/>
          </p:nvPr>
        </p:nvSpPr>
        <p:spPr>
          <a:xfrm>
            <a:off x="839788" y="1696825"/>
            <a:ext cx="3932237" cy="4873625"/>
          </a:xfrm>
        </p:spPr>
        <p:txBody>
          <a:bodyPr/>
          <a:lstStyle>
            <a:lvl1pPr marL="0" indent="0">
              <a:buNone/>
              <a:defRPr sz="1600">
                <a:solidFill>
                  <a:schemeClr val="accent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7274133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1286F-6C0E-406D-8478-09807E6DCFC1}"/>
              </a:ext>
            </a:extLst>
          </p:cNvPr>
          <p:cNvSpPr>
            <a:spLocks noGrp="1"/>
          </p:cNvSpPr>
          <p:nvPr>
            <p:ph type="title"/>
          </p:nvPr>
        </p:nvSpPr>
        <p:spPr/>
        <p:txBody>
          <a:bodyPr/>
          <a:lstStyle>
            <a:lvl1pPr>
              <a:defRPr>
                <a:solidFill>
                  <a:schemeClr val="bg2"/>
                </a:solidFill>
              </a:defRPr>
            </a:lvl1p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25E3ACC-E4F4-497B-B30E-95B2817A3BB7}"/>
              </a:ext>
            </a:extLst>
          </p:cNvPr>
          <p:cNvSpPr>
            <a:spLocks noGrp="1"/>
          </p:cNvSpPr>
          <p:nvPr>
            <p:ph type="body" orient="vert" idx="1"/>
          </p:nvPr>
        </p:nvSpPr>
        <p:spPr/>
        <p:txBody>
          <a:bodyPr vert="horz"/>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857242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D73B0-7734-466F-95DB-8949A7696394}"/>
              </a:ext>
            </a:extLst>
          </p:cNvPr>
          <p:cNvSpPr>
            <a:spLocks noGrp="1"/>
          </p:cNvSpPr>
          <p:nvPr>
            <p:ph type="title"/>
          </p:nvPr>
        </p:nvSpPr>
        <p:spPr/>
        <p:txBody>
          <a:bodyPr/>
          <a:lstStyle>
            <a:lvl1pPr>
              <a:defRPr>
                <a:solidFill>
                  <a:schemeClr val="accent2"/>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D9E2403-F652-4EAF-91DF-DB7A50E9F87B}"/>
              </a:ext>
            </a:extLst>
          </p:cNvPr>
          <p:cNvSpPr>
            <a:spLocks noGrp="1"/>
          </p:cNvSpPr>
          <p:nvPr>
            <p:ph idx="1"/>
          </p:nvPr>
        </p:nvSpPr>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228050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1_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1286F-6C0E-406D-8478-09807E6DCFC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25E3ACC-E4F4-497B-B30E-95B2817A3B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D85CCA2-2A0F-4F73-BDB8-BC06FE528F1A}"/>
              </a:ext>
            </a:extLst>
          </p:cNvPr>
          <p:cNvSpPr>
            <a:spLocks noGrp="1"/>
          </p:cNvSpPr>
          <p:nvPr>
            <p:ph type="dt" sz="half" idx="10"/>
          </p:nvPr>
        </p:nvSpPr>
        <p:spPr>
          <a:xfrm>
            <a:off x="838200" y="6356350"/>
            <a:ext cx="2743200" cy="365125"/>
          </a:xfrm>
          <a:prstGeom prst="rect">
            <a:avLst/>
          </a:prstGeom>
        </p:spPr>
        <p:txBody>
          <a:bodyPr/>
          <a:lstStyle/>
          <a:p>
            <a:fld id="{2FED09E2-3357-44DB-8329-73A2D6A809E9}" type="datetimeFigureOut">
              <a:rPr lang="en-GB" smtClean="0"/>
              <a:t>13/02/2023</a:t>
            </a:fld>
            <a:endParaRPr lang="en-GB"/>
          </a:p>
        </p:txBody>
      </p:sp>
      <p:sp>
        <p:nvSpPr>
          <p:cNvPr id="5" name="Footer Placeholder 4">
            <a:extLst>
              <a:ext uri="{FF2B5EF4-FFF2-40B4-BE49-F238E27FC236}">
                <a16:creationId xmlns:a16="http://schemas.microsoft.com/office/drawing/2014/main" id="{DEEC4640-420B-44A5-94D3-199A506E55B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1165BEAB-2BD8-4C49-B4C9-12B3D4184AEC}"/>
              </a:ext>
            </a:extLst>
          </p:cNvPr>
          <p:cNvSpPr>
            <a:spLocks noGrp="1"/>
          </p:cNvSpPr>
          <p:nvPr>
            <p:ph type="sldNum" sz="quarter" idx="12"/>
          </p:nvPr>
        </p:nvSpPr>
        <p:spPr>
          <a:xfrm>
            <a:off x="8610600" y="6356350"/>
            <a:ext cx="2743200" cy="365125"/>
          </a:xfrm>
          <a:prstGeom prst="rect">
            <a:avLst/>
          </a:prstGeom>
        </p:spPr>
        <p:txBody>
          <a:bodyPr/>
          <a:lstStyle/>
          <a:p>
            <a:fld id="{5CE3938A-3876-4DDD-B5E1-DC450C1BC28F}" type="slidenum">
              <a:rPr lang="en-GB" smtClean="0"/>
              <a:t>‹#›</a:t>
            </a:fld>
            <a:endParaRPr lang="en-GB"/>
          </a:p>
        </p:txBody>
      </p:sp>
    </p:spTree>
    <p:extLst>
      <p:ext uri="{BB962C8B-B14F-4D97-AF65-F5344CB8AC3E}">
        <p14:creationId xmlns:p14="http://schemas.microsoft.com/office/powerpoint/2010/main" val="13333673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0EBBC7-0811-47AE-80BE-B395A7C20960}"/>
              </a:ext>
            </a:extLst>
          </p:cNvPr>
          <p:cNvSpPr>
            <a:spLocks noGrp="1"/>
          </p:cNvSpPr>
          <p:nvPr>
            <p:ph type="title" orient="vert"/>
          </p:nvPr>
        </p:nvSpPr>
        <p:spPr>
          <a:xfrm>
            <a:off x="838200" y="365125"/>
            <a:ext cx="2628900" cy="5811838"/>
          </a:xfrm>
        </p:spPr>
        <p:txBody>
          <a:bodyPr vert="horz"/>
          <a:lstStyle>
            <a:lvl1pPr>
              <a:defRPr>
                <a:solidFill>
                  <a:schemeClr val="bg2"/>
                </a:solidFill>
              </a:defRPr>
            </a:lvl1p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7A53EA9-1ABC-47F8-8EB5-55F687031FF2}"/>
              </a:ext>
            </a:extLst>
          </p:cNvPr>
          <p:cNvSpPr>
            <a:spLocks noGrp="1"/>
          </p:cNvSpPr>
          <p:nvPr>
            <p:ph type="body" orient="vert" idx="1"/>
          </p:nvPr>
        </p:nvSpPr>
        <p:spPr>
          <a:xfrm>
            <a:off x="3977325" y="353178"/>
            <a:ext cx="7734300" cy="5811838"/>
          </a:xfrm>
        </p:spPr>
        <p:txBody>
          <a:bodyPr vert="horz"/>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5057015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652463" y="365125"/>
            <a:ext cx="10515600" cy="662397"/>
          </a:xfrm>
        </p:spPr>
        <p:txBody>
          <a:bodyPr/>
          <a:lstStyle>
            <a:lvl1pPr>
              <a:defRPr sz="4200">
                <a:solidFill>
                  <a:schemeClr val="bg2"/>
                </a:solidFill>
              </a:defRPr>
            </a:lvl1pPr>
          </a:lstStyle>
          <a:p>
            <a:r>
              <a:rPr lang="en-US"/>
              <a:t>Click to edit Master title style</a:t>
            </a:r>
          </a:p>
        </p:txBody>
      </p:sp>
      <p:sp>
        <p:nvSpPr>
          <p:cNvPr id="3" name="Text Placeholder 2"/>
          <p:cNvSpPr>
            <a:spLocks noGrp="1"/>
          </p:cNvSpPr>
          <p:nvPr>
            <p:ph type="body" idx="1"/>
          </p:nvPr>
        </p:nvSpPr>
        <p:spPr>
          <a:xfrm>
            <a:off x="624314" y="1216230"/>
            <a:ext cx="3580041" cy="576262"/>
          </a:xfrm>
        </p:spPr>
        <p:txBody>
          <a:bodyPr anchor="t">
            <a:noAutofit/>
          </a:bodyPr>
          <a:lstStyle>
            <a:lvl1pPr marL="0" indent="0">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039945"/>
            <a:ext cx="3551892" cy="4605952"/>
          </a:xfrm>
        </p:spPr>
        <p:txBody>
          <a:bodyPr anchor="t">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375546" y="1216230"/>
            <a:ext cx="3580041" cy="576262"/>
          </a:xfrm>
        </p:spPr>
        <p:txBody>
          <a:bodyPr anchor="t">
            <a:noAutofit/>
          </a:bodyPr>
          <a:lstStyle>
            <a:lvl1pPr marL="0" indent="0">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375546" y="2039945"/>
            <a:ext cx="3580041" cy="4605952"/>
          </a:xfrm>
        </p:spPr>
        <p:txBody>
          <a:bodyPr anchor="t">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8123380" y="1216230"/>
            <a:ext cx="3444306" cy="576262"/>
          </a:xfrm>
        </p:spPr>
        <p:txBody>
          <a:bodyPr anchor="t">
            <a:noAutofit/>
          </a:bodyPr>
          <a:lstStyle>
            <a:lvl1pPr marL="0" indent="0">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8123380" y="2052432"/>
            <a:ext cx="3444306" cy="4605952"/>
          </a:xfrm>
        </p:spPr>
        <p:txBody>
          <a:bodyPr anchor="t">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0189492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Double Timeline">
    <p:spTree>
      <p:nvGrpSpPr>
        <p:cNvPr id="1" name=""/>
        <p:cNvGrpSpPr/>
        <p:nvPr/>
      </p:nvGrpSpPr>
      <p:grpSpPr>
        <a:xfrm>
          <a:off x="0" y="0"/>
          <a:ext cx="0" cy="0"/>
          <a:chOff x="0" y="0"/>
          <a:chExt cx="0" cy="0"/>
        </a:xfrm>
      </p:grpSpPr>
      <p:sp>
        <p:nvSpPr>
          <p:cNvPr id="34" name="Text Placeholder 48">
            <a:extLst>
              <a:ext uri="{FF2B5EF4-FFF2-40B4-BE49-F238E27FC236}">
                <a16:creationId xmlns:a16="http://schemas.microsoft.com/office/drawing/2014/main" id="{C6E48CAB-F1C0-4E71-9686-C02A967E923F}"/>
              </a:ext>
            </a:extLst>
          </p:cNvPr>
          <p:cNvSpPr>
            <a:spLocks noGrp="1"/>
          </p:cNvSpPr>
          <p:nvPr>
            <p:ph type="body" sz="quarter" idx="10" hasCustomPrompt="1"/>
          </p:nvPr>
        </p:nvSpPr>
        <p:spPr>
          <a:xfrm>
            <a:off x="456182" y="4014522"/>
            <a:ext cx="1182118" cy="302186"/>
          </a:xfrm>
        </p:spPr>
        <p:txBody>
          <a:bodyPr lIns="0" rIns="0">
            <a:noAutofit/>
          </a:bodyPr>
          <a:lstStyle>
            <a:lvl1pPr marL="0" indent="0">
              <a:buNone/>
              <a:defRPr sz="1600" b="1">
                <a:solidFill>
                  <a:schemeClr val="accent4"/>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35" name="Text Placeholder 50">
            <a:extLst>
              <a:ext uri="{FF2B5EF4-FFF2-40B4-BE49-F238E27FC236}">
                <a16:creationId xmlns:a16="http://schemas.microsoft.com/office/drawing/2014/main" id="{7C226081-D459-4A68-9B23-0C804E6A639C}"/>
              </a:ext>
            </a:extLst>
          </p:cNvPr>
          <p:cNvSpPr>
            <a:spLocks noGrp="1"/>
          </p:cNvSpPr>
          <p:nvPr>
            <p:ph type="body" sz="quarter" idx="11"/>
          </p:nvPr>
        </p:nvSpPr>
        <p:spPr>
          <a:xfrm>
            <a:off x="456182"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0" name="Text Placeholder 48">
            <a:extLst>
              <a:ext uri="{FF2B5EF4-FFF2-40B4-BE49-F238E27FC236}">
                <a16:creationId xmlns:a16="http://schemas.microsoft.com/office/drawing/2014/main" id="{C32AE455-05F0-44FA-98C4-73D9C60DF896}"/>
              </a:ext>
            </a:extLst>
          </p:cNvPr>
          <p:cNvSpPr>
            <a:spLocks noGrp="1"/>
          </p:cNvSpPr>
          <p:nvPr>
            <p:ph type="body" sz="quarter" idx="32" hasCustomPrompt="1"/>
          </p:nvPr>
        </p:nvSpPr>
        <p:spPr>
          <a:xfrm>
            <a:off x="1839103" y="4014522"/>
            <a:ext cx="1208897" cy="302186"/>
          </a:xfrm>
        </p:spPr>
        <p:txBody>
          <a:bodyPr lIns="0" rIns="0">
            <a:noAutofit/>
          </a:bodyPr>
          <a:lstStyle>
            <a:lvl1pPr marL="0" indent="0">
              <a:buNone/>
              <a:defRPr sz="1600" b="1">
                <a:solidFill>
                  <a:schemeClr val="accent5"/>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51" name="Text Placeholder 50">
            <a:extLst>
              <a:ext uri="{FF2B5EF4-FFF2-40B4-BE49-F238E27FC236}">
                <a16:creationId xmlns:a16="http://schemas.microsoft.com/office/drawing/2014/main" id="{3C3FB663-073E-458E-A31A-B15112A0D377}"/>
              </a:ext>
            </a:extLst>
          </p:cNvPr>
          <p:cNvSpPr>
            <a:spLocks noGrp="1"/>
          </p:cNvSpPr>
          <p:nvPr>
            <p:ph type="body" sz="quarter" idx="33"/>
          </p:nvPr>
        </p:nvSpPr>
        <p:spPr>
          <a:xfrm>
            <a:off x="1839103"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2" name="Text Placeholder 48">
            <a:extLst>
              <a:ext uri="{FF2B5EF4-FFF2-40B4-BE49-F238E27FC236}">
                <a16:creationId xmlns:a16="http://schemas.microsoft.com/office/drawing/2014/main" id="{91332113-C9A3-4B1F-A973-C30104497DCE}"/>
              </a:ext>
            </a:extLst>
          </p:cNvPr>
          <p:cNvSpPr>
            <a:spLocks noGrp="1"/>
          </p:cNvSpPr>
          <p:nvPr>
            <p:ph type="body" sz="quarter" idx="34" hasCustomPrompt="1"/>
          </p:nvPr>
        </p:nvSpPr>
        <p:spPr>
          <a:xfrm>
            <a:off x="3222024" y="4014522"/>
            <a:ext cx="1181099" cy="302186"/>
          </a:xfrm>
        </p:spPr>
        <p:txBody>
          <a:bodyPr lIns="0" rIns="0">
            <a:noAutofit/>
          </a:bodyPr>
          <a:lstStyle>
            <a:lvl1pPr marL="0" indent="0">
              <a:buNone/>
              <a:defRPr sz="1600" b="1">
                <a:solidFill>
                  <a:schemeClr val="accent6"/>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53" name="Text Placeholder 50">
            <a:extLst>
              <a:ext uri="{FF2B5EF4-FFF2-40B4-BE49-F238E27FC236}">
                <a16:creationId xmlns:a16="http://schemas.microsoft.com/office/drawing/2014/main" id="{CDAC2DE8-0B23-47D4-A121-018184C5D2BD}"/>
              </a:ext>
            </a:extLst>
          </p:cNvPr>
          <p:cNvSpPr>
            <a:spLocks noGrp="1"/>
          </p:cNvSpPr>
          <p:nvPr>
            <p:ph type="body" sz="quarter" idx="35"/>
          </p:nvPr>
        </p:nvSpPr>
        <p:spPr>
          <a:xfrm>
            <a:off x="3222024"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4" name="Text Placeholder 48">
            <a:extLst>
              <a:ext uri="{FF2B5EF4-FFF2-40B4-BE49-F238E27FC236}">
                <a16:creationId xmlns:a16="http://schemas.microsoft.com/office/drawing/2014/main" id="{AE8613EE-32F0-4251-809B-6B9907E226CF}"/>
              </a:ext>
            </a:extLst>
          </p:cNvPr>
          <p:cNvSpPr>
            <a:spLocks noGrp="1"/>
          </p:cNvSpPr>
          <p:nvPr>
            <p:ph type="body" sz="quarter" idx="36" hasCustomPrompt="1"/>
          </p:nvPr>
        </p:nvSpPr>
        <p:spPr>
          <a:xfrm>
            <a:off x="4604944" y="4014522"/>
            <a:ext cx="1181099" cy="302186"/>
          </a:xfrm>
        </p:spPr>
        <p:txBody>
          <a:bodyPr lIns="0" rIns="0">
            <a:noAutofit/>
          </a:bodyPr>
          <a:lstStyle>
            <a:lvl1pPr marL="0" indent="0">
              <a:buNone/>
              <a:defRPr sz="1600" b="1">
                <a:solidFill>
                  <a:schemeClr val="accent3"/>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55" name="Text Placeholder 50">
            <a:extLst>
              <a:ext uri="{FF2B5EF4-FFF2-40B4-BE49-F238E27FC236}">
                <a16:creationId xmlns:a16="http://schemas.microsoft.com/office/drawing/2014/main" id="{6E9683DA-61F6-48A0-9453-C03FB9794010}"/>
              </a:ext>
            </a:extLst>
          </p:cNvPr>
          <p:cNvSpPr>
            <a:spLocks noGrp="1"/>
          </p:cNvSpPr>
          <p:nvPr>
            <p:ph type="body" sz="quarter" idx="37"/>
          </p:nvPr>
        </p:nvSpPr>
        <p:spPr>
          <a:xfrm>
            <a:off x="4604944"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6" name="Text Placeholder 48">
            <a:extLst>
              <a:ext uri="{FF2B5EF4-FFF2-40B4-BE49-F238E27FC236}">
                <a16:creationId xmlns:a16="http://schemas.microsoft.com/office/drawing/2014/main" id="{53C09CD9-E6F6-4AA3-968A-491D1568E739}"/>
              </a:ext>
            </a:extLst>
          </p:cNvPr>
          <p:cNvSpPr>
            <a:spLocks noGrp="1"/>
          </p:cNvSpPr>
          <p:nvPr>
            <p:ph type="body" sz="quarter" idx="38" hasCustomPrompt="1"/>
          </p:nvPr>
        </p:nvSpPr>
        <p:spPr>
          <a:xfrm>
            <a:off x="6555230" y="4014522"/>
            <a:ext cx="1181099" cy="302186"/>
          </a:xfrm>
        </p:spPr>
        <p:txBody>
          <a:bodyPr lIns="0" rIns="0">
            <a:noAutofit/>
          </a:bodyPr>
          <a:lstStyle>
            <a:lvl1pPr marL="0" indent="0">
              <a:buNone/>
              <a:defRPr sz="1600" b="1">
                <a:solidFill>
                  <a:schemeClr val="accent4"/>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57" name="Text Placeholder 50">
            <a:extLst>
              <a:ext uri="{FF2B5EF4-FFF2-40B4-BE49-F238E27FC236}">
                <a16:creationId xmlns:a16="http://schemas.microsoft.com/office/drawing/2014/main" id="{4457D5F2-D7AE-44A9-847A-D20086BCCC22}"/>
              </a:ext>
            </a:extLst>
          </p:cNvPr>
          <p:cNvSpPr>
            <a:spLocks noGrp="1"/>
          </p:cNvSpPr>
          <p:nvPr>
            <p:ph type="body" sz="quarter" idx="39"/>
          </p:nvPr>
        </p:nvSpPr>
        <p:spPr>
          <a:xfrm>
            <a:off x="6555230"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58" name="Text Placeholder 48">
            <a:extLst>
              <a:ext uri="{FF2B5EF4-FFF2-40B4-BE49-F238E27FC236}">
                <a16:creationId xmlns:a16="http://schemas.microsoft.com/office/drawing/2014/main" id="{4FBE8211-41BE-41C2-B826-94FD55BC0AA4}"/>
              </a:ext>
            </a:extLst>
          </p:cNvPr>
          <p:cNvSpPr>
            <a:spLocks noGrp="1"/>
          </p:cNvSpPr>
          <p:nvPr>
            <p:ph type="body" sz="quarter" idx="40" hasCustomPrompt="1"/>
          </p:nvPr>
        </p:nvSpPr>
        <p:spPr>
          <a:xfrm>
            <a:off x="7938151" y="4014522"/>
            <a:ext cx="1181098" cy="302186"/>
          </a:xfrm>
        </p:spPr>
        <p:txBody>
          <a:bodyPr lIns="0" rIns="0">
            <a:noAutofit/>
          </a:bodyPr>
          <a:lstStyle>
            <a:lvl1pPr marL="0" indent="0">
              <a:buNone/>
              <a:defRPr sz="1600" b="1">
                <a:solidFill>
                  <a:schemeClr val="accent5"/>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59" name="Text Placeholder 50">
            <a:extLst>
              <a:ext uri="{FF2B5EF4-FFF2-40B4-BE49-F238E27FC236}">
                <a16:creationId xmlns:a16="http://schemas.microsoft.com/office/drawing/2014/main" id="{18C75666-F3E0-4AD7-8C05-FEFFEAE1D10C}"/>
              </a:ext>
            </a:extLst>
          </p:cNvPr>
          <p:cNvSpPr>
            <a:spLocks noGrp="1"/>
          </p:cNvSpPr>
          <p:nvPr>
            <p:ph type="body" sz="quarter" idx="41"/>
          </p:nvPr>
        </p:nvSpPr>
        <p:spPr>
          <a:xfrm>
            <a:off x="7938151"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60" name="Text Placeholder 48">
            <a:extLst>
              <a:ext uri="{FF2B5EF4-FFF2-40B4-BE49-F238E27FC236}">
                <a16:creationId xmlns:a16="http://schemas.microsoft.com/office/drawing/2014/main" id="{66478F13-D9B8-4439-9B08-804CD6848EB9}"/>
              </a:ext>
            </a:extLst>
          </p:cNvPr>
          <p:cNvSpPr>
            <a:spLocks noGrp="1"/>
          </p:cNvSpPr>
          <p:nvPr>
            <p:ph type="body" sz="quarter" idx="42" hasCustomPrompt="1"/>
          </p:nvPr>
        </p:nvSpPr>
        <p:spPr>
          <a:xfrm>
            <a:off x="9321072" y="4014522"/>
            <a:ext cx="1181098" cy="302186"/>
          </a:xfrm>
        </p:spPr>
        <p:txBody>
          <a:bodyPr lIns="0" rIns="0">
            <a:noAutofit/>
          </a:bodyPr>
          <a:lstStyle>
            <a:lvl1pPr marL="0" indent="0">
              <a:buNone/>
              <a:defRPr sz="1600" b="1">
                <a:solidFill>
                  <a:schemeClr val="accent6"/>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61" name="Text Placeholder 50">
            <a:extLst>
              <a:ext uri="{FF2B5EF4-FFF2-40B4-BE49-F238E27FC236}">
                <a16:creationId xmlns:a16="http://schemas.microsoft.com/office/drawing/2014/main" id="{08844405-957A-4970-A2B6-D161FED665FF}"/>
              </a:ext>
            </a:extLst>
          </p:cNvPr>
          <p:cNvSpPr>
            <a:spLocks noGrp="1"/>
          </p:cNvSpPr>
          <p:nvPr>
            <p:ph type="body" sz="quarter" idx="43"/>
          </p:nvPr>
        </p:nvSpPr>
        <p:spPr>
          <a:xfrm>
            <a:off x="9321072"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62" name="Text Placeholder 48">
            <a:extLst>
              <a:ext uri="{FF2B5EF4-FFF2-40B4-BE49-F238E27FC236}">
                <a16:creationId xmlns:a16="http://schemas.microsoft.com/office/drawing/2014/main" id="{6F067D31-AE61-48F0-A497-1908DC77F086}"/>
              </a:ext>
            </a:extLst>
          </p:cNvPr>
          <p:cNvSpPr>
            <a:spLocks noGrp="1"/>
          </p:cNvSpPr>
          <p:nvPr>
            <p:ph type="body" sz="quarter" idx="44" hasCustomPrompt="1"/>
          </p:nvPr>
        </p:nvSpPr>
        <p:spPr>
          <a:xfrm>
            <a:off x="10703992" y="4014522"/>
            <a:ext cx="1181098" cy="302186"/>
          </a:xfrm>
        </p:spPr>
        <p:txBody>
          <a:bodyPr lIns="0" rIns="0">
            <a:noAutofit/>
          </a:bodyPr>
          <a:lstStyle>
            <a:lvl1pPr marL="0" indent="0">
              <a:buNone/>
              <a:defRPr sz="1600" b="1">
                <a:solidFill>
                  <a:schemeClr val="accent3"/>
                </a:solidFill>
                <a:latin typeface="+mj-lt"/>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EDIT</a:t>
            </a:r>
          </a:p>
        </p:txBody>
      </p:sp>
      <p:sp>
        <p:nvSpPr>
          <p:cNvPr id="63" name="Text Placeholder 50">
            <a:extLst>
              <a:ext uri="{FF2B5EF4-FFF2-40B4-BE49-F238E27FC236}">
                <a16:creationId xmlns:a16="http://schemas.microsoft.com/office/drawing/2014/main" id="{5B4A526A-A40E-4B7D-94EC-5FDCAD2EAD89}"/>
              </a:ext>
            </a:extLst>
          </p:cNvPr>
          <p:cNvSpPr>
            <a:spLocks noGrp="1"/>
          </p:cNvSpPr>
          <p:nvPr>
            <p:ph type="body" sz="quarter" idx="45"/>
          </p:nvPr>
        </p:nvSpPr>
        <p:spPr>
          <a:xfrm>
            <a:off x="10703992" y="4486178"/>
            <a:ext cx="1182118" cy="1183101"/>
          </a:xfrm>
        </p:spPr>
        <p:txBody>
          <a:bodyPr lIns="0" rIns="0">
            <a:noAutofit/>
          </a:bodyPr>
          <a:lstStyle>
            <a:lvl1pPr marL="0" indent="0">
              <a:lnSpc>
                <a:spcPct val="100000"/>
              </a:lnSpc>
              <a:buNone/>
              <a:defRPr sz="1100">
                <a:solidFill>
                  <a:schemeClr val="tx1"/>
                </a:solidFill>
              </a:defRPr>
            </a:lvl1pPr>
            <a:lvl2pPr marL="457200" indent="0">
              <a:buNone/>
              <a:defRPr sz="1100"/>
            </a:lvl2pPr>
            <a:lvl3pPr marL="914400" indent="0">
              <a:buNone/>
              <a:defRPr sz="1100"/>
            </a:lvl3pPr>
            <a:lvl4pPr marL="1371600" indent="0">
              <a:buNone/>
              <a:defRPr sz="1100"/>
            </a:lvl4pPr>
            <a:lvl5pPr marL="1828800" indent="0">
              <a:buNone/>
              <a:defRPr sz="1100"/>
            </a:lvl5pPr>
          </a:lstStyle>
          <a:p>
            <a:pPr lvl="0"/>
            <a:r>
              <a:rPr lang="en-US"/>
              <a:t>Click to edit Master text styles</a:t>
            </a:r>
          </a:p>
        </p:txBody>
      </p:sp>
      <p:sp>
        <p:nvSpPr>
          <p:cNvPr id="2" name="Title 1">
            <a:extLst>
              <a:ext uri="{FF2B5EF4-FFF2-40B4-BE49-F238E27FC236}">
                <a16:creationId xmlns:a16="http://schemas.microsoft.com/office/drawing/2014/main" id="{31A67390-01C5-4A4E-AF7F-79E8DB2B2D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4108813"/>
      </p:ext>
    </p:extLst>
  </p:cSld>
  <p:clrMapOvr>
    <a:masterClrMapping/>
  </p:clrMapOvr>
  <p:extLst>
    <p:ext uri="{DCECCB84-F9BA-43D5-87BE-67443E8EF086}">
      <p15:sldGuideLst xmlns:p15="http://schemas.microsoft.com/office/powerpoint/2012/main">
        <p15:guide id="1" pos="1920">
          <p15:clr>
            <a:srgbClr val="FBAE40"/>
          </p15:clr>
        </p15:guide>
        <p15:guide id="2" pos="3840">
          <p15:clr>
            <a:srgbClr val="FBAE40"/>
          </p15:clr>
        </p15:guide>
        <p15:guide id="3" pos="5760">
          <p15:clr>
            <a:srgbClr val="FBAE40"/>
          </p15:clr>
        </p15:guide>
        <p15:guide id="4" pos="3984">
          <p15:clr>
            <a:srgbClr val="5ACBF0"/>
          </p15:clr>
        </p15:guide>
        <p15:guide id="5" pos="3696">
          <p15:clr>
            <a:srgbClr val="5ACBF0"/>
          </p15:clr>
        </p15:guide>
        <p15:guide id="6" pos="2064">
          <p15:clr>
            <a:srgbClr val="5ACBF0"/>
          </p15:clr>
        </p15:guide>
        <p15:guide id="7" pos="1776">
          <p15:clr>
            <a:srgbClr val="5ACBF0"/>
          </p15:clr>
        </p15:guide>
        <p15:guide id="8" pos="5616">
          <p15:clr>
            <a:srgbClr val="5ACBF0"/>
          </p15:clr>
        </p15:guide>
        <p15:guide id="9" pos="5904">
          <p15:clr>
            <a:srgbClr val="5ACBF0"/>
          </p15:clr>
        </p15:guide>
        <p15:guide id="10" pos="144">
          <p15:clr>
            <a:srgbClr val="5ACBF0"/>
          </p15:clr>
        </p15:guide>
        <p15:guide id="11" orient="horz" pos="4176">
          <p15:clr>
            <a:srgbClr val="5ACBF0"/>
          </p15:clr>
        </p15:guide>
        <p15:guide id="12" pos="7536">
          <p15:clr>
            <a:srgbClr val="5ACBF0"/>
          </p15:clr>
        </p15:guide>
        <p15:guide id="13" orient="horz" pos="144">
          <p15:clr>
            <a:srgbClr val="5ACBF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D73B0-7734-466F-95DB-8949A7696394}"/>
              </a:ext>
            </a:extLst>
          </p:cNvPr>
          <p:cNvSpPr>
            <a:spLocks noGrp="1"/>
          </p:cNvSpPr>
          <p:nvPr>
            <p:ph type="title"/>
          </p:nvPr>
        </p:nvSpPr>
        <p:spPr/>
        <p:txBody>
          <a:bodyPr/>
          <a:lstStyle>
            <a:lvl1pPr>
              <a:defRPr>
                <a:solidFill>
                  <a:schemeClr val="bg2"/>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D9E2403-F652-4EAF-91DF-DB7A50E9F87B}"/>
              </a:ext>
            </a:extLst>
          </p:cNvPr>
          <p:cNvSpPr>
            <a:spLocks noGrp="1"/>
          </p:cNvSpPr>
          <p:nvPr>
            <p:ph idx="1"/>
          </p:nvPr>
        </p:nvSpPr>
        <p:spPr>
          <a:xfrm>
            <a:off x="838200" y="1825625"/>
            <a:ext cx="10515600" cy="3406251"/>
          </a:xfrm>
        </p:spPr>
        <p:txBody>
          <a:bodyP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79829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D73B0-7734-466F-95DB-8949A769639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D9E2403-F652-4EAF-91DF-DB7A50E9F87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6CC8EE4-4FBC-4373-90AC-0D3B3F867D3E}"/>
              </a:ext>
            </a:extLst>
          </p:cNvPr>
          <p:cNvSpPr>
            <a:spLocks noGrp="1"/>
          </p:cNvSpPr>
          <p:nvPr>
            <p:ph type="dt" sz="half" idx="10"/>
          </p:nvPr>
        </p:nvSpPr>
        <p:spPr>
          <a:xfrm>
            <a:off x="838200" y="6356350"/>
            <a:ext cx="2743200" cy="365125"/>
          </a:xfrm>
          <a:prstGeom prst="rect">
            <a:avLst/>
          </a:prstGeom>
        </p:spPr>
        <p:txBody>
          <a:bodyPr/>
          <a:lstStyle/>
          <a:p>
            <a:fld id="{2FED09E2-3357-44DB-8329-73A2D6A809E9}" type="datetimeFigureOut">
              <a:rPr lang="en-GB" smtClean="0"/>
              <a:t>13/02/2023</a:t>
            </a:fld>
            <a:endParaRPr lang="en-GB"/>
          </a:p>
        </p:txBody>
      </p:sp>
      <p:sp>
        <p:nvSpPr>
          <p:cNvPr id="5" name="Footer Placeholder 4">
            <a:extLst>
              <a:ext uri="{FF2B5EF4-FFF2-40B4-BE49-F238E27FC236}">
                <a16:creationId xmlns:a16="http://schemas.microsoft.com/office/drawing/2014/main" id="{D90B02D1-CB99-476C-95CB-C78E1CC5DD5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D4290E7-A4B2-4600-80E4-E7FE5029FC33}"/>
              </a:ext>
            </a:extLst>
          </p:cNvPr>
          <p:cNvSpPr>
            <a:spLocks noGrp="1"/>
          </p:cNvSpPr>
          <p:nvPr>
            <p:ph type="sldNum" sz="quarter" idx="12"/>
          </p:nvPr>
        </p:nvSpPr>
        <p:spPr>
          <a:xfrm>
            <a:off x="8610600" y="6356350"/>
            <a:ext cx="2743200" cy="365125"/>
          </a:xfrm>
          <a:prstGeom prst="rect">
            <a:avLst/>
          </a:prstGeom>
        </p:spPr>
        <p:txBody>
          <a:bodyPr/>
          <a:lstStyle/>
          <a:p>
            <a:fld id="{5CE3938A-3876-4DDD-B5E1-DC450C1BC28F}" type="slidenum">
              <a:rPr lang="en-GB" smtClean="0"/>
              <a:t>‹#›</a:t>
            </a:fld>
            <a:endParaRPr lang="en-GB"/>
          </a:p>
        </p:txBody>
      </p:sp>
    </p:spTree>
    <p:extLst>
      <p:ext uri="{BB962C8B-B14F-4D97-AF65-F5344CB8AC3E}">
        <p14:creationId xmlns:p14="http://schemas.microsoft.com/office/powerpoint/2010/main" val="4126314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D73B0-7734-466F-95DB-8949A7696394}"/>
              </a:ext>
            </a:extLst>
          </p:cNvPr>
          <p:cNvSpPr>
            <a:spLocks noGrp="1"/>
          </p:cNvSpPr>
          <p:nvPr>
            <p:ph type="title"/>
          </p:nvPr>
        </p:nvSpPr>
        <p:spPr/>
        <p:txBody>
          <a:bodyPr/>
          <a:lstStyle>
            <a:lvl1pPr>
              <a:defRPr>
                <a:solidFill>
                  <a:schemeClr val="accent2"/>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D9E2403-F652-4EAF-91DF-DB7A50E9F87B}"/>
              </a:ext>
            </a:extLst>
          </p:cNvPr>
          <p:cNvSpPr>
            <a:spLocks noGrp="1"/>
          </p:cNvSpPr>
          <p:nvPr>
            <p:ph idx="1"/>
          </p:nvPr>
        </p:nvSpPr>
        <p:spPr/>
        <p:txBody>
          <a:bodyPr/>
          <a:lstStyle>
            <a:lvl1pPr>
              <a:defRPr>
                <a:solidFill>
                  <a:schemeClr val="accent2"/>
                </a:solidFill>
              </a:defRPr>
            </a:lvl1pPr>
            <a:lvl2pPr>
              <a:defRPr>
                <a:solidFill>
                  <a:schemeClr val="accent2"/>
                </a:solidFill>
              </a:defRPr>
            </a:lvl2pPr>
            <a:lvl3pPr>
              <a:defRPr>
                <a:solidFill>
                  <a:schemeClr val="accent2"/>
                </a:solidFill>
              </a:defRPr>
            </a:lvl3pPr>
            <a:lvl4pPr>
              <a:defRPr>
                <a:solidFill>
                  <a:schemeClr val="accent2"/>
                </a:solidFill>
              </a:defRPr>
            </a:lvl4pPr>
            <a:lvl5pPr>
              <a:defRPr>
                <a:solidFill>
                  <a:schemeClr val="accent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6CC8EE4-4FBC-4373-90AC-0D3B3F867D3E}"/>
              </a:ext>
            </a:extLst>
          </p:cNvPr>
          <p:cNvSpPr>
            <a:spLocks noGrp="1"/>
          </p:cNvSpPr>
          <p:nvPr>
            <p:ph type="dt" sz="half" idx="10"/>
          </p:nvPr>
        </p:nvSpPr>
        <p:spPr>
          <a:xfrm>
            <a:off x="838200" y="6356350"/>
            <a:ext cx="2743200" cy="365125"/>
          </a:xfrm>
          <a:prstGeom prst="rect">
            <a:avLst/>
          </a:prstGeom>
        </p:spPr>
        <p:txBody>
          <a:bodyPr/>
          <a:lstStyle/>
          <a:p>
            <a:fld id="{2FED09E2-3357-44DB-8329-73A2D6A809E9}" type="datetimeFigureOut">
              <a:rPr lang="en-GB" smtClean="0"/>
              <a:t>13/02/2023</a:t>
            </a:fld>
            <a:endParaRPr lang="en-GB"/>
          </a:p>
        </p:txBody>
      </p:sp>
      <p:sp>
        <p:nvSpPr>
          <p:cNvPr id="5" name="Footer Placeholder 4">
            <a:extLst>
              <a:ext uri="{FF2B5EF4-FFF2-40B4-BE49-F238E27FC236}">
                <a16:creationId xmlns:a16="http://schemas.microsoft.com/office/drawing/2014/main" id="{D90B02D1-CB99-476C-95CB-C78E1CC5DD5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D4290E7-A4B2-4600-80E4-E7FE5029FC33}"/>
              </a:ext>
            </a:extLst>
          </p:cNvPr>
          <p:cNvSpPr>
            <a:spLocks noGrp="1"/>
          </p:cNvSpPr>
          <p:nvPr>
            <p:ph type="sldNum" sz="quarter" idx="12"/>
          </p:nvPr>
        </p:nvSpPr>
        <p:spPr>
          <a:xfrm>
            <a:off x="8610600" y="6356350"/>
            <a:ext cx="2743200" cy="365125"/>
          </a:xfrm>
          <a:prstGeom prst="rect">
            <a:avLst/>
          </a:prstGeom>
        </p:spPr>
        <p:txBody>
          <a:bodyPr/>
          <a:lstStyle/>
          <a:p>
            <a:fld id="{5CE3938A-3876-4DDD-B5E1-DC450C1BC28F}" type="slidenum">
              <a:rPr lang="en-GB" smtClean="0"/>
              <a:t>‹#›</a:t>
            </a:fld>
            <a:endParaRPr lang="en-GB"/>
          </a:p>
        </p:txBody>
      </p:sp>
    </p:spTree>
    <p:extLst>
      <p:ext uri="{BB962C8B-B14F-4D97-AF65-F5344CB8AC3E}">
        <p14:creationId xmlns:p14="http://schemas.microsoft.com/office/powerpoint/2010/main" val="677089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D73B0-7734-466F-95DB-8949A7696394}"/>
              </a:ext>
            </a:extLst>
          </p:cNvPr>
          <p:cNvSpPr>
            <a:spLocks noGrp="1"/>
          </p:cNvSpPr>
          <p:nvPr>
            <p:ph type="title"/>
          </p:nvPr>
        </p:nvSpPr>
        <p:spPr>
          <a:xfrm>
            <a:off x="838200" y="365125"/>
            <a:ext cx="10515600" cy="1358900"/>
          </a:xfrm>
        </p:spPr>
        <p:txBody>
          <a:bodyPr/>
          <a:lstStyle>
            <a:lvl1pPr>
              <a:defRPr>
                <a:solidFill>
                  <a:schemeClr val="accent3"/>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D9E2403-F652-4EAF-91DF-DB7A50E9F87B}"/>
              </a:ext>
            </a:extLst>
          </p:cNvPr>
          <p:cNvSpPr>
            <a:spLocks noGrp="1"/>
          </p:cNvSpPr>
          <p:nvPr>
            <p:ph idx="1"/>
          </p:nvPr>
        </p:nvSpPr>
        <p:spPr>
          <a:xfrm>
            <a:off x="838200" y="3028949"/>
            <a:ext cx="10515600" cy="3463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016357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440C7-E696-4387-B996-35981CD595F0}"/>
              </a:ext>
            </a:extLst>
          </p:cNvPr>
          <p:cNvSpPr>
            <a:spLocks noGrp="1"/>
          </p:cNvSpPr>
          <p:nvPr>
            <p:ph type="title"/>
          </p:nvPr>
        </p:nvSpPr>
        <p:spPr>
          <a:xfrm>
            <a:off x="838200" y="177008"/>
            <a:ext cx="10515600" cy="1057903"/>
          </a:xfrm>
        </p:spPr>
        <p:txBody>
          <a:bodyPr anchor="b"/>
          <a:lstStyle>
            <a:lvl1pPr>
              <a:defRPr sz="6000">
                <a:solidFill>
                  <a:schemeClr val="accent3"/>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4A98B-F053-43A0-9DA0-36B716DE1171}"/>
              </a:ext>
            </a:extLst>
          </p:cNvPr>
          <p:cNvSpPr>
            <a:spLocks noGrp="1"/>
          </p:cNvSpPr>
          <p:nvPr>
            <p:ph type="body" idx="1"/>
          </p:nvPr>
        </p:nvSpPr>
        <p:spPr>
          <a:xfrm>
            <a:off x="831850" y="1404595"/>
            <a:ext cx="10515600" cy="4685056"/>
          </a:xfrm>
        </p:spPr>
        <p:txBody>
          <a:bodyPr/>
          <a:lstStyle>
            <a:lvl1pPr marL="0" indent="0">
              <a:buNone/>
              <a:defRPr sz="240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280302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1_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440C7-E696-4387-B996-35981CD595F0}"/>
              </a:ext>
            </a:extLst>
          </p:cNvPr>
          <p:cNvSpPr>
            <a:spLocks noGrp="1"/>
          </p:cNvSpPr>
          <p:nvPr>
            <p:ph type="title"/>
          </p:nvPr>
        </p:nvSpPr>
        <p:spPr>
          <a:xfrm>
            <a:off x="1350324" y="177008"/>
            <a:ext cx="10515600" cy="963635"/>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4A98B-F053-43A0-9DA0-36B716DE1171}"/>
              </a:ext>
            </a:extLst>
          </p:cNvPr>
          <p:cNvSpPr>
            <a:spLocks noGrp="1"/>
          </p:cNvSpPr>
          <p:nvPr>
            <p:ph type="body" idx="1"/>
          </p:nvPr>
        </p:nvSpPr>
        <p:spPr>
          <a:xfrm>
            <a:off x="1350324" y="1310326"/>
            <a:ext cx="10515600" cy="4044099"/>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847550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27BEB-1C73-4C22-B288-5BD8626AB21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296423B-B3BD-45C0-B589-410C9131F6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EC73D64-0FDB-4288-B837-D6134ACC0B8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2FC1F7C-2140-49FB-B26E-3E3676676BA0}"/>
              </a:ext>
            </a:extLst>
          </p:cNvPr>
          <p:cNvSpPr>
            <a:spLocks noGrp="1"/>
          </p:cNvSpPr>
          <p:nvPr>
            <p:ph type="dt" sz="half" idx="10"/>
          </p:nvPr>
        </p:nvSpPr>
        <p:spPr>
          <a:xfrm>
            <a:off x="838200" y="6356350"/>
            <a:ext cx="2743200" cy="365125"/>
          </a:xfrm>
          <a:prstGeom prst="rect">
            <a:avLst/>
          </a:prstGeom>
        </p:spPr>
        <p:txBody>
          <a:bodyPr/>
          <a:lstStyle/>
          <a:p>
            <a:fld id="{2FED09E2-3357-44DB-8329-73A2D6A809E9}" type="datetimeFigureOut">
              <a:rPr lang="en-GB" smtClean="0"/>
              <a:t>13/02/2023</a:t>
            </a:fld>
            <a:endParaRPr lang="en-GB"/>
          </a:p>
        </p:txBody>
      </p:sp>
      <p:sp>
        <p:nvSpPr>
          <p:cNvPr id="6" name="Footer Placeholder 5">
            <a:extLst>
              <a:ext uri="{FF2B5EF4-FFF2-40B4-BE49-F238E27FC236}">
                <a16:creationId xmlns:a16="http://schemas.microsoft.com/office/drawing/2014/main" id="{D61FEBEC-298F-433D-9E6A-615AB837650C}"/>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CD0E2890-AEF7-432A-BDBE-55144995D222}"/>
              </a:ext>
            </a:extLst>
          </p:cNvPr>
          <p:cNvSpPr>
            <a:spLocks noGrp="1"/>
          </p:cNvSpPr>
          <p:nvPr>
            <p:ph type="sldNum" sz="quarter" idx="12"/>
          </p:nvPr>
        </p:nvSpPr>
        <p:spPr>
          <a:xfrm>
            <a:off x="8610600" y="6356350"/>
            <a:ext cx="2743200" cy="365125"/>
          </a:xfrm>
          <a:prstGeom prst="rect">
            <a:avLst/>
          </a:prstGeom>
        </p:spPr>
        <p:txBody>
          <a:bodyPr/>
          <a:lstStyle/>
          <a:p>
            <a:fld id="{5CE3938A-3876-4DDD-B5E1-DC450C1BC28F}" type="slidenum">
              <a:rPr lang="en-GB" smtClean="0"/>
              <a:t>‹#›</a:t>
            </a:fld>
            <a:endParaRPr lang="en-GB"/>
          </a:p>
        </p:txBody>
      </p:sp>
    </p:spTree>
    <p:extLst>
      <p:ext uri="{BB962C8B-B14F-4D97-AF65-F5344CB8AC3E}">
        <p14:creationId xmlns:p14="http://schemas.microsoft.com/office/powerpoint/2010/main" val="1608592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5">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92125D-D36D-4F10-8B1D-68A99F17AF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5689EDD-03E2-4475-B7BA-7F4A71ABC2D4}"/>
              </a:ext>
            </a:extLst>
          </p:cNvPr>
          <p:cNvSpPr>
            <a:spLocks noGrp="1"/>
          </p:cNvSpPr>
          <p:nvPr>
            <p:ph type="body" idx="1"/>
          </p:nvPr>
        </p:nvSpPr>
        <p:spPr>
          <a:xfrm>
            <a:off x="838200" y="1825625"/>
            <a:ext cx="10515600" cy="46672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7138336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Lst>
  <p:txStyles>
    <p:titleStyle>
      <a:lvl1pPr algn="l" defTabSz="914400" rtl="0" eaLnBrk="1" latinLnBrk="0" hangingPunct="1">
        <a:lnSpc>
          <a:spcPct val="90000"/>
        </a:lnSpc>
        <a:spcBef>
          <a:spcPct val="0"/>
        </a:spcBef>
        <a:buNone/>
        <a:defRPr sz="440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hyperlink" Target="mailto:waspiservice@wales.nhs.uk" TargetMode="External"/><Relationship Id="rId7" Type="http://schemas.openxmlformats.org/officeDocument/2006/relationships/image" Target="../media/image24.png"/><Relationship Id="rId2" Type="http://schemas.openxmlformats.org/officeDocument/2006/relationships/hyperlink" Target="http://www.waspi.org/" TargetMode="External"/><Relationship Id="rId1" Type="http://schemas.openxmlformats.org/officeDocument/2006/relationships/slideLayout" Target="../slideLayouts/slideLayout2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9.emf"/></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87E06-30C2-45F7-AEE7-20459603F292}"/>
              </a:ext>
            </a:extLst>
          </p:cNvPr>
          <p:cNvSpPr>
            <a:spLocks noGrp="1"/>
          </p:cNvSpPr>
          <p:nvPr>
            <p:ph type="title"/>
          </p:nvPr>
        </p:nvSpPr>
        <p:spPr>
          <a:xfrm>
            <a:off x="782541" y="1963971"/>
            <a:ext cx="10515600" cy="1929227"/>
          </a:xfrm>
        </p:spPr>
        <p:txBody>
          <a:bodyPr>
            <a:normAutofit fontScale="90000"/>
          </a:bodyPr>
          <a:lstStyle/>
          <a:p>
            <a:pPr algn="ctr"/>
            <a:r>
              <a:rPr lang="en-GB" b="1" dirty="0"/>
              <a:t>Parameters and Legalities of Information Governance Issues with 3rd Sector Organisations</a:t>
            </a:r>
            <a:br>
              <a:rPr lang="en-GB" dirty="0"/>
            </a:br>
            <a:endParaRPr lang="en-GB" dirty="0"/>
          </a:p>
        </p:txBody>
      </p:sp>
      <p:sp>
        <p:nvSpPr>
          <p:cNvPr id="3" name="Content Placeholder 2">
            <a:extLst>
              <a:ext uri="{FF2B5EF4-FFF2-40B4-BE49-F238E27FC236}">
                <a16:creationId xmlns:a16="http://schemas.microsoft.com/office/drawing/2014/main" id="{8ED53D7E-2857-492E-9653-D28F633EE272}"/>
              </a:ext>
            </a:extLst>
          </p:cNvPr>
          <p:cNvSpPr>
            <a:spLocks noGrp="1"/>
          </p:cNvSpPr>
          <p:nvPr>
            <p:ph idx="1"/>
          </p:nvPr>
        </p:nvSpPr>
        <p:spPr>
          <a:xfrm>
            <a:off x="989275" y="3816627"/>
            <a:ext cx="10515600" cy="1476955"/>
          </a:xfrm>
        </p:spPr>
        <p:txBody>
          <a:bodyPr>
            <a:normAutofit fontScale="55000" lnSpcReduction="20000"/>
          </a:bodyPr>
          <a:lstStyle/>
          <a:p>
            <a:pPr marL="0" indent="0" algn="ctr">
              <a:buNone/>
            </a:pPr>
            <a:r>
              <a:rPr lang="en-GB" dirty="0">
                <a:solidFill>
                  <a:schemeClr val="bg2"/>
                </a:solidFill>
              </a:rPr>
              <a:t>Dave Parsons</a:t>
            </a:r>
          </a:p>
          <a:p>
            <a:pPr marL="0" indent="0" algn="ctr">
              <a:buNone/>
            </a:pPr>
            <a:r>
              <a:rPr lang="en-GB" dirty="0">
                <a:solidFill>
                  <a:schemeClr val="bg2"/>
                </a:solidFill>
              </a:rPr>
              <a:t> Information Sharing and Integration Governance Manager, Digital Health &amp; Care Wales</a:t>
            </a:r>
          </a:p>
          <a:p>
            <a:pPr marL="0" indent="0" algn="ctr">
              <a:buNone/>
            </a:pPr>
            <a:endParaRPr lang="en-GB" dirty="0">
              <a:solidFill>
                <a:schemeClr val="bg2"/>
              </a:solidFill>
            </a:endParaRPr>
          </a:p>
          <a:p>
            <a:pPr marL="0" indent="0" algn="ctr">
              <a:buNone/>
            </a:pPr>
            <a:r>
              <a:rPr lang="en-GB" dirty="0">
                <a:solidFill>
                  <a:schemeClr val="bg2"/>
                </a:solidFill>
              </a:rPr>
              <a:t>Julian Willett</a:t>
            </a:r>
          </a:p>
          <a:p>
            <a:pPr marL="0" indent="0" algn="ctr">
              <a:buNone/>
            </a:pPr>
            <a:r>
              <a:rPr lang="en-GB" dirty="0">
                <a:solidFill>
                  <a:schemeClr val="bg2"/>
                </a:solidFill>
              </a:rPr>
              <a:t>Transformation &amp; Innovation Lead, Mental Health Clinical Board, Cardiff &amp; Vale UHB</a:t>
            </a:r>
          </a:p>
        </p:txBody>
      </p:sp>
    </p:spTree>
    <p:extLst>
      <p:ext uri="{BB962C8B-B14F-4D97-AF65-F5344CB8AC3E}">
        <p14:creationId xmlns:p14="http://schemas.microsoft.com/office/powerpoint/2010/main" val="31312422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4">
            <a:extLst>
              <a:ext uri="{FF2B5EF4-FFF2-40B4-BE49-F238E27FC236}">
                <a16:creationId xmlns:a16="http://schemas.microsoft.com/office/drawing/2014/main" id="{2FE0BFF5-FDF7-446A-96B2-20380B974432}"/>
              </a:ext>
            </a:extLst>
          </p:cNvPr>
          <p:cNvSpPr txBox="1">
            <a:spLocks/>
          </p:cNvSpPr>
          <p:nvPr/>
        </p:nvSpPr>
        <p:spPr>
          <a:xfrm>
            <a:off x="127167" y="371457"/>
            <a:ext cx="11937666" cy="89098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200" dirty="0">
                <a:latin typeface="Calibri" panose="020F0502020204030204" pitchFamily="34" charset="0"/>
                <a:cs typeface="Calibri" panose="020F0502020204030204" pitchFamily="34" charset="0"/>
              </a:rPr>
              <a:t>WASPI – Its added value</a:t>
            </a:r>
          </a:p>
        </p:txBody>
      </p:sp>
      <p:graphicFrame>
        <p:nvGraphicFramePr>
          <p:cNvPr id="10" name="Table 6">
            <a:extLst>
              <a:ext uri="{FF2B5EF4-FFF2-40B4-BE49-F238E27FC236}">
                <a16:creationId xmlns:a16="http://schemas.microsoft.com/office/drawing/2014/main" id="{506B5A3A-876A-49B7-855A-5E5EDDE8AA63}"/>
              </a:ext>
            </a:extLst>
          </p:cNvPr>
          <p:cNvGraphicFramePr>
            <a:graphicFrameLocks noGrp="1"/>
          </p:cNvGraphicFramePr>
          <p:nvPr/>
        </p:nvGraphicFramePr>
        <p:xfrm>
          <a:off x="1130157" y="1094351"/>
          <a:ext cx="10099497" cy="4324979"/>
        </p:xfrm>
        <a:graphic>
          <a:graphicData uri="http://schemas.openxmlformats.org/drawingml/2006/table">
            <a:tbl>
              <a:tblPr firstRow="1" bandRow="1">
                <a:tableStyleId>{5C22544A-7EE6-4342-B048-85BDC9FD1C3A}</a:tableStyleId>
              </a:tblPr>
              <a:tblGrid>
                <a:gridCol w="10099497">
                  <a:extLst>
                    <a:ext uri="{9D8B030D-6E8A-4147-A177-3AD203B41FA5}">
                      <a16:colId xmlns:a16="http://schemas.microsoft.com/office/drawing/2014/main" val="889865735"/>
                    </a:ext>
                  </a:extLst>
                </a:gridCol>
              </a:tblGrid>
              <a:tr h="369483">
                <a:tc>
                  <a:txBody>
                    <a:bodyPr/>
                    <a:lstStyle/>
                    <a:p>
                      <a:pPr algn="ctr"/>
                      <a:endParaRPr lang="en-GB" b="1" dirty="0"/>
                    </a:p>
                  </a:txBody>
                  <a:tcPr>
                    <a:solidFill>
                      <a:srgbClr val="4D7373"/>
                    </a:solidFill>
                  </a:tcPr>
                </a:tc>
                <a:extLst>
                  <a:ext uri="{0D108BD9-81ED-4DB2-BD59-A6C34878D82A}">
                    <a16:rowId xmlns:a16="http://schemas.microsoft.com/office/drawing/2014/main" val="1030744940"/>
                  </a:ext>
                </a:extLst>
              </a:tr>
              <a:tr h="10160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0" kern="1200" dirty="0">
                          <a:solidFill>
                            <a:srgbClr val="000000"/>
                          </a:solidFill>
                          <a:effectLst/>
                          <a:latin typeface="+mj-lt"/>
                          <a:ea typeface="+mn-ea"/>
                          <a:cs typeface="+mn-cs"/>
                        </a:rPr>
                        <a:t>Supported priority areas such as NEET, Flying Start, MARAC, Teams around the family programmes – ISP’s across all areas of Wales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b="0" kern="1200" dirty="0">
                        <a:solidFill>
                          <a:srgbClr val="000000"/>
                        </a:solidFill>
                        <a:effectLst/>
                        <a:latin typeface="+mj-lt"/>
                        <a:ea typeface="+mn-ea"/>
                        <a:cs typeface="+mn-cs"/>
                      </a:endParaRPr>
                    </a:p>
                  </a:txBody>
                  <a:tcPr>
                    <a:solidFill>
                      <a:srgbClr val="C1D5D5"/>
                    </a:solidFill>
                  </a:tcPr>
                </a:tc>
                <a:extLst>
                  <a:ext uri="{0D108BD9-81ED-4DB2-BD59-A6C34878D82A}">
                    <a16:rowId xmlns:a16="http://schemas.microsoft.com/office/drawing/2014/main" val="3185345250"/>
                  </a:ext>
                </a:extLst>
              </a:tr>
              <a:tr h="10160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0" kern="1200" dirty="0">
                          <a:solidFill>
                            <a:srgbClr val="000000"/>
                          </a:solidFill>
                          <a:effectLst/>
                          <a:latin typeface="+mj-lt"/>
                          <a:ea typeface="+mn-ea"/>
                          <a:cs typeface="+mn-cs"/>
                        </a:rPr>
                        <a:t>WASPI Framework pivotal in supporting data sharing arrangements supporting TTP and sharing initiatives supporting citizens during the covid-19 pandemic  and is now supporting data sharing for the Ukrainian resettlement programme, with data flows from WG, through to </a:t>
                      </a:r>
                      <a:r>
                        <a:rPr lang="en-GB" sz="2000" b="0" kern="1200" dirty="0">
                          <a:solidFill>
                            <a:srgbClr val="000000"/>
                          </a:solidFill>
                          <a:effectLst/>
                          <a:latin typeface="Calibri headings"/>
                          <a:ea typeface="+mn-ea"/>
                          <a:cs typeface="+mn-cs"/>
                        </a:rPr>
                        <a:t>enabling all LA’s and Health Boards to confidently share personal information for the programme</a:t>
                      </a:r>
                      <a:r>
                        <a:rPr lang="en-GB" sz="2000" b="0" kern="1200" dirty="0">
                          <a:solidFill>
                            <a:srgbClr val="000000"/>
                          </a:solidFill>
                          <a:effectLst/>
                          <a:latin typeface="+mn-lt"/>
                          <a:ea typeface="+mn-ea"/>
                          <a:cs typeface="+mn-cs"/>
                        </a:rPr>
                        <a:t>.</a:t>
                      </a:r>
                    </a:p>
                    <a:p>
                      <a:pPr algn="l"/>
                      <a:endParaRPr lang="en-GB" sz="2000" b="0" kern="1200" dirty="0">
                        <a:solidFill>
                          <a:srgbClr val="000000"/>
                        </a:solidFill>
                        <a:effectLst/>
                        <a:latin typeface="+mj-lt"/>
                        <a:ea typeface="+mn-ea"/>
                        <a:cs typeface="+mn-cs"/>
                      </a:endParaRPr>
                    </a:p>
                  </a:txBody>
                  <a:tcPr>
                    <a:solidFill>
                      <a:srgbClr val="F1F5F5"/>
                    </a:solidFill>
                  </a:tcPr>
                </a:tc>
                <a:extLst>
                  <a:ext uri="{0D108BD9-81ED-4DB2-BD59-A6C34878D82A}">
                    <a16:rowId xmlns:a16="http://schemas.microsoft.com/office/drawing/2014/main" val="3352772233"/>
                  </a:ext>
                </a:extLst>
              </a:tr>
              <a:tr h="1323979">
                <a:tc>
                  <a:txBody>
                    <a:bodyPr/>
                    <a:lstStyle/>
                    <a:p>
                      <a:pPr algn="l"/>
                      <a:r>
                        <a:rPr lang="en-GB" sz="2000" b="0" kern="1200" dirty="0">
                          <a:solidFill>
                            <a:srgbClr val="000000"/>
                          </a:solidFill>
                          <a:effectLst/>
                          <a:latin typeface="+mj-lt"/>
                          <a:ea typeface="+mn-ea"/>
                          <a:cs typeface="+mn-cs"/>
                        </a:rPr>
                        <a:t>Wales recognised through the national local data sharing during the pandemic Institute of Government ongoing report, as being the only nation able to achieve documented data sharing effectively due to its WASPI framework </a:t>
                      </a:r>
                    </a:p>
                  </a:txBody>
                  <a:tcPr>
                    <a:solidFill>
                      <a:srgbClr val="C1D5D5">
                        <a:alpha val="36000"/>
                      </a:srgbClr>
                    </a:solidFill>
                  </a:tcPr>
                </a:tc>
                <a:extLst>
                  <a:ext uri="{0D108BD9-81ED-4DB2-BD59-A6C34878D82A}">
                    <a16:rowId xmlns:a16="http://schemas.microsoft.com/office/drawing/2014/main" val="2099127769"/>
                  </a:ext>
                </a:extLst>
              </a:tr>
            </a:tbl>
          </a:graphicData>
        </a:graphic>
      </p:graphicFrame>
    </p:spTree>
    <p:extLst>
      <p:ext uri="{BB962C8B-B14F-4D97-AF65-F5344CB8AC3E}">
        <p14:creationId xmlns:p14="http://schemas.microsoft.com/office/powerpoint/2010/main" val="4018982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557D1F72-7512-4DD3-BAF8-02DFA94FC84C}"/>
              </a:ext>
            </a:extLst>
          </p:cNvPr>
          <p:cNvPicPr/>
          <p:nvPr/>
        </p:nvPicPr>
        <p:blipFill>
          <a:blip r:embed="rId2">
            <a:alphaModFix amt="50000"/>
            <a:extLst>
              <a:ext uri="{28A0092B-C50C-407E-A947-70E740481C1C}">
                <a14:useLocalDpi xmlns:a14="http://schemas.microsoft.com/office/drawing/2010/main" val="0"/>
              </a:ext>
            </a:extLst>
          </a:blip>
          <a:srcRect/>
          <a:stretch>
            <a:fillRect/>
          </a:stretch>
        </p:blipFill>
        <p:spPr bwMode="auto">
          <a:xfrm>
            <a:off x="9185551" y="41863"/>
            <a:ext cx="2707109" cy="978827"/>
          </a:xfrm>
          <a:prstGeom prst="rect">
            <a:avLst/>
          </a:prstGeom>
          <a:noFill/>
          <a:ln>
            <a:noFill/>
          </a:ln>
        </p:spPr>
      </p:pic>
      <p:sp>
        <p:nvSpPr>
          <p:cNvPr id="2" name="Rectangle 1">
            <a:extLst>
              <a:ext uri="{FF2B5EF4-FFF2-40B4-BE49-F238E27FC236}">
                <a16:creationId xmlns:a16="http://schemas.microsoft.com/office/drawing/2014/main" id="{9969EA84-C46E-F634-0FF7-ED1C249481C2}"/>
              </a:ext>
            </a:extLst>
          </p:cNvPr>
          <p:cNvSpPr/>
          <p:nvPr/>
        </p:nvSpPr>
        <p:spPr>
          <a:xfrm>
            <a:off x="6666798" y="1913991"/>
            <a:ext cx="5220402" cy="113664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marL="173038" lvl="0">
              <a:defRPr/>
            </a:pPr>
            <a:r>
              <a:rPr lang="en-US" sz="1300" b="1">
                <a:solidFill>
                  <a:schemeClr val="tx1"/>
                </a:solidFill>
                <a:effectLst/>
                <a:latin typeface="Calibri" panose="020F0502020204030204" pitchFamily="34" charset="0"/>
                <a:ea typeface="Calibri" panose="020F0502020204030204" pitchFamily="34" charset="0"/>
                <a:cs typeface="Calibri Light" panose="020F0302020204030204" pitchFamily="34" charset="0"/>
              </a:rPr>
              <a:t>Creating an enhanced WASPI framework will provide confidence to organisations, this is likely to result in less risk averse approaches to sharing of personal data about Welsh citizens</a:t>
            </a:r>
            <a:br>
              <a:rPr lang="en-US" sz="1300" b="1">
                <a:solidFill>
                  <a:schemeClr val="tx1"/>
                </a:solidFill>
                <a:effectLst/>
                <a:latin typeface="Calibri" panose="020F0502020204030204" pitchFamily="34" charset="0"/>
                <a:ea typeface="Calibri" panose="020F0502020204030204" pitchFamily="34" charset="0"/>
                <a:cs typeface="Calibri Light" panose="020F0302020204030204" pitchFamily="34" charset="0"/>
              </a:rPr>
            </a:br>
            <a:endParaRPr kumimoji="0" lang="en-GB" sz="1300" b="1"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endParaRPr>
          </a:p>
        </p:txBody>
      </p:sp>
      <p:sp>
        <p:nvSpPr>
          <p:cNvPr id="3" name="TextBox 2">
            <a:extLst>
              <a:ext uri="{FF2B5EF4-FFF2-40B4-BE49-F238E27FC236}">
                <a16:creationId xmlns:a16="http://schemas.microsoft.com/office/drawing/2014/main" id="{4F6F6589-83DF-E691-C451-FA921278AA85}"/>
              </a:ext>
            </a:extLst>
          </p:cNvPr>
          <p:cNvSpPr txBox="1"/>
          <p:nvPr/>
        </p:nvSpPr>
        <p:spPr>
          <a:xfrm rot="16200000">
            <a:off x="288494" y="2398362"/>
            <a:ext cx="1042607"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400" b="1" i="0" u="none" strike="noStrike" kern="1200" cap="none" spc="0" normalizeH="0" baseline="0" noProof="0">
                <a:ln>
                  <a:noFill/>
                </a:ln>
                <a:solidFill>
                  <a:srgbClr val="FF0000"/>
                </a:solidFill>
                <a:effectLst/>
                <a:uLnTx/>
                <a:uFillTx/>
                <a:latin typeface="Arial Black" panose="020B0A04020102020204" pitchFamily="34" charset="0"/>
                <a:ea typeface="MS Mincho" panose="02020609040205080304" pitchFamily="49" charset="-128"/>
                <a:cs typeface="Arial" panose="020B0604020202020204" pitchFamily="34" charset="0"/>
              </a:rPr>
              <a:t>Why</a:t>
            </a:r>
          </a:p>
        </p:txBody>
      </p:sp>
      <p:sp>
        <p:nvSpPr>
          <p:cNvPr id="5" name="Rectangle 4">
            <a:extLst>
              <a:ext uri="{FF2B5EF4-FFF2-40B4-BE49-F238E27FC236}">
                <a16:creationId xmlns:a16="http://schemas.microsoft.com/office/drawing/2014/main" id="{EEE7E054-C6EE-C9CD-4999-5488F2FD0609}"/>
              </a:ext>
            </a:extLst>
          </p:cNvPr>
          <p:cNvSpPr/>
          <p:nvPr/>
        </p:nvSpPr>
        <p:spPr>
          <a:xfrm>
            <a:off x="1070005" y="1105353"/>
            <a:ext cx="10811668" cy="723975"/>
          </a:xfrm>
          <a:prstGeom prst="rect">
            <a:avLst/>
          </a:prstGeom>
          <a:solidFill>
            <a:srgbClr val="F1F5F5"/>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marL="173038" marR="0" lvl="0" indent="0" algn="ctr" defTabSz="914400" rtl="0" eaLnBrk="1" fontAlgn="auto" latinLnBrk="0" hangingPunct="1">
              <a:lnSpc>
                <a:spcPct val="100000"/>
              </a:lnSpc>
              <a:spcBef>
                <a:spcPts val="0"/>
              </a:spcBef>
              <a:spcAft>
                <a:spcPts val="0"/>
              </a:spcAft>
              <a:buClrTx/>
              <a:buSzTx/>
              <a:buFontTx/>
              <a:buNone/>
              <a:tabLst/>
              <a:defRPr/>
            </a:pPr>
            <a:r>
              <a:rPr lang="en-GB" sz="1600" b="1">
                <a:solidFill>
                  <a:schemeClr val="bg2">
                    <a:lumMod val="50000"/>
                  </a:schemeClr>
                </a:solidFill>
                <a:effectLst/>
                <a:latin typeface="Arial" panose="020B0604020202020204" pitchFamily="34" charset="0"/>
                <a:cs typeface="Arial" panose="020B0604020202020204" pitchFamily="34" charset="0"/>
              </a:rPr>
              <a:t>The WASPI Code of Conduct </a:t>
            </a:r>
            <a:r>
              <a:rPr lang="en-US" sz="1800" b="1">
                <a:solidFill>
                  <a:schemeClr val="bg2">
                    <a:lumMod val="50000"/>
                  </a:schemeClr>
                </a:solidFill>
                <a:effectLst/>
                <a:latin typeface="Calibri" panose="020F0502020204030204" pitchFamily="34" charset="0"/>
                <a:ea typeface="Calibri" panose="020F0502020204030204" pitchFamily="34" charset="0"/>
                <a:cs typeface="Calibri Light" panose="020F0302020204030204" pitchFamily="34" charset="0"/>
              </a:rPr>
              <a:t>offers code members and their stakeholders, including the public, additional assurances on organisational practices of data sharing</a:t>
            </a:r>
            <a:endParaRPr kumimoji="0" lang="en-GB" sz="1600" b="1" i="1" u="none" strike="noStrike" kern="1200" cap="none" spc="0" normalizeH="0" baseline="0" noProof="0">
              <a:ln>
                <a:noFill/>
              </a:ln>
              <a:solidFill>
                <a:schemeClr val="bg2">
                  <a:lumMod val="50000"/>
                </a:schemeClr>
              </a:solidFill>
              <a:effectLst/>
              <a:uLnTx/>
              <a:uFillTx/>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4B759311-A333-7785-5E85-4154075DC241}"/>
              </a:ext>
            </a:extLst>
          </p:cNvPr>
          <p:cNvSpPr/>
          <p:nvPr/>
        </p:nvSpPr>
        <p:spPr>
          <a:xfrm>
            <a:off x="1083021" y="1909237"/>
            <a:ext cx="5291603" cy="116205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marL="173038">
              <a:defRPr/>
            </a:pPr>
            <a:r>
              <a:rPr lang="en-GB" sz="1300" b="1">
                <a:effectLst/>
                <a:latin typeface="Calibri" panose="020F0502020204030204" pitchFamily="34" charset="0"/>
                <a:ea typeface="Times New Roman" panose="02020603050405020304" pitchFamily="18" charset="0"/>
              </a:rPr>
              <a:t>Article 40 of the UK GDPR makes provision for the preparation of codes of conduct, the ICO have requirements organisations need to meet to be approved as a Code.  This includes the requirement of having a Code Owner and Monitoring Body, responsible for monitoring signatories to ensure they meet the requirements and maintain the Code itself</a:t>
            </a:r>
            <a:endParaRPr kumimoji="0" lang="en-GB" sz="1300" b="1"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01205648-7931-DCB7-07CE-239BDCECCB1C}"/>
              </a:ext>
            </a:extLst>
          </p:cNvPr>
          <p:cNvSpPr txBox="1"/>
          <p:nvPr/>
        </p:nvSpPr>
        <p:spPr>
          <a:xfrm rot="16200000">
            <a:off x="358361" y="3612668"/>
            <a:ext cx="883304"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400" b="1" i="0" u="none" strike="noStrike" kern="1200" cap="none" spc="0" normalizeH="0" baseline="0" noProof="0">
                <a:ln>
                  <a:noFill/>
                </a:ln>
                <a:solidFill>
                  <a:srgbClr val="ADD7C5"/>
                </a:solidFill>
                <a:effectLst/>
                <a:uLnTx/>
                <a:uFillTx/>
                <a:latin typeface="Arial Black" panose="020B0A04020102020204" pitchFamily="34" charset="0"/>
                <a:ea typeface="MS Mincho" panose="02020609040205080304" pitchFamily="49" charset="-128"/>
                <a:cs typeface="Arial" panose="020B0604020202020204" pitchFamily="34" charset="0"/>
              </a:rPr>
              <a:t>Aims</a:t>
            </a:r>
          </a:p>
        </p:txBody>
      </p:sp>
      <p:sp>
        <p:nvSpPr>
          <p:cNvPr id="8" name="Rectangle 7">
            <a:extLst>
              <a:ext uri="{FF2B5EF4-FFF2-40B4-BE49-F238E27FC236}">
                <a16:creationId xmlns:a16="http://schemas.microsoft.com/office/drawing/2014/main" id="{DFA86889-8EC4-3CCD-A859-9361D1B73637}"/>
              </a:ext>
            </a:extLst>
          </p:cNvPr>
          <p:cNvSpPr/>
          <p:nvPr/>
        </p:nvSpPr>
        <p:spPr>
          <a:xfrm>
            <a:off x="1083021" y="3174360"/>
            <a:ext cx="2759514" cy="1118915"/>
          </a:xfrm>
          <a:prstGeom prst="rect">
            <a:avLst/>
          </a:prstGeom>
          <a:solidFill>
            <a:srgbClr val="BACAC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marL="173038">
              <a:defRPr/>
            </a:pPr>
            <a:r>
              <a:rPr lang="en-GB" sz="1300" b="1">
                <a:solidFill>
                  <a:srgbClr val="000000"/>
                </a:solidFill>
                <a:effectLst/>
                <a:latin typeface="Calibri" panose="020F0502020204030204" pitchFamily="34" charset="0"/>
                <a:ea typeface="Calibri" panose="020F0502020204030204" pitchFamily="34" charset="0"/>
              </a:rPr>
              <a:t>Build upon the existing Wales Accord on the Sharing of Personal Information (WASPI) framework, through </a:t>
            </a:r>
            <a:r>
              <a:rPr lang="en-GB" sz="1300" b="1">
                <a:solidFill>
                  <a:srgbClr val="000000"/>
                </a:solidFill>
                <a:latin typeface="Calibri" panose="020F0502020204030204" pitchFamily="34" charset="0"/>
                <a:ea typeface="Calibri" panose="020F0502020204030204" pitchFamily="34" charset="0"/>
              </a:rPr>
              <a:t>an additional tier of assurance</a:t>
            </a:r>
            <a:endParaRPr kumimoji="0" lang="en-GB" sz="13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9" name="Rectangle 8">
            <a:extLst>
              <a:ext uri="{FF2B5EF4-FFF2-40B4-BE49-F238E27FC236}">
                <a16:creationId xmlns:a16="http://schemas.microsoft.com/office/drawing/2014/main" id="{96C77442-705C-49BE-EEE4-28E971EC9E86}"/>
              </a:ext>
            </a:extLst>
          </p:cNvPr>
          <p:cNvSpPr/>
          <p:nvPr/>
        </p:nvSpPr>
        <p:spPr>
          <a:xfrm>
            <a:off x="4992106" y="3155950"/>
            <a:ext cx="3057207" cy="1120606"/>
          </a:xfrm>
          <a:prstGeom prst="rect">
            <a:avLst/>
          </a:prstGeom>
          <a:solidFill>
            <a:srgbClr val="BACAC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marL="173038">
              <a:defRPr/>
            </a:pPr>
            <a:r>
              <a:rPr lang="en-US" sz="1300" b="1">
                <a:solidFill>
                  <a:srgbClr val="000000"/>
                </a:solidFill>
                <a:effectLst/>
                <a:latin typeface="Calibri" panose="020F0502020204030204" pitchFamily="34" charset="0"/>
                <a:ea typeface="Calibri" panose="020F0502020204030204" pitchFamily="34" charset="0"/>
                <a:cs typeface="Calibri Light" panose="020F0302020204030204" pitchFamily="34" charset="0"/>
              </a:rPr>
              <a:t>Provide confidence to organisations, with less risk averse approaches to sharing of personal data about Welsh citizens</a:t>
            </a:r>
            <a:endParaRPr kumimoji="0" lang="en-GB" sz="13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0" name="Rectangle 9">
            <a:extLst>
              <a:ext uri="{FF2B5EF4-FFF2-40B4-BE49-F238E27FC236}">
                <a16:creationId xmlns:a16="http://schemas.microsoft.com/office/drawing/2014/main" id="{3007C198-E9F4-D974-402F-6ACD06B3E0E5}"/>
              </a:ext>
            </a:extLst>
          </p:cNvPr>
          <p:cNvSpPr/>
          <p:nvPr/>
        </p:nvSpPr>
        <p:spPr>
          <a:xfrm>
            <a:off x="8829994" y="3172565"/>
            <a:ext cx="3057206" cy="1103809"/>
          </a:xfrm>
          <a:prstGeom prst="rect">
            <a:avLst/>
          </a:prstGeom>
          <a:solidFill>
            <a:srgbClr val="BACAC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marL="173038">
              <a:defRPr/>
            </a:pPr>
            <a:r>
              <a:rPr lang="en-GB" sz="1300" b="1">
                <a:solidFill>
                  <a:srgbClr val="000000"/>
                </a:solidFill>
                <a:effectLst/>
                <a:latin typeface="Calibri" panose="020F0502020204030204" pitchFamily="34" charset="0"/>
                <a:ea typeface="Calibri" panose="020F0502020204030204" pitchFamily="34" charset="0"/>
              </a:rPr>
              <a:t>Introduce assurance and accountability controls, which will significantly improve data sharing standards</a:t>
            </a:r>
            <a:endParaRPr kumimoji="0" lang="en-GB" sz="13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6" name="TextBox 15">
            <a:extLst>
              <a:ext uri="{FF2B5EF4-FFF2-40B4-BE49-F238E27FC236}">
                <a16:creationId xmlns:a16="http://schemas.microsoft.com/office/drawing/2014/main" id="{1FC81E40-8E2D-71DB-1F8D-9C7023050D7C}"/>
              </a:ext>
            </a:extLst>
          </p:cNvPr>
          <p:cNvSpPr txBox="1"/>
          <p:nvPr/>
        </p:nvSpPr>
        <p:spPr>
          <a:xfrm rot="16200000">
            <a:off x="163265" y="5109171"/>
            <a:ext cx="1289690"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sz="1400" b="1">
                <a:solidFill>
                  <a:srgbClr val="C00000"/>
                </a:solidFill>
                <a:latin typeface="Arial Black" panose="020B0A04020102020204" pitchFamily="34" charset="0"/>
                <a:ea typeface="MS Mincho" panose="02020609040205080304" pitchFamily="49" charset="-128"/>
                <a:cs typeface="Arial" panose="020B0604020202020204" pitchFamily="34" charset="0"/>
              </a:rPr>
              <a:t>Outcomes</a:t>
            </a:r>
            <a:endParaRPr kumimoji="0" lang="en-US" sz="1400" b="1" i="0" u="none" strike="noStrike" kern="1200" cap="none" spc="0" normalizeH="0" baseline="0" noProof="0">
              <a:ln>
                <a:noFill/>
              </a:ln>
              <a:solidFill>
                <a:srgbClr val="C00000"/>
              </a:solidFill>
              <a:effectLst/>
              <a:uLnTx/>
              <a:uFillTx/>
              <a:latin typeface="Arial Black" panose="020B0A04020102020204" pitchFamily="34" charset="0"/>
              <a:ea typeface="MS Mincho" panose="02020609040205080304" pitchFamily="49" charset="-128"/>
              <a:cs typeface="Arial" panose="020B0604020202020204" pitchFamily="34" charset="0"/>
            </a:endParaRPr>
          </a:p>
        </p:txBody>
      </p:sp>
      <p:sp>
        <p:nvSpPr>
          <p:cNvPr id="17" name="Rectangle 16">
            <a:extLst>
              <a:ext uri="{FF2B5EF4-FFF2-40B4-BE49-F238E27FC236}">
                <a16:creationId xmlns:a16="http://schemas.microsoft.com/office/drawing/2014/main" id="{015995B0-BA3A-9811-8617-32971A6B05A9}"/>
              </a:ext>
            </a:extLst>
          </p:cNvPr>
          <p:cNvSpPr/>
          <p:nvPr/>
        </p:nvSpPr>
        <p:spPr>
          <a:xfrm>
            <a:off x="1083021" y="4401930"/>
            <a:ext cx="2461767" cy="1636140"/>
          </a:xfrm>
          <a:prstGeom prst="rect">
            <a:avLst/>
          </a:prstGeom>
          <a:solidFill>
            <a:srgbClr val="FECAC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algn="ctr">
              <a:lnSpc>
                <a:spcPct val="107000"/>
              </a:lnSpc>
              <a:spcAft>
                <a:spcPts val="800"/>
              </a:spcAft>
            </a:pPr>
            <a:r>
              <a:rPr lang="en-GB" sz="1300" b="1">
                <a:solidFill>
                  <a:srgbClr val="000000"/>
                </a:solidFill>
                <a:effectLst/>
                <a:latin typeface="Calibri" panose="020F0502020204030204" pitchFamily="34" charset="0"/>
                <a:ea typeface="Calibri" panose="020F0502020204030204" pitchFamily="34" charset="0"/>
                <a:cs typeface="Calibri" panose="020F0502020204030204" pitchFamily="34" charset="0"/>
              </a:rPr>
              <a:t>Provides an approved assurance model for organisations to confidently document the lawful sharing of personal and sensitive data across multiple sectors </a:t>
            </a:r>
            <a:endParaRPr lang="en-GB" sz="13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Rectangle 17">
            <a:extLst>
              <a:ext uri="{FF2B5EF4-FFF2-40B4-BE49-F238E27FC236}">
                <a16:creationId xmlns:a16="http://schemas.microsoft.com/office/drawing/2014/main" id="{5AFC0914-9199-54AA-DBC4-CE9E940952EA}"/>
              </a:ext>
            </a:extLst>
          </p:cNvPr>
          <p:cNvSpPr/>
          <p:nvPr/>
        </p:nvSpPr>
        <p:spPr>
          <a:xfrm>
            <a:off x="3758906" y="4401930"/>
            <a:ext cx="2584591" cy="1636140"/>
          </a:xfrm>
          <a:prstGeom prst="rect">
            <a:avLst/>
          </a:prstGeom>
          <a:solidFill>
            <a:srgbClr val="FECAC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algn="ctr">
              <a:lnSpc>
                <a:spcPct val="107000"/>
              </a:lnSpc>
              <a:spcAft>
                <a:spcPts val="800"/>
              </a:spcAft>
            </a:pPr>
            <a:r>
              <a:rPr lang="en-GB" sz="1300" b="1">
                <a:solidFill>
                  <a:srgbClr val="000000"/>
                </a:solidFill>
                <a:effectLst/>
                <a:latin typeface="+mj-lt"/>
                <a:ea typeface="Calibri" panose="020F0502020204030204" pitchFamily="34" charset="0"/>
                <a:cs typeface="Calibri" panose="020F0502020204030204" pitchFamily="34" charset="0"/>
              </a:rPr>
              <a:t>The code ensures consistent application of principles for sharing of data through governance and accountability aligned to the ICO data sharing code of practice</a:t>
            </a:r>
            <a:r>
              <a:rPr lang="en-GB" sz="1300" b="1">
                <a:solidFill>
                  <a:srgbClr val="000000"/>
                </a:solidFill>
                <a:effectLst/>
                <a:latin typeface="+mj-lt"/>
                <a:ea typeface="Calibri" panose="020F0502020204030204" pitchFamily="34" charset="0"/>
                <a:cs typeface="Times New Roman" panose="02020603050405020304" pitchFamily="18" charset="0"/>
              </a:rPr>
              <a:t>.</a:t>
            </a:r>
            <a:endParaRPr lang="en-GB" sz="1300">
              <a:solidFill>
                <a:schemeClr val="tx1"/>
              </a:solidFill>
              <a:effectLst/>
              <a:latin typeface="+mj-lt"/>
              <a:ea typeface="Calibri" panose="020F0502020204030204" pitchFamily="34" charset="0"/>
            </a:endParaRPr>
          </a:p>
        </p:txBody>
      </p:sp>
      <p:sp>
        <p:nvSpPr>
          <p:cNvPr id="21" name="Rectangle 20">
            <a:extLst>
              <a:ext uri="{FF2B5EF4-FFF2-40B4-BE49-F238E27FC236}">
                <a16:creationId xmlns:a16="http://schemas.microsoft.com/office/drawing/2014/main" id="{0425CF49-5D21-C25D-0AA8-FD68C81F3936}"/>
              </a:ext>
            </a:extLst>
          </p:cNvPr>
          <p:cNvSpPr/>
          <p:nvPr/>
        </p:nvSpPr>
        <p:spPr>
          <a:xfrm>
            <a:off x="6557616" y="4398085"/>
            <a:ext cx="2584591" cy="1636140"/>
          </a:xfrm>
          <a:prstGeom prst="rect">
            <a:avLst/>
          </a:prstGeom>
          <a:solidFill>
            <a:srgbClr val="FECAC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marL="84138" lvl="0" algn="ctr"/>
            <a:r>
              <a:rPr lang="en-GB" sz="1300" b="1">
                <a:solidFill>
                  <a:srgbClr val="000000"/>
                </a:solidFill>
                <a:effectLst/>
                <a:latin typeface="+mj-lt"/>
                <a:cs typeface="Arial" panose="020B0604020202020204" pitchFamily="34" charset="0"/>
              </a:rPr>
              <a:t>Provides a monitoring mechanism, carried out by an ICO approved </a:t>
            </a:r>
            <a:r>
              <a:rPr lang="en-GB" sz="1300" b="1" i="0">
                <a:solidFill>
                  <a:srgbClr val="000000"/>
                </a:solidFill>
                <a:effectLst/>
                <a:latin typeface="+mj-lt"/>
                <a:cs typeface="Arial" panose="020B0604020202020204" pitchFamily="34" charset="0"/>
              </a:rPr>
              <a:t>monitoring</a:t>
            </a:r>
            <a:r>
              <a:rPr lang="en-GB" sz="1300" b="1">
                <a:solidFill>
                  <a:srgbClr val="000000"/>
                </a:solidFill>
                <a:effectLst/>
                <a:latin typeface="+mj-lt"/>
                <a:cs typeface="Arial" panose="020B0604020202020204" pitchFamily="34" charset="0"/>
              </a:rPr>
              <a:t> body, to ensure organisations meet information sharing best practice</a:t>
            </a:r>
            <a:endParaRPr lang="en-GB" sz="1300" b="1">
              <a:solidFill>
                <a:srgbClr val="000000"/>
              </a:solidFill>
              <a:effectLst/>
              <a:latin typeface="+mj-lt"/>
              <a:ea typeface="Calibri" panose="020F050202020403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855C51BA-67F5-C110-E3ED-46433D971687}"/>
              </a:ext>
            </a:extLst>
          </p:cNvPr>
          <p:cNvSpPr/>
          <p:nvPr/>
        </p:nvSpPr>
        <p:spPr>
          <a:xfrm>
            <a:off x="9302609" y="4387899"/>
            <a:ext cx="2584591" cy="1650171"/>
          </a:xfrm>
          <a:prstGeom prst="rect">
            <a:avLst/>
          </a:prstGeom>
          <a:solidFill>
            <a:srgbClr val="FECAC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marL="90488" lvl="0" algn="ctr"/>
            <a:r>
              <a:rPr lang="en-GB" sz="1300" b="1">
                <a:solidFill>
                  <a:srgbClr val="000000"/>
                </a:solidFill>
                <a:effectLst/>
                <a:latin typeface="Calibri" panose="020F0502020204030204" pitchFamily="34" charset="0"/>
                <a:ea typeface="Calibri" panose="020F0502020204030204" pitchFamily="34" charset="0"/>
              </a:rPr>
              <a:t>The code is approved by the Information Commissioner’s Office under the provisions of article 40 of the UK General Data Protection Regulation (UK GDPR) </a:t>
            </a:r>
          </a:p>
        </p:txBody>
      </p:sp>
      <p:sp>
        <p:nvSpPr>
          <p:cNvPr id="28" name="Arrow: Down 27">
            <a:extLst>
              <a:ext uri="{FF2B5EF4-FFF2-40B4-BE49-F238E27FC236}">
                <a16:creationId xmlns:a16="http://schemas.microsoft.com/office/drawing/2014/main" id="{2030B766-AA03-4185-CBAC-A131D17A942F}"/>
              </a:ext>
            </a:extLst>
          </p:cNvPr>
          <p:cNvSpPr/>
          <p:nvPr/>
        </p:nvSpPr>
        <p:spPr>
          <a:xfrm>
            <a:off x="450641" y="467094"/>
            <a:ext cx="725904" cy="6376440"/>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A7D8815F-ECF8-8BF7-F0BC-7EE374F12ED0}"/>
              </a:ext>
            </a:extLst>
          </p:cNvPr>
          <p:cNvSpPr txBox="1"/>
          <p:nvPr/>
        </p:nvSpPr>
        <p:spPr>
          <a:xfrm rot="16200000">
            <a:off x="379149" y="1363788"/>
            <a:ext cx="824645"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400" b="1" i="0" u="none" strike="noStrike" kern="1200" cap="none" spc="0" normalizeH="0" baseline="0" noProof="0">
                <a:ln>
                  <a:noFill/>
                </a:ln>
                <a:effectLst/>
                <a:uLnTx/>
                <a:uFillTx/>
                <a:latin typeface="Arial Black" panose="020B0A04020102020204" pitchFamily="34" charset="0"/>
                <a:ea typeface="MS Mincho" panose="02020609040205080304" pitchFamily="49" charset="-128"/>
                <a:cs typeface="Arial" panose="020B0604020202020204" pitchFamily="34" charset="0"/>
              </a:rPr>
              <a:t>What</a:t>
            </a:r>
          </a:p>
        </p:txBody>
      </p:sp>
      <p:pic>
        <p:nvPicPr>
          <p:cNvPr id="24" name="Picture 23" descr="Icon&#10;&#10;Description automatically generated">
            <a:extLst>
              <a:ext uri="{FF2B5EF4-FFF2-40B4-BE49-F238E27FC236}">
                <a16:creationId xmlns:a16="http://schemas.microsoft.com/office/drawing/2014/main" id="{F66FE237-6964-423C-B892-E6297294569F}"/>
              </a:ext>
            </a:extLst>
          </p:cNvPr>
          <p:cNvPicPr/>
          <p:nvPr/>
        </p:nvPicPr>
        <p:blipFill>
          <a:blip r:embed="rId3">
            <a:extLst>
              <a:ext uri="{28A0092B-C50C-407E-A947-70E740481C1C}">
                <a14:useLocalDpi xmlns:a14="http://schemas.microsoft.com/office/drawing/2010/main" val="0"/>
              </a:ext>
            </a:extLst>
          </a:blip>
          <a:stretch>
            <a:fillRect/>
          </a:stretch>
        </p:blipFill>
        <p:spPr>
          <a:xfrm>
            <a:off x="8372871" y="158517"/>
            <a:ext cx="898347" cy="868902"/>
          </a:xfrm>
          <a:prstGeom prst="rect">
            <a:avLst/>
          </a:prstGeom>
        </p:spPr>
      </p:pic>
      <p:sp>
        <p:nvSpPr>
          <p:cNvPr id="19" name="Title 44">
            <a:extLst>
              <a:ext uri="{FF2B5EF4-FFF2-40B4-BE49-F238E27FC236}">
                <a16:creationId xmlns:a16="http://schemas.microsoft.com/office/drawing/2014/main" id="{C8305AB9-647C-43F3-B22C-F01DBBE0DCA0}"/>
              </a:ext>
            </a:extLst>
          </p:cNvPr>
          <p:cNvSpPr txBox="1">
            <a:spLocks/>
          </p:cNvSpPr>
          <p:nvPr/>
        </p:nvSpPr>
        <p:spPr>
          <a:xfrm>
            <a:off x="-1342762" y="187052"/>
            <a:ext cx="11937666" cy="89098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200">
                <a:latin typeface="Calibri" panose="020F0502020204030204" pitchFamily="34" charset="0"/>
                <a:cs typeface="Calibri" panose="020F0502020204030204" pitchFamily="34" charset="0"/>
              </a:rPr>
              <a:t>Development of WASPI as a Code of Conduct</a:t>
            </a:r>
          </a:p>
        </p:txBody>
      </p:sp>
      <p:sp>
        <p:nvSpPr>
          <p:cNvPr id="20" name="Text Placeholder 10">
            <a:extLst>
              <a:ext uri="{FF2B5EF4-FFF2-40B4-BE49-F238E27FC236}">
                <a16:creationId xmlns:a16="http://schemas.microsoft.com/office/drawing/2014/main" id="{669191E3-B65B-4C57-ADE5-8AB4734A4D5D}"/>
              </a:ext>
            </a:extLst>
          </p:cNvPr>
          <p:cNvSpPr txBox="1">
            <a:spLocks/>
          </p:cNvSpPr>
          <p:nvPr/>
        </p:nvSpPr>
        <p:spPr>
          <a:xfrm>
            <a:off x="1390663" y="6034225"/>
            <a:ext cx="10491010" cy="66525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b="1" dirty="0">
                <a:solidFill>
                  <a:srgbClr val="002060"/>
                </a:solidFill>
              </a:rPr>
              <a:t>Being a Member of an approved ICO Code of Conduct can provide protection for an organisation in the event of regulatory action being considered for a breach of data protection</a:t>
            </a:r>
          </a:p>
        </p:txBody>
      </p:sp>
    </p:spTree>
    <p:extLst>
      <p:ext uri="{BB962C8B-B14F-4D97-AF65-F5344CB8AC3E}">
        <p14:creationId xmlns:p14="http://schemas.microsoft.com/office/powerpoint/2010/main" val="3434954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A49EAFA5-31DF-4461-A36C-CB553868BDB0}"/>
              </a:ext>
            </a:extLst>
          </p:cNvPr>
          <p:cNvSpPr>
            <a:spLocks noGrp="1"/>
          </p:cNvSpPr>
          <p:nvPr>
            <p:ph type="title"/>
          </p:nvPr>
        </p:nvSpPr>
        <p:spPr>
          <a:xfrm>
            <a:off x="940941" y="295234"/>
            <a:ext cx="10515600" cy="1325563"/>
          </a:xfrm>
        </p:spPr>
        <p:txBody>
          <a:bodyPr/>
          <a:lstStyle/>
          <a:p>
            <a:r>
              <a:rPr lang="en-GB" dirty="0"/>
              <a:t>Sign up to WASPI &amp; more information</a:t>
            </a:r>
          </a:p>
        </p:txBody>
      </p:sp>
      <p:sp>
        <p:nvSpPr>
          <p:cNvPr id="28" name="TextBox 27">
            <a:extLst>
              <a:ext uri="{FF2B5EF4-FFF2-40B4-BE49-F238E27FC236}">
                <a16:creationId xmlns:a16="http://schemas.microsoft.com/office/drawing/2014/main" id="{CEDC6BA6-1934-45E5-82B8-851D0D86CC86}"/>
              </a:ext>
            </a:extLst>
          </p:cNvPr>
          <p:cNvSpPr txBox="1"/>
          <p:nvPr/>
        </p:nvSpPr>
        <p:spPr>
          <a:xfrm>
            <a:off x="1785134" y="5476125"/>
            <a:ext cx="6454740" cy="830997"/>
          </a:xfrm>
          <a:prstGeom prst="rect">
            <a:avLst/>
          </a:prstGeom>
          <a:noFill/>
        </p:spPr>
        <p:txBody>
          <a:bodyPr wrap="square">
            <a:spAutoFit/>
          </a:bodyPr>
          <a:lstStyle/>
          <a:p>
            <a:r>
              <a:rPr lang="en-GB" sz="2400" b="1" dirty="0">
                <a:solidFill>
                  <a:srgbClr val="FF0000"/>
                </a:solidFill>
                <a:latin typeface="+mj-lt"/>
                <a:hlinkClick r:id="rId2"/>
              </a:rPr>
              <a:t>www.waspi.org</a:t>
            </a:r>
            <a:r>
              <a:rPr lang="en-GB" sz="2400" b="1" dirty="0">
                <a:solidFill>
                  <a:srgbClr val="FF0000"/>
                </a:solidFill>
                <a:latin typeface="+mj-lt"/>
              </a:rPr>
              <a:t> </a:t>
            </a:r>
          </a:p>
          <a:p>
            <a:r>
              <a:rPr lang="en-GB" sz="2400" b="1" u="sng" dirty="0">
                <a:solidFill>
                  <a:srgbClr val="FF0000"/>
                </a:solidFill>
                <a:latin typeface="+mj-lt"/>
                <a:ea typeface="Times New Roman" panose="02020603050405020304" pitchFamily="18" charset="0"/>
                <a:cs typeface="Times New Roman" panose="02020603050405020304" pitchFamily="18" charset="0"/>
                <a:hlinkClick r:id="rId3"/>
              </a:rPr>
              <a:t>waspiservice@wales.nhs.uk</a:t>
            </a:r>
            <a:r>
              <a:rPr lang="en-GB" sz="2400" b="1" u="sng" dirty="0">
                <a:solidFill>
                  <a:srgbClr val="FF0000"/>
                </a:solidFill>
                <a:latin typeface="+mj-lt"/>
                <a:ea typeface="Times New Roman" panose="02020603050405020304" pitchFamily="18" charset="0"/>
                <a:cs typeface="Times New Roman" panose="02020603050405020304" pitchFamily="18" charset="0"/>
              </a:rPr>
              <a:t> </a:t>
            </a:r>
            <a:r>
              <a:rPr lang="en-GB" sz="2400" b="1" u="sng" dirty="0">
                <a:solidFill>
                  <a:srgbClr val="FF0000"/>
                </a:solidFill>
                <a:effectLst/>
                <a:latin typeface="+mj-lt"/>
                <a:ea typeface="Times New Roman" panose="02020603050405020304" pitchFamily="18" charset="0"/>
                <a:cs typeface="Times New Roman" panose="02020603050405020304" pitchFamily="18" charset="0"/>
              </a:rPr>
              <a:t> </a:t>
            </a:r>
            <a:endParaRPr lang="en-GB" sz="3200" b="1" dirty="0">
              <a:solidFill>
                <a:srgbClr val="FF0000"/>
              </a:solidFill>
              <a:latin typeface="+mj-lt"/>
            </a:endParaRPr>
          </a:p>
        </p:txBody>
      </p:sp>
      <p:pic>
        <p:nvPicPr>
          <p:cNvPr id="1026" name="Picture 2" descr="Logo Internet Explorer PNG Images, Ie Logo Clipart Free Download - Free  Transparent PNG Logos">
            <a:extLst>
              <a:ext uri="{FF2B5EF4-FFF2-40B4-BE49-F238E27FC236}">
                <a16:creationId xmlns:a16="http://schemas.microsoft.com/office/drawing/2014/main" id="{1CD17356-3C2E-480B-8E7D-90404334D7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9687" y="5372615"/>
            <a:ext cx="535447" cy="51900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reate a Corporate Email Address » Business Emails starting at $1/month |  IONOS">
            <a:extLst>
              <a:ext uri="{FF2B5EF4-FFF2-40B4-BE49-F238E27FC236}">
                <a16:creationId xmlns:a16="http://schemas.microsoft.com/office/drawing/2014/main" id="{6DD63DF7-13BE-4A75-82BC-D906B6FA31A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1298782" y="5869864"/>
            <a:ext cx="437258" cy="43725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9DD0D9D4-8154-39C4-FF89-999F660BEE9B}"/>
              </a:ext>
            </a:extLst>
          </p:cNvPr>
          <p:cNvPicPr>
            <a:picLocks noChangeAspect="1"/>
          </p:cNvPicPr>
          <p:nvPr/>
        </p:nvPicPr>
        <p:blipFill>
          <a:blip r:embed="rId6"/>
          <a:stretch>
            <a:fillRect/>
          </a:stretch>
        </p:blipFill>
        <p:spPr>
          <a:xfrm rot="660000">
            <a:off x="5468750" y="2804844"/>
            <a:ext cx="6209217" cy="3097380"/>
          </a:xfrm>
          <a:prstGeom prst="rect">
            <a:avLst/>
          </a:prstGeom>
        </p:spPr>
      </p:pic>
      <p:pic>
        <p:nvPicPr>
          <p:cNvPr id="7" name="Picture 6">
            <a:extLst>
              <a:ext uri="{FF2B5EF4-FFF2-40B4-BE49-F238E27FC236}">
                <a16:creationId xmlns:a16="http://schemas.microsoft.com/office/drawing/2014/main" id="{671158AC-0933-B970-0157-F4B080C2CDAA}"/>
              </a:ext>
            </a:extLst>
          </p:cNvPr>
          <p:cNvPicPr>
            <a:picLocks noChangeAspect="1"/>
          </p:cNvPicPr>
          <p:nvPr/>
        </p:nvPicPr>
        <p:blipFill>
          <a:blip r:embed="rId7"/>
          <a:stretch>
            <a:fillRect/>
          </a:stretch>
        </p:blipFill>
        <p:spPr>
          <a:xfrm rot="-660000">
            <a:off x="663085" y="1800233"/>
            <a:ext cx="5432152" cy="2516138"/>
          </a:xfrm>
          <a:prstGeom prst="rect">
            <a:avLst/>
          </a:prstGeom>
        </p:spPr>
      </p:pic>
    </p:spTree>
    <p:extLst>
      <p:ext uri="{BB962C8B-B14F-4D97-AF65-F5344CB8AC3E}">
        <p14:creationId xmlns:p14="http://schemas.microsoft.com/office/powerpoint/2010/main" val="1785483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C1142-CB3F-487D-AEFC-A9FB805F0B48}"/>
              </a:ext>
            </a:extLst>
          </p:cNvPr>
          <p:cNvSpPr>
            <a:spLocks noGrp="1"/>
          </p:cNvSpPr>
          <p:nvPr>
            <p:ph type="ctrTitle"/>
          </p:nvPr>
        </p:nvSpPr>
        <p:spPr/>
        <p:txBody>
          <a:bodyPr/>
          <a:lstStyle/>
          <a:p>
            <a:r>
              <a:rPr lang="en-GB" dirty="0"/>
              <a:t> </a:t>
            </a:r>
          </a:p>
        </p:txBody>
      </p:sp>
      <p:sp>
        <p:nvSpPr>
          <p:cNvPr id="3" name="Subtitle 2">
            <a:extLst>
              <a:ext uri="{FF2B5EF4-FFF2-40B4-BE49-F238E27FC236}">
                <a16:creationId xmlns:a16="http://schemas.microsoft.com/office/drawing/2014/main" id="{84C24B25-7C6D-4BCA-A23D-F4A87C7376E7}"/>
              </a:ext>
            </a:extLst>
          </p:cNvPr>
          <p:cNvSpPr>
            <a:spLocks noGrp="1"/>
          </p:cNvSpPr>
          <p:nvPr>
            <p:ph type="subTitle" idx="1"/>
          </p:nvPr>
        </p:nvSpPr>
        <p:spPr>
          <a:xfrm>
            <a:off x="1524000" y="3231578"/>
            <a:ext cx="9144000" cy="871091"/>
          </a:xfrm>
        </p:spPr>
        <p:txBody>
          <a:bodyPr>
            <a:normAutofit/>
          </a:bodyPr>
          <a:lstStyle/>
          <a:p>
            <a:pPr algn="ctr"/>
            <a:r>
              <a:rPr lang="en-GB" sz="3200" b="1" dirty="0"/>
              <a:t>Thank you</a:t>
            </a:r>
          </a:p>
        </p:txBody>
      </p:sp>
      <p:sp>
        <p:nvSpPr>
          <p:cNvPr id="7" name="Rectangle 6">
            <a:extLst>
              <a:ext uri="{FF2B5EF4-FFF2-40B4-BE49-F238E27FC236}">
                <a16:creationId xmlns:a16="http://schemas.microsoft.com/office/drawing/2014/main" id="{7488F416-C253-4C50-9367-E2A82E8E3C92}"/>
              </a:ext>
            </a:extLst>
          </p:cNvPr>
          <p:cNvSpPr/>
          <p:nvPr/>
        </p:nvSpPr>
        <p:spPr>
          <a:xfrm>
            <a:off x="0" y="571500"/>
            <a:ext cx="6811766" cy="220085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text&#10;&#10;Description automatically generated">
            <a:extLst>
              <a:ext uri="{FF2B5EF4-FFF2-40B4-BE49-F238E27FC236}">
                <a16:creationId xmlns:a16="http://schemas.microsoft.com/office/drawing/2014/main" id="{18A153D3-DBAC-4222-8E5B-F30420F875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605" y="398510"/>
            <a:ext cx="5683697" cy="2200851"/>
          </a:xfrm>
          <a:prstGeom prst="rect">
            <a:avLst/>
          </a:prstGeom>
        </p:spPr>
      </p:pic>
    </p:spTree>
    <p:extLst>
      <p:ext uri="{BB962C8B-B14F-4D97-AF65-F5344CB8AC3E}">
        <p14:creationId xmlns:p14="http://schemas.microsoft.com/office/powerpoint/2010/main" val="1151323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3DEB61D-153B-4302-893D-9AD954A21BDE}"/>
              </a:ext>
            </a:extLst>
          </p:cNvPr>
          <p:cNvSpPr/>
          <p:nvPr/>
        </p:nvSpPr>
        <p:spPr>
          <a:xfrm>
            <a:off x="1470991" y="1351720"/>
            <a:ext cx="9668786" cy="3293209"/>
          </a:xfrm>
          <a:prstGeom prst="rect">
            <a:avLst/>
          </a:prstGeom>
        </p:spPr>
        <p:txBody>
          <a:bodyPr wrap="square">
            <a:spAutoFit/>
          </a:bodyPr>
          <a:lstStyle/>
          <a:p>
            <a:pPr marL="228600">
              <a:spcAft>
                <a:spcPts val="0"/>
              </a:spcAft>
            </a:pPr>
            <a:r>
              <a:rPr lang="en-GB" sz="2400" dirty="0">
                <a:solidFill>
                  <a:schemeClr val="bg2"/>
                </a:solidFill>
                <a:latin typeface="Arial" panose="020B0604020202020204" pitchFamily="34" charset="0"/>
                <a:ea typeface="Times New Roman" panose="02020603050405020304" pitchFamily="18" charset="0"/>
              </a:rPr>
              <a:t>“The Assessment &amp; Core Dataset Workstream will </a:t>
            </a:r>
            <a:r>
              <a:rPr lang="en-US" sz="2400" dirty="0">
                <a:solidFill>
                  <a:schemeClr val="bg2"/>
                </a:solidFill>
                <a:latin typeface="Arial" panose="020B0604020202020204" pitchFamily="34" charset="0"/>
                <a:ea typeface="Times New Roman" panose="02020603050405020304" pitchFamily="18" charset="0"/>
              </a:rPr>
              <a:t>develop, implement and monitor a national minimum dataset and consider minimum standards for assessment</a:t>
            </a:r>
            <a:r>
              <a:rPr lang="en-GB" sz="2400" dirty="0">
                <a:solidFill>
                  <a:schemeClr val="bg2"/>
                </a:solidFill>
                <a:latin typeface="Arial" panose="020B0604020202020204" pitchFamily="34" charset="0"/>
                <a:ea typeface="Times New Roman" panose="02020603050405020304" pitchFamily="18" charset="0"/>
              </a:rPr>
              <a:t>, across the age range including infant mental health and across both Mental Health and Learning Disability services, in conjunction with local Health Board Leads and partners, and with oversight from the Traumatic Stress Wales (TSW) National Steering Group.”</a:t>
            </a:r>
          </a:p>
          <a:p>
            <a:pPr marL="228600">
              <a:spcAft>
                <a:spcPts val="0"/>
              </a:spcAft>
            </a:pPr>
            <a:endParaRPr lang="en-GB" sz="2400" dirty="0">
              <a:solidFill>
                <a:schemeClr val="bg2"/>
              </a:solidFill>
              <a:latin typeface="Arial" panose="020B0604020202020204" pitchFamily="34" charset="0"/>
              <a:ea typeface="Times New Roman" panose="02020603050405020304" pitchFamily="18" charset="0"/>
            </a:endParaRPr>
          </a:p>
          <a:p>
            <a:pPr marL="228600">
              <a:spcAft>
                <a:spcPts val="0"/>
              </a:spcAft>
            </a:pPr>
            <a:r>
              <a:rPr lang="en-GB" sz="1600" dirty="0">
                <a:solidFill>
                  <a:schemeClr val="bg2"/>
                </a:solidFill>
                <a:latin typeface="Arial" panose="020B0604020202020204" pitchFamily="34" charset="0"/>
                <a:ea typeface="Times New Roman" panose="02020603050405020304" pitchFamily="18" charset="0"/>
              </a:rPr>
              <a:t>(From Traumatic Stress Wales’ Assessment &amp; Core Dataset Workstream Terms of Reference)</a:t>
            </a:r>
            <a:endParaRPr lang="en-GB" sz="1600" dirty="0">
              <a:solidFill>
                <a:schemeClr val="bg2"/>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01568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C8895-5304-45C9-8852-E6AC4C7CED14}"/>
              </a:ext>
            </a:extLst>
          </p:cNvPr>
          <p:cNvSpPr>
            <a:spLocks noGrp="1"/>
          </p:cNvSpPr>
          <p:nvPr>
            <p:ph type="title"/>
          </p:nvPr>
        </p:nvSpPr>
        <p:spPr/>
        <p:txBody>
          <a:bodyPr>
            <a:normAutofit/>
          </a:bodyPr>
          <a:lstStyle/>
          <a:p>
            <a:r>
              <a:rPr lang="en-GB" sz="3200" dirty="0"/>
              <a:t>Examples of Third Sector providers</a:t>
            </a:r>
          </a:p>
        </p:txBody>
      </p:sp>
      <p:sp>
        <p:nvSpPr>
          <p:cNvPr id="3" name="Content Placeholder 2">
            <a:extLst>
              <a:ext uri="{FF2B5EF4-FFF2-40B4-BE49-F238E27FC236}">
                <a16:creationId xmlns:a16="http://schemas.microsoft.com/office/drawing/2014/main" id="{B5D5125A-92A8-49E6-A4CE-DBE629BA7C3E}"/>
              </a:ext>
            </a:extLst>
          </p:cNvPr>
          <p:cNvSpPr>
            <a:spLocks noGrp="1"/>
          </p:cNvSpPr>
          <p:nvPr>
            <p:ph idx="1"/>
          </p:nvPr>
        </p:nvSpPr>
        <p:spPr/>
        <p:txBody>
          <a:bodyPr/>
          <a:lstStyle/>
          <a:p>
            <a:r>
              <a:rPr lang="en-GB" dirty="0">
                <a:solidFill>
                  <a:schemeClr val="bg2"/>
                </a:solidFill>
              </a:rPr>
              <a:t>Sexual Assault Referral Centres (SARC)</a:t>
            </a:r>
          </a:p>
          <a:p>
            <a:pPr lvl="1"/>
            <a:r>
              <a:rPr lang="en-GB" dirty="0">
                <a:solidFill>
                  <a:schemeClr val="bg2"/>
                </a:solidFill>
              </a:rPr>
              <a:t>Eight in Wales:</a:t>
            </a:r>
          </a:p>
          <a:p>
            <a:pPr lvl="2"/>
            <a:r>
              <a:rPr lang="en-GB" dirty="0">
                <a:solidFill>
                  <a:schemeClr val="bg2"/>
                </a:solidFill>
              </a:rPr>
              <a:t>Two are hosted by NHS:</a:t>
            </a:r>
          </a:p>
          <a:p>
            <a:pPr lvl="3"/>
            <a:r>
              <a:rPr lang="en-GB" dirty="0">
                <a:solidFill>
                  <a:schemeClr val="bg2"/>
                </a:solidFill>
              </a:rPr>
              <a:t>C&amp;VUHB</a:t>
            </a:r>
          </a:p>
          <a:p>
            <a:pPr lvl="3"/>
            <a:r>
              <a:rPr lang="en-GB" dirty="0">
                <a:solidFill>
                  <a:schemeClr val="bg2"/>
                </a:solidFill>
              </a:rPr>
              <a:t>BCUHB</a:t>
            </a:r>
          </a:p>
          <a:p>
            <a:pPr lvl="2"/>
            <a:r>
              <a:rPr lang="en-GB" dirty="0">
                <a:solidFill>
                  <a:schemeClr val="bg2"/>
                </a:solidFill>
              </a:rPr>
              <a:t>Six are hosted by New Pathways:</a:t>
            </a:r>
          </a:p>
          <a:p>
            <a:pPr lvl="3"/>
            <a:r>
              <a:rPr lang="en-GB" dirty="0">
                <a:solidFill>
                  <a:schemeClr val="bg2"/>
                </a:solidFill>
              </a:rPr>
              <a:t>SBUHB</a:t>
            </a:r>
          </a:p>
          <a:p>
            <a:pPr lvl="3"/>
            <a:r>
              <a:rPr lang="en-GB" dirty="0">
                <a:solidFill>
                  <a:schemeClr val="bg2"/>
                </a:solidFill>
              </a:rPr>
              <a:t>PTHB</a:t>
            </a:r>
          </a:p>
          <a:p>
            <a:pPr lvl="3"/>
            <a:r>
              <a:rPr lang="en-GB" dirty="0">
                <a:solidFill>
                  <a:schemeClr val="bg2"/>
                </a:solidFill>
              </a:rPr>
              <a:t>ABUHB</a:t>
            </a:r>
          </a:p>
          <a:p>
            <a:pPr lvl="3"/>
            <a:r>
              <a:rPr lang="en-GB" dirty="0">
                <a:solidFill>
                  <a:schemeClr val="bg2"/>
                </a:solidFill>
              </a:rPr>
              <a:t>CTMUHB</a:t>
            </a:r>
          </a:p>
          <a:p>
            <a:pPr lvl="3"/>
            <a:r>
              <a:rPr lang="en-GB" dirty="0">
                <a:solidFill>
                  <a:schemeClr val="bg2"/>
                </a:solidFill>
              </a:rPr>
              <a:t>HDUHB x 2</a:t>
            </a:r>
          </a:p>
        </p:txBody>
      </p:sp>
    </p:spTree>
    <p:extLst>
      <p:ext uri="{BB962C8B-B14F-4D97-AF65-F5344CB8AC3E}">
        <p14:creationId xmlns:p14="http://schemas.microsoft.com/office/powerpoint/2010/main" val="978114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Object 15">
            <a:extLst>
              <a:ext uri="{FF2B5EF4-FFF2-40B4-BE49-F238E27FC236}">
                <a16:creationId xmlns:a16="http://schemas.microsoft.com/office/drawing/2014/main" id="{5DFD9FDB-D0E3-4F3C-B1A1-B829E82BF088}"/>
              </a:ext>
            </a:extLst>
          </p:cNvPr>
          <p:cNvGraphicFramePr>
            <a:graphicFrameLocks noChangeAspect="1"/>
          </p:cNvGraphicFramePr>
          <p:nvPr>
            <p:extLst>
              <p:ext uri="{D42A27DB-BD31-4B8C-83A1-F6EECF244321}">
                <p14:modId xmlns:p14="http://schemas.microsoft.com/office/powerpoint/2010/main" val="3335199393"/>
              </p:ext>
            </p:extLst>
          </p:nvPr>
        </p:nvGraphicFramePr>
        <p:xfrm>
          <a:off x="3060700" y="28575"/>
          <a:ext cx="5574417" cy="6947250"/>
        </p:xfrm>
        <a:graphic>
          <a:graphicData uri="http://schemas.openxmlformats.org/presentationml/2006/ole">
            <mc:AlternateContent xmlns:mc="http://schemas.openxmlformats.org/markup-compatibility/2006">
              <mc:Choice xmlns:v="urn:schemas-microsoft-com:vml" Requires="v">
                <p:oleObj spid="_x0000_s1034" name="Document" r:id="rId3" imgW="7705093" imgH="10207189" progId="Word.Document.12">
                  <p:embed/>
                </p:oleObj>
              </mc:Choice>
              <mc:Fallback>
                <p:oleObj name="Document" r:id="rId3" imgW="7705093" imgH="10207189" progId="Word.Document.12">
                  <p:embed/>
                  <p:pic>
                    <p:nvPicPr>
                      <p:cNvPr id="0" name=""/>
                      <p:cNvPicPr/>
                      <p:nvPr/>
                    </p:nvPicPr>
                    <p:blipFill>
                      <a:blip r:embed="rId4"/>
                      <a:stretch>
                        <a:fillRect/>
                      </a:stretch>
                    </p:blipFill>
                    <p:spPr>
                      <a:xfrm>
                        <a:off x="3060700" y="28575"/>
                        <a:ext cx="5574417" cy="6947250"/>
                      </a:xfrm>
                      <a:prstGeom prst="rect">
                        <a:avLst/>
                      </a:prstGeom>
                    </p:spPr>
                  </p:pic>
                </p:oleObj>
              </mc:Fallback>
            </mc:AlternateContent>
          </a:graphicData>
        </a:graphic>
      </p:graphicFrame>
    </p:spTree>
    <p:extLst>
      <p:ext uri="{BB962C8B-B14F-4D97-AF65-F5344CB8AC3E}">
        <p14:creationId xmlns:p14="http://schemas.microsoft.com/office/powerpoint/2010/main" val="695163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C1142-CB3F-487D-AEFC-A9FB805F0B48}"/>
              </a:ext>
            </a:extLst>
          </p:cNvPr>
          <p:cNvSpPr>
            <a:spLocks noGrp="1"/>
          </p:cNvSpPr>
          <p:nvPr>
            <p:ph type="ctrTitle"/>
          </p:nvPr>
        </p:nvSpPr>
        <p:spPr/>
        <p:txBody>
          <a:bodyPr/>
          <a:lstStyle/>
          <a:p>
            <a:r>
              <a:rPr lang="en-GB"/>
              <a:t> </a:t>
            </a:r>
          </a:p>
        </p:txBody>
      </p:sp>
      <p:sp>
        <p:nvSpPr>
          <p:cNvPr id="3" name="Subtitle 2">
            <a:extLst>
              <a:ext uri="{FF2B5EF4-FFF2-40B4-BE49-F238E27FC236}">
                <a16:creationId xmlns:a16="http://schemas.microsoft.com/office/drawing/2014/main" id="{84C24B25-7C6D-4BCA-A23D-F4A87C7376E7}"/>
              </a:ext>
            </a:extLst>
          </p:cNvPr>
          <p:cNvSpPr>
            <a:spLocks noGrp="1"/>
          </p:cNvSpPr>
          <p:nvPr>
            <p:ph type="subTitle" idx="1"/>
          </p:nvPr>
        </p:nvSpPr>
        <p:spPr>
          <a:xfrm>
            <a:off x="1351158" y="3852503"/>
            <a:ext cx="9144000" cy="1655762"/>
          </a:xfrm>
        </p:spPr>
        <p:txBody>
          <a:bodyPr>
            <a:normAutofit/>
          </a:bodyPr>
          <a:lstStyle/>
          <a:p>
            <a:r>
              <a:rPr lang="en-GB" b="1" dirty="0">
                <a:solidFill>
                  <a:schemeClr val="tx1"/>
                </a:solidFill>
              </a:rPr>
              <a:t>Dave Parsons</a:t>
            </a:r>
            <a:br>
              <a:rPr lang="en-GB" b="1" dirty="0">
                <a:solidFill>
                  <a:schemeClr val="tx1"/>
                </a:solidFill>
              </a:rPr>
            </a:br>
            <a:r>
              <a:rPr lang="en-GB" dirty="0">
                <a:solidFill>
                  <a:schemeClr val="tx1"/>
                </a:solidFill>
              </a:rPr>
              <a:t>Information Sharing &amp; Integration Governance Manager</a:t>
            </a:r>
            <a:br>
              <a:rPr lang="en-GB" dirty="0">
                <a:solidFill>
                  <a:schemeClr val="tx1"/>
                </a:solidFill>
              </a:rPr>
            </a:br>
            <a:r>
              <a:rPr lang="en-GB" dirty="0">
                <a:solidFill>
                  <a:schemeClr val="tx1"/>
                </a:solidFill>
              </a:rPr>
              <a:t>Digital Health &amp; Care Wales</a:t>
            </a:r>
          </a:p>
        </p:txBody>
      </p:sp>
      <p:sp>
        <p:nvSpPr>
          <p:cNvPr id="5" name="Subtitle 2">
            <a:extLst>
              <a:ext uri="{FF2B5EF4-FFF2-40B4-BE49-F238E27FC236}">
                <a16:creationId xmlns:a16="http://schemas.microsoft.com/office/drawing/2014/main" id="{42484DAF-604A-43F4-9A00-E24F1E368336}"/>
              </a:ext>
            </a:extLst>
          </p:cNvPr>
          <p:cNvSpPr txBox="1">
            <a:spLocks/>
          </p:cNvSpPr>
          <p:nvPr/>
        </p:nvSpPr>
        <p:spPr>
          <a:xfrm>
            <a:off x="460605" y="4561897"/>
            <a:ext cx="8959619" cy="165576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bg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bg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bg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bg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b="1" dirty="0">
              <a:solidFill>
                <a:schemeClr val="tx1"/>
              </a:solidFill>
            </a:endParaRPr>
          </a:p>
        </p:txBody>
      </p:sp>
      <p:sp>
        <p:nvSpPr>
          <p:cNvPr id="12" name="Rectangle 11">
            <a:extLst>
              <a:ext uri="{FF2B5EF4-FFF2-40B4-BE49-F238E27FC236}">
                <a16:creationId xmlns:a16="http://schemas.microsoft.com/office/drawing/2014/main" id="{4DE56FC4-7B4F-4992-A35E-2CC47ADF2B67}"/>
              </a:ext>
            </a:extLst>
          </p:cNvPr>
          <p:cNvSpPr/>
          <p:nvPr/>
        </p:nvSpPr>
        <p:spPr>
          <a:xfrm>
            <a:off x="0" y="571500"/>
            <a:ext cx="6811766" cy="220085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descr="A picture containing text&#10;&#10;Description automatically generated">
            <a:extLst>
              <a:ext uri="{FF2B5EF4-FFF2-40B4-BE49-F238E27FC236}">
                <a16:creationId xmlns:a16="http://schemas.microsoft.com/office/drawing/2014/main" id="{0D0EFEB4-3521-4126-8CCF-B8C95929F9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605" y="398510"/>
            <a:ext cx="5683697" cy="2200851"/>
          </a:xfrm>
          <a:prstGeom prst="rect">
            <a:avLst/>
          </a:prstGeom>
        </p:spPr>
      </p:pic>
      <p:pic>
        <p:nvPicPr>
          <p:cNvPr id="7" name="Picture 6" descr="A person smiling for the camera&#10;&#10;Description automatically generated with medium confidence">
            <a:extLst>
              <a:ext uri="{FF2B5EF4-FFF2-40B4-BE49-F238E27FC236}">
                <a16:creationId xmlns:a16="http://schemas.microsoft.com/office/drawing/2014/main" id="{068AFDDB-DC2E-44E9-89A3-5A327F32E0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983" y="3600232"/>
            <a:ext cx="884950" cy="1179933"/>
          </a:xfrm>
          <a:prstGeom prst="rect">
            <a:avLst/>
          </a:prstGeom>
          <a:ln>
            <a:noFill/>
          </a:ln>
          <a:effectLst>
            <a:softEdge rad="112500"/>
          </a:effectLst>
        </p:spPr>
      </p:pic>
    </p:spTree>
    <p:extLst>
      <p:ext uri="{BB962C8B-B14F-4D97-AF65-F5344CB8AC3E}">
        <p14:creationId xmlns:p14="http://schemas.microsoft.com/office/powerpoint/2010/main" val="2138236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E9C0F1D-7F13-4428-8235-CBE03D4E2AB7}"/>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4429125" y="0"/>
            <a:ext cx="2744897" cy="1012446"/>
          </a:xfrm>
          <a:prstGeom prst="rect">
            <a:avLst/>
          </a:prstGeom>
        </p:spPr>
      </p:pic>
      <p:graphicFrame>
        <p:nvGraphicFramePr>
          <p:cNvPr id="5" name="Table 5">
            <a:extLst>
              <a:ext uri="{FF2B5EF4-FFF2-40B4-BE49-F238E27FC236}">
                <a16:creationId xmlns:a16="http://schemas.microsoft.com/office/drawing/2014/main" id="{E666B27E-9C65-43D4-BAE1-21B7028ECCA0}"/>
              </a:ext>
            </a:extLst>
          </p:cNvPr>
          <p:cNvGraphicFramePr>
            <a:graphicFrameLocks noGrp="1"/>
          </p:cNvGraphicFramePr>
          <p:nvPr>
            <p:extLst>
              <p:ext uri="{D42A27DB-BD31-4B8C-83A1-F6EECF244321}">
                <p14:modId xmlns:p14="http://schemas.microsoft.com/office/powerpoint/2010/main" val="105648893"/>
              </p:ext>
            </p:extLst>
          </p:nvPr>
        </p:nvGraphicFramePr>
        <p:xfrm>
          <a:off x="638174" y="2509984"/>
          <a:ext cx="11306169" cy="813859"/>
        </p:xfrm>
        <a:graphic>
          <a:graphicData uri="http://schemas.openxmlformats.org/drawingml/2006/table">
            <a:tbl>
              <a:tblPr firstRow="1" bandRow="1">
                <a:tableStyleId>{5C22544A-7EE6-4342-B048-85BDC9FD1C3A}</a:tableStyleId>
              </a:tblPr>
              <a:tblGrid>
                <a:gridCol w="1820891">
                  <a:extLst>
                    <a:ext uri="{9D8B030D-6E8A-4147-A177-3AD203B41FA5}">
                      <a16:colId xmlns:a16="http://schemas.microsoft.com/office/drawing/2014/main" val="4218311224"/>
                    </a:ext>
                  </a:extLst>
                </a:gridCol>
                <a:gridCol w="9485278">
                  <a:extLst>
                    <a:ext uri="{9D8B030D-6E8A-4147-A177-3AD203B41FA5}">
                      <a16:colId xmlns:a16="http://schemas.microsoft.com/office/drawing/2014/main" val="1488238492"/>
                    </a:ext>
                  </a:extLst>
                </a:gridCol>
              </a:tblGrid>
              <a:tr h="813859">
                <a:tc>
                  <a:txBody>
                    <a:bodyPr/>
                    <a:lstStyle/>
                    <a:p>
                      <a:pPr algn="ctr"/>
                      <a:r>
                        <a:rPr lang="en-GB" b="1">
                          <a:solidFill>
                            <a:srgbClr val="000000"/>
                          </a:solidFill>
                          <a:latin typeface="+mj-lt"/>
                        </a:rPr>
                        <a:t> WASPI Vision</a:t>
                      </a:r>
                    </a:p>
                  </a:txBody>
                  <a:tcPr anchor="ctr">
                    <a:solidFill>
                      <a:srgbClr val="AC1919">
                        <a:alpha val="79000"/>
                      </a:srgbClr>
                    </a:solidFill>
                  </a:tcPr>
                </a:tc>
                <a:tc>
                  <a:txBody>
                    <a:bodyPr/>
                    <a:lstStyle/>
                    <a:p>
                      <a:pPr algn="l"/>
                      <a:r>
                        <a:rPr lang="en-GB" b="0">
                          <a:solidFill>
                            <a:schemeClr val="bg2">
                              <a:lumMod val="50000"/>
                            </a:schemeClr>
                          </a:solidFill>
                          <a:latin typeface="+mj-lt"/>
                        </a:rPr>
                        <a:t>Organisations will confidently, effectively and lawfully share personal data, as necessary, for the benefit of people in Wales. </a:t>
                      </a:r>
                    </a:p>
                  </a:txBody>
                  <a:tcPr anchor="ctr">
                    <a:solidFill>
                      <a:srgbClr val="FCEEEE">
                        <a:alpha val="79000"/>
                      </a:srgbClr>
                    </a:solidFill>
                  </a:tcPr>
                </a:tc>
                <a:extLst>
                  <a:ext uri="{0D108BD9-81ED-4DB2-BD59-A6C34878D82A}">
                    <a16:rowId xmlns:a16="http://schemas.microsoft.com/office/drawing/2014/main" val="3955935950"/>
                  </a:ext>
                </a:extLst>
              </a:tr>
            </a:tbl>
          </a:graphicData>
        </a:graphic>
      </p:graphicFrame>
      <p:graphicFrame>
        <p:nvGraphicFramePr>
          <p:cNvPr id="9" name="Table 9">
            <a:extLst>
              <a:ext uri="{FF2B5EF4-FFF2-40B4-BE49-F238E27FC236}">
                <a16:creationId xmlns:a16="http://schemas.microsoft.com/office/drawing/2014/main" id="{137D9929-D894-4099-A163-19D8CDCBF0FD}"/>
              </a:ext>
            </a:extLst>
          </p:cNvPr>
          <p:cNvGraphicFramePr>
            <a:graphicFrameLocks noGrp="1"/>
          </p:cNvGraphicFramePr>
          <p:nvPr>
            <p:extLst>
              <p:ext uri="{D42A27DB-BD31-4B8C-83A1-F6EECF244321}">
                <p14:modId xmlns:p14="http://schemas.microsoft.com/office/powerpoint/2010/main" val="3489058984"/>
              </p:ext>
            </p:extLst>
          </p:nvPr>
        </p:nvGraphicFramePr>
        <p:xfrm>
          <a:off x="638175" y="1081992"/>
          <a:ext cx="11306168" cy="1188720"/>
        </p:xfrm>
        <a:graphic>
          <a:graphicData uri="http://schemas.openxmlformats.org/drawingml/2006/table">
            <a:tbl>
              <a:tblPr firstRow="1" bandRow="1">
                <a:tableStyleId>{5C22544A-7EE6-4342-B048-85BDC9FD1C3A}</a:tableStyleId>
              </a:tblPr>
              <a:tblGrid>
                <a:gridCol w="11306168">
                  <a:extLst>
                    <a:ext uri="{9D8B030D-6E8A-4147-A177-3AD203B41FA5}">
                      <a16:colId xmlns:a16="http://schemas.microsoft.com/office/drawing/2014/main" val="844753607"/>
                    </a:ext>
                  </a:extLst>
                </a:gridCol>
              </a:tblGrid>
              <a:tr h="370840">
                <a:tc>
                  <a:txBody>
                    <a:bodyPr/>
                    <a:lstStyle/>
                    <a:p>
                      <a:r>
                        <a:rPr lang="en-GB" b="0" dirty="0">
                          <a:solidFill>
                            <a:srgbClr val="000000"/>
                          </a:solidFill>
                          <a:latin typeface="+mj-lt"/>
                        </a:rPr>
                        <a:t>Wales has wide-ranging support for an information sharing framework, the Wales Accord on the Sharing of Personal Information (WASPI).  Funded by Welsh Government, recognised as good practice by the Information Commissioner and with input from service providers WASPI has, over the last decade, made significant progress in embedding WASPI across service providers in Wales and helped to break down the perceived barrier to information sharing.</a:t>
                      </a:r>
                    </a:p>
                  </a:txBody>
                  <a:tcPr anchor="ctr">
                    <a:solidFill>
                      <a:srgbClr val="639292">
                        <a:alpha val="72000"/>
                      </a:srgbClr>
                    </a:solidFill>
                  </a:tcPr>
                </a:tc>
                <a:extLst>
                  <a:ext uri="{0D108BD9-81ED-4DB2-BD59-A6C34878D82A}">
                    <a16:rowId xmlns:a16="http://schemas.microsoft.com/office/drawing/2014/main" val="2502316493"/>
                  </a:ext>
                </a:extLst>
              </a:tr>
            </a:tbl>
          </a:graphicData>
        </a:graphic>
      </p:graphicFrame>
      <p:pic>
        <p:nvPicPr>
          <p:cNvPr id="7" name="Picture 6">
            <a:extLst>
              <a:ext uri="{FF2B5EF4-FFF2-40B4-BE49-F238E27FC236}">
                <a16:creationId xmlns:a16="http://schemas.microsoft.com/office/drawing/2014/main" id="{9D7ECBE1-2DB2-4943-9B9A-766444F70773}"/>
              </a:ext>
            </a:extLst>
          </p:cNvPr>
          <p:cNvPicPr/>
          <p:nvPr/>
        </p:nvPicPr>
        <p:blipFill rotWithShape="1">
          <a:blip r:embed="rId3"/>
          <a:srcRect l="72428" t="16714" r="12179" b="19394"/>
          <a:stretch/>
        </p:blipFill>
        <p:spPr bwMode="auto">
          <a:xfrm rot="20963670">
            <a:off x="1732609" y="3476206"/>
            <a:ext cx="1878575" cy="2401091"/>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867D9F98-8242-4612-B17B-80DE38EA3F5D}"/>
              </a:ext>
            </a:extLst>
          </p:cNvPr>
          <p:cNvPicPr/>
          <p:nvPr/>
        </p:nvPicPr>
        <p:blipFill rotWithShape="1">
          <a:blip r:embed="rId4"/>
          <a:srcRect l="72481" t="19881" r="12202" b="16457"/>
          <a:stretch/>
        </p:blipFill>
        <p:spPr bwMode="auto">
          <a:xfrm rot="20959645">
            <a:off x="3200754" y="3708608"/>
            <a:ext cx="1858530" cy="2370520"/>
          </a:xfrm>
          <a:prstGeom prst="rect">
            <a:avLst/>
          </a:prstGeom>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2FC3007B-5F45-4B19-A449-023E9A5AC4AC}"/>
              </a:ext>
            </a:extLst>
          </p:cNvPr>
          <p:cNvPicPr/>
          <p:nvPr/>
        </p:nvPicPr>
        <p:blipFill rotWithShape="1">
          <a:blip r:embed="rId5"/>
          <a:srcRect l="21398" t="17005" r="61222" b="10139"/>
          <a:stretch/>
        </p:blipFill>
        <p:spPr bwMode="auto">
          <a:xfrm rot="20947696">
            <a:off x="4735167" y="3706797"/>
            <a:ext cx="1816497" cy="2398450"/>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B3EA0C71-9E48-4D49-8880-158A03446C68}"/>
              </a:ext>
            </a:extLst>
          </p:cNvPr>
          <p:cNvPicPr/>
          <p:nvPr/>
        </p:nvPicPr>
        <p:blipFill rotWithShape="1">
          <a:blip r:embed="rId6"/>
          <a:srcRect l="72458" t="16686" r="12148" b="19519"/>
          <a:stretch/>
        </p:blipFill>
        <p:spPr bwMode="auto">
          <a:xfrm rot="20909048">
            <a:off x="6142502" y="3900328"/>
            <a:ext cx="1763410" cy="2459423"/>
          </a:xfrm>
          <a:prstGeom prst="rect">
            <a:avLst/>
          </a:prstGeom>
          <a:ln>
            <a:noFill/>
          </a:ln>
          <a:extLst>
            <a:ext uri="{53640926-AAD7-44D8-BBD7-CCE9431645EC}">
              <a14:shadowObscured xmlns:a14="http://schemas.microsoft.com/office/drawing/2010/main"/>
            </a:ext>
          </a:extLst>
        </p:spPr>
      </p:pic>
      <p:pic>
        <p:nvPicPr>
          <p:cNvPr id="12" name="Picture 11">
            <a:extLst>
              <a:ext uri="{FF2B5EF4-FFF2-40B4-BE49-F238E27FC236}">
                <a16:creationId xmlns:a16="http://schemas.microsoft.com/office/drawing/2014/main" id="{01E4C7CD-F1D8-4CE1-9422-AD41EC17E985}"/>
              </a:ext>
            </a:extLst>
          </p:cNvPr>
          <p:cNvPicPr/>
          <p:nvPr/>
        </p:nvPicPr>
        <p:blipFill rotWithShape="1">
          <a:blip r:embed="rId7"/>
          <a:srcRect l="72345" t="15355" r="12094" b="21389"/>
          <a:stretch/>
        </p:blipFill>
        <p:spPr bwMode="auto">
          <a:xfrm rot="20901661">
            <a:off x="7638428" y="4132668"/>
            <a:ext cx="1805913" cy="241303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65611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E851DFA-F8E5-478F-8587-CE3CE3B23AC7}"/>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660936" y="1521618"/>
            <a:ext cx="6130389" cy="3814764"/>
          </a:xfrm>
          <a:prstGeom prst="rect">
            <a:avLst/>
          </a:prstGeom>
          <a:noFill/>
          <a:ln>
            <a:noFill/>
          </a:ln>
        </p:spPr>
      </p:pic>
      <p:graphicFrame>
        <p:nvGraphicFramePr>
          <p:cNvPr id="13" name="Table 6">
            <a:extLst>
              <a:ext uri="{FF2B5EF4-FFF2-40B4-BE49-F238E27FC236}">
                <a16:creationId xmlns:a16="http://schemas.microsoft.com/office/drawing/2014/main" id="{4A8F06F1-BC96-4033-9D7A-3DF5DDF32C8C}"/>
              </a:ext>
            </a:extLst>
          </p:cNvPr>
          <p:cNvGraphicFramePr>
            <a:graphicFrameLocks noGrp="1"/>
          </p:cNvGraphicFramePr>
          <p:nvPr>
            <p:extLst>
              <p:ext uri="{D42A27DB-BD31-4B8C-83A1-F6EECF244321}">
                <p14:modId xmlns:p14="http://schemas.microsoft.com/office/powerpoint/2010/main" val="3559267411"/>
              </p:ext>
            </p:extLst>
          </p:nvPr>
        </p:nvGraphicFramePr>
        <p:xfrm>
          <a:off x="6972300" y="928687"/>
          <a:ext cx="5016333" cy="5760720"/>
        </p:xfrm>
        <a:graphic>
          <a:graphicData uri="http://schemas.openxmlformats.org/drawingml/2006/table">
            <a:tbl>
              <a:tblPr firstRow="1" bandRow="1">
                <a:tableStyleId>{5C22544A-7EE6-4342-B048-85BDC9FD1C3A}</a:tableStyleId>
              </a:tblPr>
              <a:tblGrid>
                <a:gridCol w="5016333">
                  <a:extLst>
                    <a:ext uri="{9D8B030D-6E8A-4147-A177-3AD203B41FA5}">
                      <a16:colId xmlns:a16="http://schemas.microsoft.com/office/drawing/2014/main" val="889865735"/>
                    </a:ext>
                  </a:extLst>
                </a:gridCol>
              </a:tblGrid>
              <a:tr h="216289">
                <a:tc>
                  <a:txBody>
                    <a:bodyPr/>
                    <a:lstStyle/>
                    <a:p>
                      <a:pPr algn="ctr"/>
                      <a:r>
                        <a:rPr lang="en-GB" b="1"/>
                        <a:t>WASPI Growth since last funding review</a:t>
                      </a:r>
                    </a:p>
                  </a:txBody>
                  <a:tcPr>
                    <a:solidFill>
                      <a:srgbClr val="4D7373"/>
                    </a:solidFill>
                  </a:tcPr>
                </a:tc>
                <a:extLst>
                  <a:ext uri="{0D108BD9-81ED-4DB2-BD59-A6C34878D82A}">
                    <a16:rowId xmlns:a16="http://schemas.microsoft.com/office/drawing/2014/main" val="1030744940"/>
                  </a:ext>
                </a:extLst>
              </a:tr>
              <a:tr h="1862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a:solidFill>
                            <a:srgbClr val="000000"/>
                          </a:solidFill>
                          <a:effectLst/>
                          <a:latin typeface="+mn-lt"/>
                          <a:ea typeface="+mn-ea"/>
                          <a:cs typeface="+mn-cs"/>
                        </a:rPr>
                        <a:t>750 </a:t>
                      </a:r>
                      <a:r>
                        <a:rPr lang="en-GB" sz="1800" kern="1200" dirty="0">
                          <a:solidFill>
                            <a:srgbClr val="000000"/>
                          </a:solidFill>
                          <a:effectLst/>
                          <a:latin typeface="+mn-lt"/>
                          <a:ea typeface="+mn-ea"/>
                          <a:cs typeface="+mn-cs"/>
                        </a:rPr>
                        <a:t>organisations now signed up to the Accord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200" dirty="0">
                        <a:solidFill>
                          <a:srgbClr val="000000"/>
                        </a:solidFill>
                        <a:effectLst/>
                        <a:latin typeface="+mn-lt"/>
                        <a:ea typeface="+mn-ea"/>
                        <a:cs typeface="+mn-cs"/>
                      </a:endParaRPr>
                    </a:p>
                  </a:txBody>
                  <a:tcPr>
                    <a:solidFill>
                      <a:srgbClr val="C1D5D5"/>
                    </a:solidFill>
                  </a:tcPr>
                </a:tc>
                <a:extLst>
                  <a:ext uri="{0D108BD9-81ED-4DB2-BD59-A6C34878D82A}">
                    <a16:rowId xmlns:a16="http://schemas.microsoft.com/office/drawing/2014/main" val="3185345250"/>
                  </a:ext>
                </a:extLst>
              </a:tr>
              <a:tr h="722949">
                <a:tc>
                  <a:txBody>
                    <a:bodyPr/>
                    <a:lstStyle/>
                    <a:p>
                      <a:pPr algn="l"/>
                      <a:r>
                        <a:rPr lang="en-GB" sz="1800" b="1" kern="1200" dirty="0">
                          <a:solidFill>
                            <a:srgbClr val="000000"/>
                          </a:solidFill>
                          <a:effectLst/>
                          <a:latin typeface="+mn-lt"/>
                          <a:ea typeface="+mn-ea"/>
                          <a:cs typeface="+mn-cs"/>
                        </a:rPr>
                        <a:t>250+ </a:t>
                      </a:r>
                      <a:r>
                        <a:rPr lang="en-GB" sz="1800" kern="1200" dirty="0">
                          <a:solidFill>
                            <a:srgbClr val="000000"/>
                          </a:solidFill>
                          <a:effectLst/>
                          <a:latin typeface="+mn-lt"/>
                          <a:ea typeface="+mn-ea"/>
                          <a:cs typeface="+mn-cs"/>
                        </a:rPr>
                        <a:t>Approved Information Sharing Protocols are now published on the WASPI website</a:t>
                      </a:r>
                    </a:p>
                    <a:p>
                      <a:pPr algn="l"/>
                      <a:endParaRPr lang="en-GB" sz="1800" kern="1200" dirty="0">
                        <a:solidFill>
                          <a:srgbClr val="000000"/>
                        </a:solidFill>
                        <a:effectLst/>
                        <a:latin typeface="+mn-lt"/>
                        <a:ea typeface="+mn-ea"/>
                        <a:cs typeface="+mn-cs"/>
                      </a:endParaRPr>
                    </a:p>
                  </a:txBody>
                  <a:tcPr>
                    <a:solidFill>
                      <a:srgbClr val="F1F5F5"/>
                    </a:solidFill>
                  </a:tcPr>
                </a:tc>
                <a:extLst>
                  <a:ext uri="{0D108BD9-81ED-4DB2-BD59-A6C34878D82A}">
                    <a16:rowId xmlns:a16="http://schemas.microsoft.com/office/drawing/2014/main" val="3352772233"/>
                  </a:ext>
                </a:extLst>
              </a:tr>
              <a:tr h="878841">
                <a:tc>
                  <a:txBody>
                    <a:bodyPr/>
                    <a:lstStyle/>
                    <a:p>
                      <a:pPr algn="l"/>
                      <a:r>
                        <a:rPr lang="en-GB" sz="1800" kern="1200" dirty="0">
                          <a:solidFill>
                            <a:srgbClr val="000000"/>
                          </a:solidFill>
                          <a:effectLst/>
                          <a:latin typeface="+mn-lt"/>
                          <a:ea typeface="+mn-ea"/>
                          <a:cs typeface="+mn-cs"/>
                        </a:rPr>
                        <a:t>Introduction of </a:t>
                      </a:r>
                      <a:r>
                        <a:rPr lang="en-GB" sz="1800" b="1" kern="1200" dirty="0">
                          <a:solidFill>
                            <a:srgbClr val="000000"/>
                          </a:solidFill>
                          <a:effectLst/>
                          <a:latin typeface="+mn-lt"/>
                          <a:ea typeface="+mn-ea"/>
                          <a:cs typeface="+mn-cs"/>
                        </a:rPr>
                        <a:t>5</a:t>
                      </a:r>
                      <a:r>
                        <a:rPr lang="en-GB" sz="1800" kern="1200" dirty="0">
                          <a:solidFill>
                            <a:srgbClr val="000000"/>
                          </a:solidFill>
                          <a:effectLst/>
                          <a:latin typeface="+mn-lt"/>
                          <a:ea typeface="+mn-ea"/>
                          <a:cs typeface="+mn-cs"/>
                        </a:rPr>
                        <a:t> regional quality assurance groups, which are all now supported by the WASPI Team and have their own Chair appointed</a:t>
                      </a:r>
                    </a:p>
                    <a:p>
                      <a:pPr algn="l"/>
                      <a:endParaRPr lang="en-GB" sz="1800" kern="1200" dirty="0">
                        <a:solidFill>
                          <a:srgbClr val="000000"/>
                        </a:solidFill>
                        <a:effectLst/>
                        <a:latin typeface="+mn-lt"/>
                        <a:ea typeface="+mn-ea"/>
                        <a:cs typeface="+mn-cs"/>
                      </a:endParaRPr>
                    </a:p>
                  </a:txBody>
                  <a:tcPr>
                    <a:solidFill>
                      <a:srgbClr val="C1D5D5">
                        <a:alpha val="36000"/>
                      </a:srgbClr>
                    </a:solidFill>
                  </a:tcPr>
                </a:tc>
                <a:extLst>
                  <a:ext uri="{0D108BD9-81ED-4DB2-BD59-A6C34878D82A}">
                    <a16:rowId xmlns:a16="http://schemas.microsoft.com/office/drawing/2014/main" val="2099127769"/>
                  </a:ext>
                </a:extLst>
              </a:tr>
              <a:tr h="884556">
                <a:tc>
                  <a:txBody>
                    <a:bodyPr/>
                    <a:lstStyle/>
                    <a:p>
                      <a:pPr algn="l"/>
                      <a:r>
                        <a:rPr lang="en-GB" sz="1800" kern="1200" dirty="0">
                          <a:solidFill>
                            <a:srgbClr val="000000"/>
                          </a:solidFill>
                          <a:effectLst/>
                          <a:latin typeface="+mn-lt"/>
                          <a:ea typeface="+mn-ea"/>
                          <a:cs typeface="+mn-cs"/>
                        </a:rPr>
                        <a:t>WASPI’s importance as </a:t>
                      </a:r>
                      <a:r>
                        <a:rPr lang="en-GB" sz="1800" b="0" kern="1200" dirty="0">
                          <a:solidFill>
                            <a:srgbClr val="000000"/>
                          </a:solidFill>
                          <a:effectLst/>
                          <a:latin typeface="+mn-lt"/>
                          <a:ea typeface="+mn-ea"/>
                          <a:cs typeface="+mn-cs"/>
                        </a:rPr>
                        <a:t>the</a:t>
                      </a:r>
                      <a:r>
                        <a:rPr lang="en-GB" sz="1800" kern="1200" dirty="0">
                          <a:solidFill>
                            <a:srgbClr val="000000"/>
                          </a:solidFill>
                          <a:effectLst/>
                          <a:latin typeface="+mn-lt"/>
                          <a:ea typeface="+mn-ea"/>
                          <a:cs typeface="+mn-cs"/>
                        </a:rPr>
                        <a:t> </a:t>
                      </a:r>
                      <a:r>
                        <a:rPr lang="en-GB" sz="1800" b="1" kern="1200" dirty="0">
                          <a:solidFill>
                            <a:srgbClr val="000000"/>
                          </a:solidFill>
                          <a:effectLst/>
                          <a:latin typeface="+mn-lt"/>
                          <a:ea typeface="+mn-ea"/>
                          <a:cs typeface="+mn-cs"/>
                        </a:rPr>
                        <a:t>information sharing framework in Wales</a:t>
                      </a:r>
                      <a:r>
                        <a:rPr lang="en-GB" sz="1800" kern="1200" dirty="0">
                          <a:solidFill>
                            <a:srgbClr val="000000"/>
                          </a:solidFill>
                          <a:effectLst/>
                          <a:latin typeface="+mn-lt"/>
                          <a:ea typeface="+mn-ea"/>
                          <a:cs typeface="+mn-cs"/>
                        </a:rPr>
                        <a:t>, recognised by Welsh Government and other stakeholders, following work and support in particular areas including during pandemic and as part of the Ukrainian Refugee Scheme </a:t>
                      </a:r>
                    </a:p>
                    <a:p>
                      <a:pPr algn="l"/>
                      <a:endParaRPr lang="en-GB" sz="1800" kern="1200" dirty="0">
                        <a:solidFill>
                          <a:srgbClr val="000000"/>
                        </a:solidFill>
                        <a:effectLst/>
                        <a:latin typeface="+mn-lt"/>
                        <a:ea typeface="+mn-ea"/>
                        <a:cs typeface="+mn-cs"/>
                      </a:endParaRPr>
                    </a:p>
                  </a:txBody>
                  <a:tcPr>
                    <a:solidFill>
                      <a:srgbClr val="C1D5D5">
                        <a:alpha val="36000"/>
                      </a:srgbClr>
                    </a:solidFill>
                  </a:tcPr>
                </a:tc>
                <a:extLst>
                  <a:ext uri="{0D108BD9-81ED-4DB2-BD59-A6C34878D82A}">
                    <a16:rowId xmlns:a16="http://schemas.microsoft.com/office/drawing/2014/main" val="1628614265"/>
                  </a:ext>
                </a:extLst>
              </a:tr>
              <a:tr h="5391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a:solidFill>
                            <a:srgbClr val="000000"/>
                          </a:solidFill>
                          <a:effectLst/>
                          <a:latin typeface="+mn-lt"/>
                          <a:ea typeface="+mn-ea"/>
                          <a:cs typeface="+mn-cs"/>
                        </a:rPr>
                        <a:t>No</a:t>
                      </a:r>
                      <a:r>
                        <a:rPr lang="en-GB" sz="1800" kern="1200" dirty="0">
                          <a:solidFill>
                            <a:srgbClr val="000000"/>
                          </a:solidFill>
                          <a:effectLst/>
                          <a:latin typeface="+mn-lt"/>
                          <a:ea typeface="+mn-ea"/>
                          <a:cs typeface="+mn-cs"/>
                        </a:rPr>
                        <a:t> equivalent framework in UK</a:t>
                      </a:r>
                    </a:p>
                    <a:p>
                      <a:pPr algn="l"/>
                      <a:endParaRPr lang="en-GB" sz="1800" kern="1200" dirty="0">
                        <a:solidFill>
                          <a:srgbClr val="000000"/>
                        </a:solidFill>
                        <a:effectLst/>
                        <a:latin typeface="+mn-lt"/>
                        <a:ea typeface="+mn-ea"/>
                        <a:cs typeface="+mn-cs"/>
                      </a:endParaRPr>
                    </a:p>
                  </a:txBody>
                  <a:tcPr>
                    <a:solidFill>
                      <a:srgbClr val="BACAC1">
                        <a:alpha val="36000"/>
                      </a:srgbClr>
                    </a:solidFill>
                  </a:tcPr>
                </a:tc>
                <a:extLst>
                  <a:ext uri="{0D108BD9-81ED-4DB2-BD59-A6C34878D82A}">
                    <a16:rowId xmlns:a16="http://schemas.microsoft.com/office/drawing/2014/main" val="398090666"/>
                  </a:ext>
                </a:extLst>
              </a:tr>
            </a:tbl>
          </a:graphicData>
        </a:graphic>
      </p:graphicFrame>
      <p:sp>
        <p:nvSpPr>
          <p:cNvPr id="14" name="Title 44">
            <a:extLst>
              <a:ext uri="{FF2B5EF4-FFF2-40B4-BE49-F238E27FC236}">
                <a16:creationId xmlns:a16="http://schemas.microsoft.com/office/drawing/2014/main" id="{EECB4CB8-CA9A-4E9E-AB36-9B6281F1C92B}"/>
              </a:ext>
            </a:extLst>
          </p:cNvPr>
          <p:cNvSpPr txBox="1">
            <a:spLocks/>
          </p:cNvSpPr>
          <p:nvPr/>
        </p:nvSpPr>
        <p:spPr>
          <a:xfrm>
            <a:off x="127167" y="371457"/>
            <a:ext cx="11937666" cy="89098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200" dirty="0">
                <a:latin typeface="Calibri" panose="020F0502020204030204" pitchFamily="34" charset="0"/>
                <a:cs typeface="Calibri" panose="020F0502020204030204" pitchFamily="34" charset="0"/>
              </a:rPr>
              <a:t>WASPI National Position</a:t>
            </a:r>
          </a:p>
        </p:txBody>
      </p:sp>
    </p:spTree>
    <p:extLst>
      <p:ext uri="{BB962C8B-B14F-4D97-AF65-F5344CB8AC3E}">
        <p14:creationId xmlns:p14="http://schemas.microsoft.com/office/powerpoint/2010/main" val="2305627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1158586" y="123826"/>
          <a:ext cx="9938039" cy="64149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Parallelogram 14">
            <a:extLst>
              <a:ext uri="{FF2B5EF4-FFF2-40B4-BE49-F238E27FC236}">
                <a16:creationId xmlns:a16="http://schemas.microsoft.com/office/drawing/2014/main" id="{E62033D9-DCDC-4D2D-8E7A-BA7979869BE5}"/>
              </a:ext>
            </a:extLst>
          </p:cNvPr>
          <p:cNvSpPr/>
          <p:nvPr/>
        </p:nvSpPr>
        <p:spPr>
          <a:xfrm>
            <a:off x="592717" y="1583617"/>
            <a:ext cx="4681300" cy="1302458"/>
          </a:xfrm>
          <a:prstGeom prst="parallelogram">
            <a:avLst>
              <a:gd name="adj" fmla="val 52451"/>
            </a:avLst>
          </a:prstGeom>
          <a:solidFill>
            <a:srgbClr val="AC191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t> -WASPI Management Board</a:t>
            </a:r>
          </a:p>
          <a:p>
            <a:endParaRPr lang="en-GB" sz="1400" dirty="0"/>
          </a:p>
          <a:p>
            <a:r>
              <a:rPr lang="en-GB" sz="1400" dirty="0"/>
              <a:t> -Wales Information Governance Board (WIGB)</a:t>
            </a:r>
          </a:p>
          <a:p>
            <a:endParaRPr lang="en-GB" sz="1400" dirty="0"/>
          </a:p>
          <a:p>
            <a:r>
              <a:rPr lang="en-GB" sz="1400" dirty="0"/>
              <a:t> -Welsh Government</a:t>
            </a:r>
          </a:p>
        </p:txBody>
      </p:sp>
      <p:sp>
        <p:nvSpPr>
          <p:cNvPr id="27" name="Parallelogram 26">
            <a:extLst>
              <a:ext uri="{FF2B5EF4-FFF2-40B4-BE49-F238E27FC236}">
                <a16:creationId xmlns:a16="http://schemas.microsoft.com/office/drawing/2014/main" id="{18944E7A-D708-4D9D-BA5C-368B8C3EACDA}"/>
              </a:ext>
            </a:extLst>
          </p:cNvPr>
          <p:cNvSpPr/>
          <p:nvPr/>
        </p:nvSpPr>
        <p:spPr>
          <a:xfrm>
            <a:off x="592717" y="3895725"/>
            <a:ext cx="3408970" cy="1561588"/>
          </a:xfrm>
          <a:prstGeom prst="parallelogram">
            <a:avLst>
              <a:gd name="adj" fmla="val 52451"/>
            </a:avLst>
          </a:prstGeom>
          <a:solidFill>
            <a:srgbClr val="AC191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-750+ participating organisations</a:t>
            </a:r>
          </a:p>
          <a:p>
            <a:pPr algn="ctr"/>
            <a:endParaRPr lang="en-GB" sz="1400" dirty="0"/>
          </a:p>
          <a:p>
            <a:pPr algn="ctr"/>
            <a:r>
              <a:rPr lang="en-GB" sz="1400" dirty="0"/>
              <a:t>-Local Information Governance Leads</a:t>
            </a:r>
          </a:p>
          <a:p>
            <a:pPr algn="ctr"/>
            <a:endParaRPr lang="en-GB" sz="1400" dirty="0"/>
          </a:p>
          <a:p>
            <a:pPr algn="ctr"/>
            <a:r>
              <a:rPr lang="en-GB" sz="1400" dirty="0"/>
              <a:t>-ISP Development</a:t>
            </a:r>
          </a:p>
        </p:txBody>
      </p:sp>
      <p:sp>
        <p:nvSpPr>
          <p:cNvPr id="31" name="Parallelogram 30">
            <a:extLst>
              <a:ext uri="{FF2B5EF4-FFF2-40B4-BE49-F238E27FC236}">
                <a16:creationId xmlns:a16="http://schemas.microsoft.com/office/drawing/2014/main" id="{687DD0C5-0BEE-4589-A0FA-93A08E4FCD22}"/>
              </a:ext>
            </a:extLst>
          </p:cNvPr>
          <p:cNvSpPr/>
          <p:nvPr/>
        </p:nvSpPr>
        <p:spPr>
          <a:xfrm flipV="1">
            <a:off x="8277570" y="4067175"/>
            <a:ext cx="3942573" cy="1390138"/>
          </a:xfrm>
          <a:prstGeom prst="parallelogram">
            <a:avLst>
              <a:gd name="adj" fmla="val 52451"/>
            </a:avLst>
          </a:prstGeom>
          <a:solidFill>
            <a:srgbClr val="AC191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16" name="TextBox 15">
            <a:extLst>
              <a:ext uri="{FF2B5EF4-FFF2-40B4-BE49-F238E27FC236}">
                <a16:creationId xmlns:a16="http://schemas.microsoft.com/office/drawing/2014/main" id="{86D12122-3FF0-4F8C-B5BF-DDA8AB5FC966}"/>
              </a:ext>
            </a:extLst>
          </p:cNvPr>
          <p:cNvSpPr txBox="1"/>
          <p:nvPr/>
        </p:nvSpPr>
        <p:spPr>
          <a:xfrm>
            <a:off x="9427974" y="4462100"/>
            <a:ext cx="1561755" cy="523220"/>
          </a:xfrm>
          <a:prstGeom prst="rect">
            <a:avLst/>
          </a:prstGeom>
          <a:noFill/>
        </p:spPr>
        <p:txBody>
          <a:bodyPr wrap="square" rtlCol="0">
            <a:spAutoFit/>
          </a:bodyPr>
          <a:lstStyle/>
          <a:p>
            <a:r>
              <a:rPr lang="en-GB" sz="1400" dirty="0"/>
              <a:t>Quality Assurance Groups</a:t>
            </a:r>
          </a:p>
        </p:txBody>
      </p:sp>
      <p:sp>
        <p:nvSpPr>
          <p:cNvPr id="22" name="Oval 21"/>
          <p:cNvSpPr/>
          <p:nvPr/>
        </p:nvSpPr>
        <p:spPr>
          <a:xfrm>
            <a:off x="10103171" y="5204052"/>
            <a:ext cx="820882" cy="606053"/>
          </a:xfrm>
          <a:prstGeom prst="ellipse">
            <a:avLst/>
          </a:prstGeom>
          <a:solidFill>
            <a:srgbClr val="AC191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t>Cwm Taf</a:t>
            </a:r>
          </a:p>
        </p:txBody>
      </p:sp>
      <p:sp>
        <p:nvSpPr>
          <p:cNvPr id="23" name="Oval 22"/>
          <p:cNvSpPr/>
          <p:nvPr/>
        </p:nvSpPr>
        <p:spPr>
          <a:xfrm>
            <a:off x="8714959" y="5219447"/>
            <a:ext cx="820882" cy="606053"/>
          </a:xfrm>
          <a:prstGeom prst="ellipse">
            <a:avLst/>
          </a:prstGeom>
          <a:solidFill>
            <a:srgbClr val="AC191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t>Mid &amp; West</a:t>
            </a:r>
          </a:p>
        </p:txBody>
      </p:sp>
      <p:sp>
        <p:nvSpPr>
          <p:cNvPr id="24" name="Oval 23"/>
          <p:cNvSpPr/>
          <p:nvPr/>
        </p:nvSpPr>
        <p:spPr>
          <a:xfrm>
            <a:off x="9427974" y="5227176"/>
            <a:ext cx="820882" cy="606053"/>
          </a:xfrm>
          <a:prstGeom prst="ellipse">
            <a:avLst/>
          </a:prstGeom>
          <a:solidFill>
            <a:srgbClr val="AC191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t>South Wales</a:t>
            </a:r>
          </a:p>
        </p:txBody>
      </p:sp>
      <p:sp>
        <p:nvSpPr>
          <p:cNvPr id="25" name="Oval 24"/>
          <p:cNvSpPr/>
          <p:nvPr/>
        </p:nvSpPr>
        <p:spPr>
          <a:xfrm>
            <a:off x="10778401" y="5183527"/>
            <a:ext cx="820882" cy="606053"/>
          </a:xfrm>
          <a:prstGeom prst="ellipse">
            <a:avLst/>
          </a:prstGeom>
          <a:solidFill>
            <a:srgbClr val="AB31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t>South East</a:t>
            </a:r>
          </a:p>
        </p:txBody>
      </p:sp>
      <p:sp>
        <p:nvSpPr>
          <p:cNvPr id="26" name="Oval 25"/>
          <p:cNvSpPr/>
          <p:nvPr/>
        </p:nvSpPr>
        <p:spPr>
          <a:xfrm>
            <a:off x="11428826" y="5203139"/>
            <a:ext cx="820882" cy="606053"/>
          </a:xfrm>
          <a:prstGeom prst="ellipse">
            <a:avLst/>
          </a:prstGeom>
          <a:solidFill>
            <a:srgbClr val="AC191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t>North Wales</a:t>
            </a:r>
          </a:p>
        </p:txBody>
      </p:sp>
      <p:sp>
        <p:nvSpPr>
          <p:cNvPr id="12" name="Title 1">
            <a:extLst>
              <a:ext uri="{FF2B5EF4-FFF2-40B4-BE49-F238E27FC236}">
                <a16:creationId xmlns:a16="http://schemas.microsoft.com/office/drawing/2014/main" id="{B4E4E3F2-9B9D-44B9-90E6-DC37901A8BC6}"/>
              </a:ext>
            </a:extLst>
          </p:cNvPr>
          <p:cNvSpPr>
            <a:spLocks noGrp="1"/>
          </p:cNvSpPr>
          <p:nvPr>
            <p:ph type="title"/>
          </p:nvPr>
        </p:nvSpPr>
        <p:spPr>
          <a:xfrm>
            <a:off x="655928" y="14386"/>
            <a:ext cx="7886700" cy="984172"/>
          </a:xfrm>
        </p:spPr>
        <p:txBody>
          <a:bodyPr>
            <a:noAutofit/>
          </a:bodyPr>
          <a:lstStyle/>
          <a:p>
            <a:r>
              <a:rPr lang="en-GB" sz="3200" b="1" dirty="0"/>
              <a:t>Governance</a:t>
            </a:r>
          </a:p>
        </p:txBody>
      </p:sp>
    </p:spTree>
    <p:extLst>
      <p:ext uri="{BB962C8B-B14F-4D97-AF65-F5344CB8AC3E}">
        <p14:creationId xmlns:p14="http://schemas.microsoft.com/office/powerpoint/2010/main" val="2559875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Title 1">
            <a:extLst>
              <a:ext uri="{FF2B5EF4-FFF2-40B4-BE49-F238E27FC236}">
                <a16:creationId xmlns:a16="http://schemas.microsoft.com/office/drawing/2014/main" id="{4D092049-FAD1-0475-5D5E-75C92AC58345}"/>
              </a:ext>
            </a:extLst>
          </p:cNvPr>
          <p:cNvSpPr>
            <a:spLocks noGrp="1"/>
          </p:cNvSpPr>
          <p:nvPr>
            <p:ph type="title"/>
          </p:nvPr>
        </p:nvSpPr>
        <p:spPr>
          <a:xfrm>
            <a:off x="839788" y="457200"/>
            <a:ext cx="3932237" cy="1112838"/>
          </a:xfrm>
        </p:spPr>
        <p:txBody>
          <a:bodyPr/>
          <a:lstStyle/>
          <a:p>
            <a:r>
              <a:rPr lang="en-US" dirty="0"/>
              <a:t>The WASPI process</a:t>
            </a:r>
          </a:p>
        </p:txBody>
      </p:sp>
      <p:pic>
        <p:nvPicPr>
          <p:cNvPr id="1026" name="Picture 2">
            <a:extLst>
              <a:ext uri="{FF2B5EF4-FFF2-40B4-BE49-F238E27FC236}">
                <a16:creationId xmlns:a16="http://schemas.microsoft.com/office/drawing/2014/main" id="{16297A41-0B0B-0AF2-CD1C-24D6C4B223D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203233" y="457200"/>
            <a:ext cx="4569654" cy="6113250"/>
          </a:xfrm>
          <a:prstGeom prst="rect">
            <a:avLst/>
          </a:prstGeom>
          <a:solidFill>
            <a:srgbClr val="FFFFFF"/>
          </a:solidFill>
        </p:spPr>
      </p:pic>
      <p:sp>
        <p:nvSpPr>
          <p:cNvPr id="1033" name="Text Placeholder 3">
            <a:extLst>
              <a:ext uri="{FF2B5EF4-FFF2-40B4-BE49-F238E27FC236}">
                <a16:creationId xmlns:a16="http://schemas.microsoft.com/office/drawing/2014/main" id="{25BB822C-2D49-3FBD-841B-382386721E03}"/>
              </a:ext>
            </a:extLst>
          </p:cNvPr>
          <p:cNvSpPr>
            <a:spLocks noGrp="1"/>
          </p:cNvSpPr>
          <p:nvPr>
            <p:ph type="body" sz="half" idx="2"/>
          </p:nvPr>
        </p:nvSpPr>
        <p:spPr>
          <a:xfrm>
            <a:off x="839788" y="1696825"/>
            <a:ext cx="4769902" cy="4873625"/>
          </a:xfrm>
        </p:spPr>
        <p:txBody>
          <a:bodyPr/>
          <a:lstStyle/>
          <a:p>
            <a:r>
              <a:rPr lang="en-US" dirty="0"/>
              <a:t>Health Board/Trust Information Governance Contacts:</a:t>
            </a:r>
          </a:p>
          <a:p>
            <a:endParaRPr lang="en-US" dirty="0"/>
          </a:p>
        </p:txBody>
      </p:sp>
      <p:graphicFrame>
        <p:nvGraphicFramePr>
          <p:cNvPr id="2" name="Table 1">
            <a:extLst>
              <a:ext uri="{FF2B5EF4-FFF2-40B4-BE49-F238E27FC236}">
                <a16:creationId xmlns:a16="http://schemas.microsoft.com/office/drawing/2014/main" id="{E343DA05-BE20-0C83-0FE2-B367794EDB8F}"/>
              </a:ext>
            </a:extLst>
          </p:cNvPr>
          <p:cNvGraphicFramePr>
            <a:graphicFrameLocks noGrp="1"/>
          </p:cNvGraphicFramePr>
          <p:nvPr>
            <p:extLst>
              <p:ext uri="{D42A27DB-BD31-4B8C-83A1-F6EECF244321}">
                <p14:modId xmlns:p14="http://schemas.microsoft.com/office/powerpoint/2010/main" val="2426762720"/>
              </p:ext>
            </p:extLst>
          </p:nvPr>
        </p:nvGraphicFramePr>
        <p:xfrm>
          <a:off x="1040757" y="2214775"/>
          <a:ext cx="3822700" cy="2981960"/>
        </p:xfrm>
        <a:graphic>
          <a:graphicData uri="http://schemas.openxmlformats.org/drawingml/2006/table">
            <a:tbl>
              <a:tblPr>
                <a:tableStyleId>{5C22544A-7EE6-4342-B048-85BDC9FD1C3A}</a:tableStyleId>
              </a:tblPr>
              <a:tblGrid>
                <a:gridCol w="1155700">
                  <a:extLst>
                    <a:ext uri="{9D8B030D-6E8A-4147-A177-3AD203B41FA5}">
                      <a16:colId xmlns:a16="http://schemas.microsoft.com/office/drawing/2014/main" val="1269127605"/>
                    </a:ext>
                  </a:extLst>
                </a:gridCol>
                <a:gridCol w="2667000">
                  <a:extLst>
                    <a:ext uri="{9D8B030D-6E8A-4147-A177-3AD203B41FA5}">
                      <a16:colId xmlns:a16="http://schemas.microsoft.com/office/drawing/2014/main" val="3146633987"/>
                    </a:ext>
                  </a:extLst>
                </a:gridCol>
              </a:tblGrid>
              <a:tr h="184150">
                <a:tc>
                  <a:txBody>
                    <a:bodyPr/>
                    <a:lstStyle/>
                    <a:p>
                      <a:pPr algn="l" fontAlgn="b"/>
                      <a:r>
                        <a:rPr lang="en-GB" sz="1400" u="none" strike="noStrike">
                          <a:effectLst/>
                        </a:rPr>
                        <a:t>Name</a:t>
                      </a:r>
                      <a:endParaRPr lang="en-GB" sz="1400" b="1" i="0" u="none" strike="noStrike">
                        <a:solidFill>
                          <a:srgbClr val="002060"/>
                        </a:solidFill>
                        <a:effectLst/>
                        <a:latin typeface="Arial" panose="020B0604020202020204" pitchFamily="34" charset="0"/>
                      </a:endParaRPr>
                    </a:p>
                  </a:txBody>
                  <a:tcPr marL="6350" marR="6350" marT="6350" marB="0" anchor="b"/>
                </a:tc>
                <a:tc>
                  <a:txBody>
                    <a:bodyPr/>
                    <a:lstStyle/>
                    <a:p>
                      <a:pPr algn="l" fontAlgn="b"/>
                      <a:r>
                        <a:rPr lang="en-GB" sz="1400" u="none" strike="noStrike">
                          <a:effectLst/>
                        </a:rPr>
                        <a:t>Organisation</a:t>
                      </a:r>
                      <a:endParaRPr lang="en-GB" sz="1400" b="1" i="0" u="none" strike="noStrike">
                        <a:solidFill>
                          <a:srgbClr val="00206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2462090582"/>
                  </a:ext>
                </a:extLst>
              </a:tr>
              <a:tr h="184150">
                <a:tc>
                  <a:txBody>
                    <a:bodyPr/>
                    <a:lstStyle/>
                    <a:p>
                      <a:pPr algn="l" fontAlgn="b"/>
                      <a:r>
                        <a:rPr lang="en-GB" sz="1100" u="none" strike="noStrike">
                          <a:effectLst/>
                        </a:rPr>
                        <a:t>Carol Johnson</a:t>
                      </a:r>
                      <a:endParaRPr lang="en-GB" sz="1100" b="0" i="0" u="none" strike="noStrike">
                        <a:solidFill>
                          <a:srgbClr val="002060"/>
                        </a:solidFill>
                        <a:effectLst/>
                        <a:latin typeface="Arial" panose="020B0604020202020204" pitchFamily="34" charset="0"/>
                      </a:endParaRPr>
                    </a:p>
                  </a:txBody>
                  <a:tcPr marL="6350" marR="6350" marT="6350" marB="0" anchor="b"/>
                </a:tc>
                <a:tc>
                  <a:txBody>
                    <a:bodyPr/>
                    <a:lstStyle/>
                    <a:p>
                      <a:pPr algn="l" fontAlgn="b"/>
                      <a:r>
                        <a:rPr lang="en-GB" sz="1100" u="none" strike="noStrike">
                          <a:effectLst/>
                        </a:rPr>
                        <a:t>Betsi Cadwaladr University Health Board</a:t>
                      </a:r>
                      <a:endParaRPr lang="en-GB" sz="1100" b="0" i="0" u="none" strike="noStrike">
                        <a:solidFill>
                          <a:srgbClr val="00206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3681064704"/>
                  </a:ext>
                </a:extLst>
              </a:tr>
              <a:tr h="184150">
                <a:tc>
                  <a:txBody>
                    <a:bodyPr/>
                    <a:lstStyle/>
                    <a:p>
                      <a:pPr algn="l" fontAlgn="b"/>
                      <a:r>
                        <a:rPr lang="en-GB" sz="1100" u="none" strike="noStrike">
                          <a:effectLst/>
                        </a:rPr>
                        <a:t>Patrycja Duszynska</a:t>
                      </a:r>
                      <a:endParaRPr lang="en-GB" sz="1100" b="0" i="0" u="none" strike="noStrike">
                        <a:solidFill>
                          <a:srgbClr val="002060"/>
                        </a:solidFill>
                        <a:effectLst/>
                        <a:latin typeface="Arial" panose="020B0604020202020204" pitchFamily="34" charset="0"/>
                      </a:endParaRPr>
                    </a:p>
                  </a:txBody>
                  <a:tcPr marL="6350" marR="6350" marT="6350" marB="0" anchor="b"/>
                </a:tc>
                <a:tc>
                  <a:txBody>
                    <a:bodyPr/>
                    <a:lstStyle/>
                    <a:p>
                      <a:pPr algn="l" fontAlgn="b"/>
                      <a:r>
                        <a:rPr lang="en-GB" sz="1100" u="none" strike="noStrike">
                          <a:effectLst/>
                        </a:rPr>
                        <a:t>Hywel Dda University Health Board</a:t>
                      </a:r>
                      <a:endParaRPr lang="en-GB" sz="1100" b="0" i="0" u="none" strike="noStrike">
                        <a:solidFill>
                          <a:srgbClr val="00206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1471305324"/>
                  </a:ext>
                </a:extLst>
              </a:tr>
              <a:tr h="184150">
                <a:tc>
                  <a:txBody>
                    <a:bodyPr/>
                    <a:lstStyle/>
                    <a:p>
                      <a:pPr algn="l" fontAlgn="b"/>
                      <a:r>
                        <a:rPr lang="en-GB" sz="1100" u="none" strike="noStrike">
                          <a:effectLst/>
                        </a:rPr>
                        <a:t>Darren Lloyd</a:t>
                      </a:r>
                      <a:endParaRPr lang="en-GB" sz="1100" b="0" i="0" u="none" strike="noStrike">
                        <a:solidFill>
                          <a:srgbClr val="002060"/>
                        </a:solidFill>
                        <a:effectLst/>
                        <a:latin typeface="Arial" panose="020B0604020202020204" pitchFamily="34" charset="0"/>
                      </a:endParaRPr>
                    </a:p>
                  </a:txBody>
                  <a:tcPr marL="6350" marR="6350" marT="6350" marB="0" anchor="b"/>
                </a:tc>
                <a:tc>
                  <a:txBody>
                    <a:bodyPr/>
                    <a:lstStyle/>
                    <a:p>
                      <a:pPr algn="l" fontAlgn="b"/>
                      <a:r>
                        <a:rPr lang="en-GB" sz="1100" u="none" strike="noStrike">
                          <a:effectLst/>
                        </a:rPr>
                        <a:t>Digital Health and Care Wales</a:t>
                      </a:r>
                      <a:endParaRPr lang="en-GB" sz="1100" b="0" i="0" u="none" strike="noStrike">
                        <a:solidFill>
                          <a:srgbClr val="00206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3502742964"/>
                  </a:ext>
                </a:extLst>
              </a:tr>
              <a:tr h="184150">
                <a:tc>
                  <a:txBody>
                    <a:bodyPr/>
                    <a:lstStyle/>
                    <a:p>
                      <a:pPr algn="l" fontAlgn="b"/>
                      <a:r>
                        <a:rPr lang="en-GB" sz="1100" u="none" strike="noStrike">
                          <a:effectLst/>
                        </a:rPr>
                        <a:t>Becs Wadley</a:t>
                      </a:r>
                      <a:endParaRPr lang="en-GB" sz="1100" b="0" i="0" u="none" strike="noStrike">
                        <a:solidFill>
                          <a:srgbClr val="002060"/>
                        </a:solidFill>
                        <a:effectLst/>
                        <a:latin typeface="Arial" panose="020B0604020202020204" pitchFamily="34" charset="0"/>
                      </a:endParaRPr>
                    </a:p>
                  </a:txBody>
                  <a:tcPr marL="6350" marR="6350" marT="6350" marB="0" anchor="b"/>
                </a:tc>
                <a:tc>
                  <a:txBody>
                    <a:bodyPr/>
                    <a:lstStyle/>
                    <a:p>
                      <a:pPr algn="l" fontAlgn="b"/>
                      <a:r>
                        <a:rPr lang="en-GB" sz="1100" u="none" strike="noStrike">
                          <a:effectLst/>
                        </a:rPr>
                        <a:t>Swansea Bay University Health Board</a:t>
                      </a:r>
                      <a:endParaRPr lang="en-GB" sz="1100" b="0" i="0" u="none" strike="noStrike">
                        <a:solidFill>
                          <a:srgbClr val="00206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1203696739"/>
                  </a:ext>
                </a:extLst>
              </a:tr>
              <a:tr h="184150">
                <a:tc>
                  <a:txBody>
                    <a:bodyPr/>
                    <a:lstStyle/>
                    <a:p>
                      <a:pPr algn="l" fontAlgn="b"/>
                      <a:r>
                        <a:rPr lang="en-GB" sz="1100" u="none" strike="noStrike">
                          <a:effectLst/>
                        </a:rPr>
                        <a:t>Jonathan Meredith</a:t>
                      </a:r>
                      <a:endParaRPr lang="en-GB" sz="1100" b="0" i="0" u="none" strike="noStrike">
                        <a:solidFill>
                          <a:srgbClr val="002060"/>
                        </a:solidFill>
                        <a:effectLst/>
                        <a:latin typeface="Arial" panose="020B0604020202020204" pitchFamily="34" charset="0"/>
                      </a:endParaRPr>
                    </a:p>
                  </a:txBody>
                  <a:tcPr marL="6350" marR="6350" marT="6350" marB="0" anchor="b"/>
                </a:tc>
                <a:tc>
                  <a:txBody>
                    <a:bodyPr/>
                    <a:lstStyle/>
                    <a:p>
                      <a:pPr algn="l" fontAlgn="b"/>
                      <a:r>
                        <a:rPr lang="en-GB" sz="1100" u="none" strike="noStrike">
                          <a:effectLst/>
                        </a:rPr>
                        <a:t>Aneurin Bevan University Health Board</a:t>
                      </a:r>
                      <a:endParaRPr lang="en-GB" sz="1100" b="0" i="0" u="none" strike="noStrike">
                        <a:solidFill>
                          <a:srgbClr val="00206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2829469318"/>
                  </a:ext>
                </a:extLst>
              </a:tr>
              <a:tr h="184150">
                <a:tc>
                  <a:txBody>
                    <a:bodyPr/>
                    <a:lstStyle/>
                    <a:p>
                      <a:pPr algn="l" fontAlgn="b"/>
                      <a:r>
                        <a:rPr lang="en-GB" sz="1100" u="none" strike="noStrike">
                          <a:effectLst/>
                        </a:rPr>
                        <a:t>James Webb</a:t>
                      </a:r>
                      <a:endParaRPr lang="en-GB" sz="1100" b="0" i="0" u="none" strike="noStrike">
                        <a:solidFill>
                          <a:srgbClr val="002060"/>
                        </a:solidFill>
                        <a:effectLst/>
                        <a:latin typeface="Arial" panose="020B0604020202020204" pitchFamily="34" charset="0"/>
                      </a:endParaRPr>
                    </a:p>
                  </a:txBody>
                  <a:tcPr marL="6350" marR="6350" marT="6350" marB="0" anchor="b"/>
                </a:tc>
                <a:tc>
                  <a:txBody>
                    <a:bodyPr/>
                    <a:lstStyle/>
                    <a:p>
                      <a:pPr algn="l" fontAlgn="b"/>
                      <a:r>
                        <a:rPr lang="en-GB" sz="1100" u="none" strike="noStrike">
                          <a:effectLst/>
                        </a:rPr>
                        <a:t>Cardiff and Vale University Health Board</a:t>
                      </a:r>
                      <a:endParaRPr lang="en-GB" sz="1100" b="0" i="0" u="none" strike="noStrike">
                        <a:solidFill>
                          <a:srgbClr val="00206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2567897560"/>
                  </a:ext>
                </a:extLst>
              </a:tr>
              <a:tr h="184150">
                <a:tc>
                  <a:txBody>
                    <a:bodyPr/>
                    <a:lstStyle/>
                    <a:p>
                      <a:pPr algn="l" fontAlgn="b"/>
                      <a:r>
                        <a:rPr lang="en-GB" sz="1100" u="none" strike="noStrike">
                          <a:effectLst/>
                        </a:rPr>
                        <a:t>Vacant</a:t>
                      </a:r>
                      <a:endParaRPr lang="en-GB" sz="1100" b="0" i="0" u="none" strike="noStrike">
                        <a:solidFill>
                          <a:srgbClr val="002060"/>
                        </a:solidFill>
                        <a:effectLst/>
                        <a:latin typeface="Arial" panose="020B0604020202020204" pitchFamily="34" charset="0"/>
                      </a:endParaRPr>
                    </a:p>
                  </a:txBody>
                  <a:tcPr marL="6350" marR="6350" marT="6350" marB="0" anchor="b"/>
                </a:tc>
                <a:tc>
                  <a:txBody>
                    <a:bodyPr/>
                    <a:lstStyle/>
                    <a:p>
                      <a:pPr algn="l" fontAlgn="b"/>
                      <a:r>
                        <a:rPr lang="en-GB" sz="1100" u="none" strike="noStrike">
                          <a:effectLst/>
                        </a:rPr>
                        <a:t>Cwm Taf University Health Board</a:t>
                      </a:r>
                      <a:endParaRPr lang="en-GB" sz="1100" b="0" i="0" u="none" strike="noStrike">
                        <a:solidFill>
                          <a:srgbClr val="00206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736524301"/>
                  </a:ext>
                </a:extLst>
              </a:tr>
              <a:tr h="184150">
                <a:tc>
                  <a:txBody>
                    <a:bodyPr/>
                    <a:lstStyle/>
                    <a:p>
                      <a:pPr algn="l" fontAlgn="b"/>
                      <a:r>
                        <a:rPr lang="en-GB" sz="1100" u="none" strike="noStrike">
                          <a:effectLst/>
                        </a:rPr>
                        <a:t>Amanda Smart</a:t>
                      </a:r>
                      <a:endParaRPr lang="en-GB" sz="1100" b="0" i="0" u="none" strike="noStrike">
                        <a:solidFill>
                          <a:srgbClr val="002060"/>
                        </a:solidFill>
                        <a:effectLst/>
                        <a:latin typeface="Arial" panose="020B0604020202020204" pitchFamily="34" charset="0"/>
                      </a:endParaRPr>
                    </a:p>
                  </a:txBody>
                  <a:tcPr marL="6350" marR="6350" marT="6350" marB="0" anchor="b"/>
                </a:tc>
                <a:tc>
                  <a:txBody>
                    <a:bodyPr/>
                    <a:lstStyle/>
                    <a:p>
                      <a:pPr algn="l" fontAlgn="b"/>
                      <a:r>
                        <a:rPr lang="en-GB" sz="1100" u="none" strike="noStrike">
                          <a:effectLst/>
                        </a:rPr>
                        <a:t>Powys Teaching Health Board</a:t>
                      </a:r>
                      <a:endParaRPr lang="en-GB" sz="1100" b="0" i="0" u="none" strike="noStrike">
                        <a:solidFill>
                          <a:srgbClr val="00206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597116279"/>
                  </a:ext>
                </a:extLst>
              </a:tr>
              <a:tr h="184150">
                <a:tc>
                  <a:txBody>
                    <a:bodyPr/>
                    <a:lstStyle/>
                    <a:p>
                      <a:pPr algn="l" fontAlgn="b"/>
                      <a:r>
                        <a:rPr lang="en-GB" sz="1100" u="none" strike="noStrike">
                          <a:effectLst/>
                        </a:rPr>
                        <a:t>John Lawson</a:t>
                      </a:r>
                      <a:endParaRPr lang="en-GB" sz="1100" b="0" i="0" u="none" strike="noStrike">
                        <a:solidFill>
                          <a:srgbClr val="002060"/>
                        </a:solidFill>
                        <a:effectLst/>
                        <a:latin typeface="Arial" panose="020B0604020202020204" pitchFamily="34" charset="0"/>
                      </a:endParaRPr>
                    </a:p>
                  </a:txBody>
                  <a:tcPr marL="6350" marR="6350" marT="6350" marB="0" anchor="b"/>
                </a:tc>
                <a:tc>
                  <a:txBody>
                    <a:bodyPr/>
                    <a:lstStyle/>
                    <a:p>
                      <a:pPr algn="l" fontAlgn="b"/>
                      <a:r>
                        <a:rPr lang="en-GB" sz="1100" u="none" strike="noStrike">
                          <a:effectLst/>
                        </a:rPr>
                        <a:t>Public Health Wales Trust</a:t>
                      </a:r>
                      <a:endParaRPr lang="en-GB" sz="1100" b="0" i="0" u="none" strike="noStrike">
                        <a:solidFill>
                          <a:srgbClr val="00206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2727776853"/>
                  </a:ext>
                </a:extLst>
              </a:tr>
              <a:tr h="184150">
                <a:tc>
                  <a:txBody>
                    <a:bodyPr/>
                    <a:lstStyle/>
                    <a:p>
                      <a:pPr algn="l" fontAlgn="b"/>
                      <a:r>
                        <a:rPr lang="en-GB" sz="1100" u="none" strike="noStrike">
                          <a:effectLst/>
                        </a:rPr>
                        <a:t>Kelly Holding</a:t>
                      </a:r>
                      <a:endParaRPr lang="en-GB" sz="1100" b="0" i="0" u="none" strike="noStrike">
                        <a:solidFill>
                          <a:srgbClr val="002060"/>
                        </a:solidFill>
                        <a:effectLst/>
                        <a:latin typeface="Arial" panose="020B0604020202020204" pitchFamily="34" charset="0"/>
                      </a:endParaRPr>
                    </a:p>
                  </a:txBody>
                  <a:tcPr marL="6350" marR="6350" marT="6350" marB="0" anchor="b"/>
                </a:tc>
                <a:tc>
                  <a:txBody>
                    <a:bodyPr/>
                    <a:lstStyle/>
                    <a:p>
                      <a:pPr algn="l" fontAlgn="b"/>
                      <a:r>
                        <a:rPr lang="en-GB" sz="1100" u="none" strike="noStrike">
                          <a:effectLst/>
                        </a:rPr>
                        <a:t>Welsh Ambulance Service NHS Trust</a:t>
                      </a:r>
                      <a:endParaRPr lang="en-GB" sz="1100" b="0" i="0" u="none" strike="noStrike">
                        <a:solidFill>
                          <a:srgbClr val="00206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1906149587"/>
                  </a:ext>
                </a:extLst>
              </a:tr>
              <a:tr h="184150">
                <a:tc>
                  <a:txBody>
                    <a:bodyPr/>
                    <a:lstStyle/>
                    <a:p>
                      <a:pPr algn="l" fontAlgn="b"/>
                      <a:r>
                        <a:rPr lang="en-GB" sz="1100" u="none" strike="noStrike">
                          <a:effectLst/>
                        </a:rPr>
                        <a:t>Tim Knifton</a:t>
                      </a:r>
                      <a:endParaRPr lang="en-GB" sz="1100" b="0" i="0" u="none" strike="noStrike">
                        <a:solidFill>
                          <a:srgbClr val="002060"/>
                        </a:solidFill>
                        <a:effectLst/>
                        <a:latin typeface="Arial" panose="020B0604020202020204" pitchFamily="34" charset="0"/>
                      </a:endParaRPr>
                    </a:p>
                  </a:txBody>
                  <a:tcPr marL="6350" marR="6350" marT="6350" marB="0" anchor="b"/>
                </a:tc>
                <a:tc>
                  <a:txBody>
                    <a:bodyPr/>
                    <a:lstStyle/>
                    <a:p>
                      <a:pPr algn="l" fontAlgn="b"/>
                      <a:r>
                        <a:rPr lang="en-GB" sz="1100" u="none" strike="noStrike">
                          <a:effectLst/>
                        </a:rPr>
                        <a:t>NHS Wales Shared Services Partnership</a:t>
                      </a:r>
                      <a:endParaRPr lang="en-GB" sz="1100" b="0" i="0" u="none" strike="noStrike">
                        <a:solidFill>
                          <a:srgbClr val="00206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981085604"/>
                  </a:ext>
                </a:extLst>
              </a:tr>
              <a:tr h="184150">
                <a:tc>
                  <a:txBody>
                    <a:bodyPr/>
                    <a:lstStyle/>
                    <a:p>
                      <a:pPr algn="l" fontAlgn="b"/>
                      <a:r>
                        <a:rPr lang="en-GB" sz="1100" u="none" strike="noStrike">
                          <a:effectLst/>
                        </a:rPr>
                        <a:t>Martin Harris</a:t>
                      </a:r>
                      <a:endParaRPr lang="en-GB" sz="1100" b="0" i="0" u="none" strike="noStrike">
                        <a:solidFill>
                          <a:srgbClr val="002060"/>
                        </a:solidFill>
                        <a:effectLst/>
                        <a:latin typeface="Arial" panose="020B0604020202020204" pitchFamily="34" charset="0"/>
                      </a:endParaRPr>
                    </a:p>
                  </a:txBody>
                  <a:tcPr marL="6350" marR="6350" marT="6350" marB="0" anchor="b"/>
                </a:tc>
                <a:tc>
                  <a:txBody>
                    <a:bodyPr/>
                    <a:lstStyle/>
                    <a:p>
                      <a:pPr algn="l" fontAlgn="b"/>
                      <a:r>
                        <a:rPr lang="en-GB" sz="1100" u="none" strike="noStrike">
                          <a:effectLst/>
                        </a:rPr>
                        <a:t>Health and Care Research Wales</a:t>
                      </a:r>
                      <a:endParaRPr lang="en-GB" sz="1100" b="0" i="0" u="none" strike="noStrike">
                        <a:solidFill>
                          <a:srgbClr val="00206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3106567051"/>
                  </a:ext>
                </a:extLst>
              </a:tr>
              <a:tr h="184150">
                <a:tc>
                  <a:txBody>
                    <a:bodyPr/>
                    <a:lstStyle/>
                    <a:p>
                      <a:pPr algn="l" fontAlgn="b"/>
                      <a:r>
                        <a:rPr lang="en-GB" sz="1100" u="none" strike="noStrike">
                          <a:effectLst/>
                        </a:rPr>
                        <a:t>Helen Tyler</a:t>
                      </a:r>
                      <a:endParaRPr lang="en-GB" sz="1100" b="0" i="0" u="none" strike="noStrike">
                        <a:solidFill>
                          <a:srgbClr val="002060"/>
                        </a:solidFill>
                        <a:effectLst/>
                        <a:latin typeface="Arial" panose="020B0604020202020204" pitchFamily="34" charset="0"/>
                      </a:endParaRPr>
                    </a:p>
                  </a:txBody>
                  <a:tcPr marL="6350" marR="6350" marT="6350" marB="0" anchor="b"/>
                </a:tc>
                <a:tc>
                  <a:txBody>
                    <a:bodyPr/>
                    <a:lstStyle/>
                    <a:p>
                      <a:pPr algn="l" fontAlgn="b"/>
                      <a:r>
                        <a:rPr lang="en-GB" sz="1100" u="none" strike="noStrike">
                          <a:effectLst/>
                        </a:rPr>
                        <a:t>Welsh Health Specialised Services Committee</a:t>
                      </a:r>
                      <a:endParaRPr lang="en-GB" sz="1100" b="0" i="0" u="none" strike="noStrike">
                        <a:solidFill>
                          <a:srgbClr val="00206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1720865315"/>
                  </a:ext>
                </a:extLst>
              </a:tr>
              <a:tr h="184150">
                <a:tc>
                  <a:txBody>
                    <a:bodyPr/>
                    <a:lstStyle/>
                    <a:p>
                      <a:pPr algn="l" fontAlgn="b"/>
                      <a:r>
                        <a:rPr lang="en-GB" sz="1100" u="none" strike="noStrike">
                          <a:effectLst/>
                        </a:rPr>
                        <a:t>Kelly James</a:t>
                      </a:r>
                      <a:endParaRPr lang="en-GB" sz="1100" b="0" i="0" u="none" strike="noStrike">
                        <a:solidFill>
                          <a:srgbClr val="002060"/>
                        </a:solidFill>
                        <a:effectLst/>
                        <a:latin typeface="Arial" panose="020B0604020202020204" pitchFamily="34" charset="0"/>
                      </a:endParaRPr>
                    </a:p>
                  </a:txBody>
                  <a:tcPr marL="6350" marR="6350" marT="6350" marB="0" anchor="b"/>
                </a:tc>
                <a:tc>
                  <a:txBody>
                    <a:bodyPr/>
                    <a:lstStyle/>
                    <a:p>
                      <a:pPr algn="l" fontAlgn="b"/>
                      <a:r>
                        <a:rPr lang="en-GB" sz="1100" u="none" strike="noStrike">
                          <a:effectLst/>
                        </a:rPr>
                        <a:t>Health Education and Improvement Wales</a:t>
                      </a:r>
                      <a:endParaRPr lang="en-GB" sz="1100" b="0" i="0" u="none" strike="noStrike">
                        <a:solidFill>
                          <a:srgbClr val="00206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2032880958"/>
                  </a:ext>
                </a:extLst>
              </a:tr>
              <a:tr h="184150">
                <a:tc>
                  <a:txBody>
                    <a:bodyPr/>
                    <a:lstStyle/>
                    <a:p>
                      <a:pPr algn="l" fontAlgn="b"/>
                      <a:r>
                        <a:rPr lang="en-GB" sz="1100" u="none" strike="noStrike">
                          <a:effectLst/>
                        </a:rPr>
                        <a:t>Ian Bevan</a:t>
                      </a:r>
                      <a:endParaRPr lang="en-GB" sz="1100" b="0" i="0" u="none" strike="noStrike">
                        <a:solidFill>
                          <a:srgbClr val="002060"/>
                        </a:solidFill>
                        <a:effectLst/>
                        <a:latin typeface="Arial" panose="020B0604020202020204" pitchFamily="34" charset="0"/>
                      </a:endParaRPr>
                    </a:p>
                  </a:txBody>
                  <a:tcPr marL="6350" marR="6350" marT="6350" marB="0" anchor="b"/>
                </a:tc>
                <a:tc>
                  <a:txBody>
                    <a:bodyPr/>
                    <a:lstStyle/>
                    <a:p>
                      <a:pPr algn="l" fontAlgn="b"/>
                      <a:r>
                        <a:rPr lang="en-GB" sz="1100" u="none" strike="noStrike" dirty="0" err="1">
                          <a:effectLst/>
                        </a:rPr>
                        <a:t>Velindre</a:t>
                      </a:r>
                      <a:r>
                        <a:rPr lang="en-GB" sz="1100" u="none" strike="noStrike" dirty="0">
                          <a:effectLst/>
                        </a:rPr>
                        <a:t> NHS Trust </a:t>
                      </a:r>
                      <a:endParaRPr lang="en-GB" sz="1100" b="0" i="0" u="none" strike="noStrike" dirty="0">
                        <a:solidFill>
                          <a:srgbClr val="00206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4252529119"/>
                  </a:ext>
                </a:extLst>
              </a:tr>
            </a:tbl>
          </a:graphicData>
        </a:graphic>
      </p:graphicFrame>
    </p:spTree>
    <p:extLst>
      <p:ext uri="{BB962C8B-B14F-4D97-AF65-F5344CB8AC3E}">
        <p14:creationId xmlns:p14="http://schemas.microsoft.com/office/powerpoint/2010/main" val="3395390171"/>
      </p:ext>
    </p:extLst>
  </p:cSld>
  <p:clrMapOvr>
    <a:masterClrMapping/>
  </p:clrMapOvr>
</p:sld>
</file>

<file path=ppt/theme/theme1.xml><?xml version="1.0" encoding="utf-8"?>
<a:theme xmlns:a="http://schemas.openxmlformats.org/drawingml/2006/main" name="dhcw">
  <a:themeElements>
    <a:clrScheme name="DHCW">
      <a:dk1>
        <a:srgbClr val="13A3C9"/>
      </a:dk1>
      <a:lt1>
        <a:srgbClr val="FFFFFF"/>
      </a:lt1>
      <a:dk2>
        <a:srgbClr val="2C3E72"/>
      </a:dk2>
      <a:lt2>
        <a:srgbClr val="FFFFFF"/>
      </a:lt2>
      <a:accent1>
        <a:srgbClr val="7F7F7F"/>
      </a:accent1>
      <a:accent2>
        <a:srgbClr val="2C3E72"/>
      </a:accent2>
      <a:accent3>
        <a:srgbClr val="13A3C9"/>
      </a:accent3>
      <a:accent4>
        <a:srgbClr val="2C3E72"/>
      </a:accent4>
      <a:accent5>
        <a:srgbClr val="F8CA4D"/>
      </a:accent5>
      <a:accent6>
        <a:srgbClr val="70CBE0"/>
      </a:accent6>
      <a:hlink>
        <a:srgbClr val="12A3C9"/>
      </a:hlink>
      <a:folHlink>
        <a:srgbClr val="12A3C9"/>
      </a:folHlink>
    </a:clrScheme>
    <a:fontScheme name="Custom 2">
      <a:majorFont>
        <a:latin typeface="Calibri"/>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HCW-SlideSet2022" id="{7BD4D4C7-2237-458A-AFA1-38E4DE641802}" vid="{30E5487E-15E2-4311-85D4-C1AB0EDECD5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47F7B2BB5C2024DA87A4D7D42DE56BA" ma:contentTypeVersion="15" ma:contentTypeDescription="Create a new document." ma:contentTypeScope="" ma:versionID="37e4bb45ee62c28f55417c95c36e2825">
  <xsd:schema xmlns:xsd="http://www.w3.org/2001/XMLSchema" xmlns:xs="http://www.w3.org/2001/XMLSchema" xmlns:p="http://schemas.microsoft.com/office/2006/metadata/properties" xmlns:ns2="8fbb6308-131a-4932-a629-28de17df74cf" xmlns:ns3="f0640247-7968-40b8-8f1f-24af7619a3b6" targetNamespace="http://schemas.microsoft.com/office/2006/metadata/properties" ma:root="true" ma:fieldsID="6653f15513d95a83b5f4ad5868e61a6c" ns2:_="" ns3:_="">
    <xsd:import namespace="8fbb6308-131a-4932-a629-28de17df74cf"/>
    <xsd:import namespace="f0640247-7968-40b8-8f1f-24af7619a3b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bb6308-131a-4932-a629-28de17df74c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20" nillable="true" ma:displayName="MediaServiceDateTaken" ma:hidden="true" ma:internalName="MediaServiceDateTaken" ma:readOnly="true">
      <xsd:simpleType>
        <xsd:restriction base="dms:Text"/>
      </xsd:simpleType>
    </xsd:element>
    <xsd:element name="MediaServiceLocation" ma:index="21"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0640247-7968-40b8-8f1f-24af7619a3b6"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451ea318-f4bf-498e-95ac-d26b8fe8de70}" ma:internalName="TaxCatchAll" ma:showField="CatchAllData" ma:web="f0640247-7968-40b8-8f1f-24af7619a3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f0640247-7968-40b8-8f1f-24af7619a3b6" xsi:nil="true"/>
    <lcf76f155ced4ddcb4097134ff3c332f xmlns="8fbb6308-131a-4932-a629-28de17df74cf">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70FCB29-D0EA-41D4-B73C-84D1DFCD86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fbb6308-131a-4932-a629-28de17df74cf"/>
    <ds:schemaRef ds:uri="f0640247-7968-40b8-8f1f-24af7619a3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0FB4789-825D-488C-95E9-AE8381423F8D}">
  <ds:schemaRefs>
    <ds:schemaRef ds:uri="http://schemas.microsoft.com/office/infopath/2007/PartnerControls"/>
    <ds:schemaRef ds:uri="http://purl.org/dc/terms/"/>
    <ds:schemaRef ds:uri="http://purl.org/dc/dcmitype/"/>
    <ds:schemaRef ds:uri="http://schemas.microsoft.com/office/2006/documentManagement/types"/>
    <ds:schemaRef ds:uri="8fbb6308-131a-4932-a629-28de17df74cf"/>
    <ds:schemaRef ds:uri="http://schemas.microsoft.com/office/2006/metadata/properties"/>
    <ds:schemaRef ds:uri="http://purl.org/dc/elements/1.1/"/>
    <ds:schemaRef ds:uri="http://schemas.openxmlformats.org/package/2006/metadata/core-properties"/>
    <ds:schemaRef ds:uri="f0640247-7968-40b8-8f1f-24af7619a3b6"/>
    <ds:schemaRef ds:uri="http://www.w3.org/XML/1998/namespace"/>
  </ds:schemaRefs>
</ds:datastoreItem>
</file>

<file path=customXml/itemProps3.xml><?xml version="1.0" encoding="utf-8"?>
<ds:datastoreItem xmlns:ds="http://schemas.openxmlformats.org/officeDocument/2006/customXml" ds:itemID="{35E82CA7-F3BB-4D5E-949E-1808516CAA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DHCW-SlideSet2022 (1)</Template>
  <TotalTime>504</TotalTime>
  <Words>1006</Words>
  <Application>Microsoft Office PowerPoint</Application>
  <PresentationFormat>Widescreen</PresentationFormat>
  <Paragraphs>125</Paragraphs>
  <Slides>13</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2" baseType="lpstr">
      <vt:lpstr>MS Mincho</vt:lpstr>
      <vt:lpstr>Arial</vt:lpstr>
      <vt:lpstr>Arial Black</vt:lpstr>
      <vt:lpstr>Calibri</vt:lpstr>
      <vt:lpstr>Calibri headings</vt:lpstr>
      <vt:lpstr>Calibri Light</vt:lpstr>
      <vt:lpstr>Times New Roman</vt:lpstr>
      <vt:lpstr>dhcw</vt:lpstr>
      <vt:lpstr>Microsoft Word Document</vt:lpstr>
      <vt:lpstr>Parameters and Legalities of Information Governance Issues with 3rd Sector Organisations </vt:lpstr>
      <vt:lpstr>PowerPoint Presentation</vt:lpstr>
      <vt:lpstr>Examples of Third Sector providers</vt:lpstr>
      <vt:lpstr>PowerPoint Presentation</vt:lpstr>
      <vt:lpstr> </vt:lpstr>
      <vt:lpstr>PowerPoint Presentation</vt:lpstr>
      <vt:lpstr>PowerPoint Presentation</vt:lpstr>
      <vt:lpstr>Governance</vt:lpstr>
      <vt:lpstr>The WASPI process</vt:lpstr>
      <vt:lpstr>PowerPoint Presentation</vt:lpstr>
      <vt:lpstr>PowerPoint Presentation</vt:lpstr>
      <vt:lpstr>Sign up to WASPI &amp; more information</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Dave Parsons (DHCW - Information Governance)</dc:creator>
  <cp:lastModifiedBy>Julian Willett (Cardiff and Vale UHB - Mental Health)</cp:lastModifiedBy>
  <cp:revision>22</cp:revision>
  <dcterms:created xsi:type="dcterms:W3CDTF">2022-06-21T10:16:53Z</dcterms:created>
  <dcterms:modified xsi:type="dcterms:W3CDTF">2023-02-13T11:56:13Z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0x010100247F7B2BB5C2024DA87A4D7D42DE56BA</vt:lpwstr>
  </property>
</Properties>
</file>