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9"/>
  </p:notesMasterIdLst>
  <p:sldIdLst>
    <p:sldId id="256" r:id="rId2"/>
    <p:sldId id="257" r:id="rId3"/>
    <p:sldId id="258" r:id="rId4"/>
    <p:sldId id="262" r:id="rId5"/>
    <p:sldId id="260" r:id="rId6"/>
    <p:sldId id="380" r:id="rId7"/>
    <p:sldId id="287" r:id="rId8"/>
    <p:sldId id="288" r:id="rId9"/>
    <p:sldId id="289" r:id="rId10"/>
    <p:sldId id="290" r:id="rId11"/>
    <p:sldId id="376" r:id="rId12"/>
    <p:sldId id="377" r:id="rId13"/>
    <p:sldId id="361" r:id="rId14"/>
    <p:sldId id="389" r:id="rId15"/>
    <p:sldId id="360" r:id="rId16"/>
    <p:sldId id="383" r:id="rId17"/>
    <p:sldId id="261" r:id="rId18"/>
    <p:sldId id="384" r:id="rId19"/>
    <p:sldId id="385" r:id="rId20"/>
    <p:sldId id="386" r:id="rId21"/>
    <p:sldId id="387" r:id="rId22"/>
    <p:sldId id="390" r:id="rId23"/>
    <p:sldId id="391" r:id="rId24"/>
    <p:sldId id="310" r:id="rId25"/>
    <p:sldId id="381" r:id="rId26"/>
    <p:sldId id="266" r:id="rId27"/>
    <p:sldId id="265" r:id="rId28"/>
    <p:sldId id="268" r:id="rId29"/>
    <p:sldId id="398" r:id="rId30"/>
    <p:sldId id="400" r:id="rId31"/>
    <p:sldId id="399" r:id="rId32"/>
    <p:sldId id="392" r:id="rId33"/>
    <p:sldId id="273" r:id="rId34"/>
    <p:sldId id="275" r:id="rId35"/>
    <p:sldId id="274" r:id="rId36"/>
    <p:sldId id="276" r:id="rId37"/>
    <p:sldId id="277" r:id="rId38"/>
    <p:sldId id="272" r:id="rId39"/>
    <p:sldId id="393" r:id="rId40"/>
    <p:sldId id="394" r:id="rId41"/>
    <p:sldId id="267" r:id="rId42"/>
    <p:sldId id="264" r:id="rId43"/>
    <p:sldId id="395" r:id="rId44"/>
    <p:sldId id="396" r:id="rId45"/>
    <p:sldId id="303" r:id="rId46"/>
    <p:sldId id="270" r:id="rId47"/>
    <p:sldId id="397" r:id="rId4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000" autoAdjust="0"/>
    <p:restoredTop sz="86251" autoAdjust="0"/>
  </p:normalViewPr>
  <p:slideViewPr>
    <p:cSldViewPr snapToGrid="0">
      <p:cViewPr>
        <p:scale>
          <a:sx n="91" d="100"/>
          <a:sy n="91" d="100"/>
        </p:scale>
        <p:origin x="144"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F0B54EB-65EC-42CE-977D-2C74B8F9AA21}" type="datetimeFigureOut">
              <a:rPr lang="en-GB" smtClean="0"/>
              <a:t>16/02/2023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97CE546-2F45-4505-B0B8-3DC73F6D4B30}" type="slidenum">
              <a:rPr lang="en-GB" smtClean="0"/>
              <a:t>‹#›</a:t>
            </a:fld>
            <a:endParaRPr lang="en-GB"/>
          </a:p>
        </p:txBody>
      </p:sp>
    </p:spTree>
    <p:extLst>
      <p:ext uri="{BB962C8B-B14F-4D97-AF65-F5344CB8AC3E}">
        <p14:creationId xmlns:p14="http://schemas.microsoft.com/office/powerpoint/2010/main" val="40578539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Hi I’m Mat and I’m the lead adult consultant for TSW, with my work largely focussing on the drug treatment algorithm we’ve developed. I also look after a psych intensive care unit in Cardiff, and I’m currently the PI for a phase 2 MDMA study that’s just started in Cardiff, and that’s exactly what I’ll be talking to you today about in this workshop</a:t>
            </a:r>
          </a:p>
        </p:txBody>
      </p:sp>
      <p:sp>
        <p:nvSpPr>
          <p:cNvPr id="4" name="Slide Number Placeholder 3"/>
          <p:cNvSpPr>
            <a:spLocks noGrp="1"/>
          </p:cNvSpPr>
          <p:nvPr>
            <p:ph type="sldNum" sz="quarter" idx="5"/>
          </p:nvPr>
        </p:nvSpPr>
        <p:spPr/>
        <p:txBody>
          <a:bodyPr/>
          <a:lstStyle/>
          <a:p>
            <a:fld id="{397CE546-2F45-4505-B0B8-3DC73F6D4B30}" type="slidenum">
              <a:rPr lang="en-GB" smtClean="0"/>
              <a:t>1</a:t>
            </a:fld>
            <a:endParaRPr lang="en-GB"/>
          </a:p>
        </p:txBody>
      </p:sp>
    </p:spTree>
    <p:extLst>
      <p:ext uri="{BB962C8B-B14F-4D97-AF65-F5344CB8AC3E}">
        <p14:creationId xmlns:p14="http://schemas.microsoft.com/office/powerpoint/2010/main" val="138108348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Individuals with PTSD have been found to have increased positive RSFC between the amygdala and insula (</a:t>
            </a:r>
            <a:r>
              <a:rPr lang="en-GB" sz="1200" kern="1200" dirty="0" err="1">
                <a:solidFill>
                  <a:schemeClr val="tx1"/>
                </a:solidFill>
                <a:effectLst/>
                <a:latin typeface="+mn-lt"/>
                <a:ea typeface="+mn-ea"/>
                <a:cs typeface="+mn-cs"/>
              </a:rPr>
              <a:t>Rabinak</a:t>
            </a:r>
            <a:r>
              <a:rPr lang="en-GB" sz="1200" kern="1200" dirty="0">
                <a:solidFill>
                  <a:schemeClr val="tx1"/>
                </a:solidFill>
                <a:effectLst/>
                <a:latin typeface="+mn-lt"/>
                <a:ea typeface="+mn-ea"/>
                <a:cs typeface="+mn-cs"/>
              </a:rPr>
              <a:t> </a:t>
            </a:r>
            <a:r>
              <a:rPr lang="en-GB" sz="1200" i="1" kern="1200" dirty="0">
                <a:solidFill>
                  <a:schemeClr val="tx1"/>
                </a:solidFill>
                <a:effectLst/>
                <a:latin typeface="+mn-lt"/>
                <a:ea typeface="+mn-ea"/>
                <a:cs typeface="+mn-cs"/>
              </a:rPr>
              <a:t>et al</a:t>
            </a:r>
            <a:r>
              <a:rPr lang="en-GB" sz="1200" kern="1200" dirty="0">
                <a:solidFill>
                  <a:schemeClr val="tx1"/>
                </a:solidFill>
                <a:effectLst/>
                <a:latin typeface="+mn-lt"/>
                <a:ea typeface="+mn-ea"/>
                <a:cs typeface="+mn-cs"/>
              </a:rPr>
              <a:t> 2011) and reduced positive connectivity between the amygdala and hippocampus (</a:t>
            </a:r>
            <a:r>
              <a:rPr lang="en-GB" sz="1200" kern="1200" dirty="0" err="1">
                <a:solidFill>
                  <a:schemeClr val="tx1"/>
                </a:solidFill>
                <a:effectLst/>
                <a:latin typeface="+mn-lt"/>
                <a:ea typeface="+mn-ea"/>
                <a:cs typeface="+mn-cs"/>
              </a:rPr>
              <a:t>Sriprada</a:t>
            </a:r>
            <a:r>
              <a:rPr lang="en-GB" sz="1200" kern="1200" dirty="0">
                <a:solidFill>
                  <a:schemeClr val="tx1"/>
                </a:solidFill>
                <a:effectLst/>
                <a:latin typeface="+mn-lt"/>
                <a:ea typeface="+mn-ea"/>
                <a:cs typeface="+mn-cs"/>
              </a:rPr>
              <a:t> </a:t>
            </a:r>
            <a:r>
              <a:rPr lang="en-GB" sz="1200" i="1" kern="1200" dirty="0">
                <a:solidFill>
                  <a:schemeClr val="tx1"/>
                </a:solidFill>
                <a:effectLst/>
                <a:latin typeface="+mn-lt"/>
                <a:ea typeface="+mn-ea"/>
                <a:cs typeface="+mn-cs"/>
              </a:rPr>
              <a:t>et al</a:t>
            </a:r>
            <a:r>
              <a:rPr lang="en-GB" sz="1200" kern="1200" dirty="0">
                <a:solidFill>
                  <a:schemeClr val="tx1"/>
                </a:solidFill>
                <a:effectLst/>
                <a:latin typeface="+mn-lt"/>
                <a:ea typeface="+mn-ea"/>
                <a:cs typeface="+mn-cs"/>
              </a:rPr>
              <a:t> 2012). Additionally, there are negative correlations between the amygdala and the </a:t>
            </a:r>
            <a:r>
              <a:rPr lang="en-GB" sz="1200" kern="1200" dirty="0" err="1">
                <a:solidFill>
                  <a:schemeClr val="tx1"/>
                </a:solidFill>
                <a:effectLst/>
                <a:latin typeface="+mn-lt"/>
                <a:ea typeface="+mn-ea"/>
                <a:cs typeface="+mn-cs"/>
              </a:rPr>
              <a:t>mPFC</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rACC</a:t>
            </a:r>
            <a:r>
              <a:rPr lang="en-GB" sz="1200" kern="1200" dirty="0">
                <a:solidFill>
                  <a:schemeClr val="tx1"/>
                </a:solidFill>
                <a:effectLst/>
                <a:latin typeface="+mn-lt"/>
                <a:ea typeface="+mn-ea"/>
                <a:cs typeface="+mn-cs"/>
              </a:rPr>
              <a:t> and dorsal ACC, supporting the hypothesis of an inhibitory role of the </a:t>
            </a:r>
            <a:r>
              <a:rPr lang="en-GB" sz="1200" kern="1200" dirty="0" err="1">
                <a:solidFill>
                  <a:schemeClr val="tx1"/>
                </a:solidFill>
                <a:effectLst/>
                <a:latin typeface="+mn-lt"/>
                <a:ea typeface="+mn-ea"/>
                <a:cs typeface="+mn-cs"/>
              </a:rPr>
              <a:t>mPFC</a:t>
            </a:r>
            <a:r>
              <a:rPr lang="en-GB" sz="1200" kern="1200" dirty="0">
                <a:solidFill>
                  <a:schemeClr val="tx1"/>
                </a:solidFill>
                <a:effectLst/>
                <a:latin typeface="+mn-lt"/>
                <a:ea typeface="+mn-ea"/>
                <a:cs typeface="+mn-cs"/>
              </a:rPr>
              <a:t> in relation to the amygdala (</a:t>
            </a:r>
            <a:r>
              <a:rPr lang="en-GB" sz="1200" kern="1200" dirty="0" err="1">
                <a:solidFill>
                  <a:schemeClr val="tx1"/>
                </a:solidFill>
                <a:effectLst/>
                <a:latin typeface="+mn-lt"/>
                <a:ea typeface="+mn-ea"/>
                <a:cs typeface="+mn-cs"/>
              </a:rPr>
              <a:t>Sriprada</a:t>
            </a:r>
            <a:r>
              <a:rPr lang="en-GB" sz="1200" kern="1200" dirty="0">
                <a:solidFill>
                  <a:schemeClr val="tx1"/>
                </a:solidFill>
                <a:effectLst/>
                <a:latin typeface="+mn-lt"/>
                <a:ea typeface="+mn-ea"/>
                <a:cs typeface="+mn-cs"/>
              </a:rPr>
              <a:t> </a:t>
            </a:r>
            <a:r>
              <a:rPr lang="en-GB" sz="1200" i="1" kern="1200" dirty="0">
                <a:solidFill>
                  <a:schemeClr val="tx1"/>
                </a:solidFill>
                <a:effectLst/>
                <a:latin typeface="+mn-lt"/>
                <a:ea typeface="+mn-ea"/>
                <a:cs typeface="+mn-cs"/>
              </a:rPr>
              <a:t>et al</a:t>
            </a:r>
            <a:r>
              <a:rPr lang="en-GB" sz="1200" kern="1200" dirty="0">
                <a:solidFill>
                  <a:schemeClr val="tx1"/>
                </a:solidFill>
                <a:effectLst/>
                <a:latin typeface="+mn-lt"/>
                <a:ea typeface="+mn-ea"/>
                <a:cs typeface="+mn-cs"/>
              </a:rPr>
              <a:t> 2012). </a:t>
            </a:r>
            <a:endParaRPr lang="en-GB" dirty="0"/>
          </a:p>
          <a:p>
            <a:endParaRPr lang="en-GB" dirty="0"/>
          </a:p>
        </p:txBody>
      </p:sp>
      <p:sp>
        <p:nvSpPr>
          <p:cNvPr id="4" name="Slide Number Placeholder 3"/>
          <p:cNvSpPr>
            <a:spLocks noGrp="1"/>
          </p:cNvSpPr>
          <p:nvPr>
            <p:ph type="sldNum" sz="quarter" idx="10"/>
          </p:nvPr>
        </p:nvSpPr>
        <p:spPr/>
        <p:txBody>
          <a:bodyPr/>
          <a:lstStyle/>
          <a:p>
            <a:fld id="{0C9EB914-F61D-4469-BF33-A0A3B2AD6974}" type="slidenum">
              <a:rPr lang="en-GB" smtClean="0"/>
              <a:t>10</a:t>
            </a:fld>
            <a:endParaRPr lang="en-GB"/>
          </a:p>
        </p:txBody>
      </p:sp>
    </p:spTree>
    <p:extLst>
      <p:ext uri="{BB962C8B-B14F-4D97-AF65-F5344CB8AC3E}">
        <p14:creationId xmlns:p14="http://schemas.microsoft.com/office/powerpoint/2010/main" val="40289875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C9EB914-F61D-4469-BF33-A0A3B2AD6974}" type="slidenum">
              <a:rPr lang="en-GB" smtClean="0"/>
              <a:t>13</a:t>
            </a:fld>
            <a:endParaRPr lang="en-GB"/>
          </a:p>
        </p:txBody>
      </p:sp>
    </p:spTree>
    <p:extLst>
      <p:ext uri="{BB962C8B-B14F-4D97-AF65-F5344CB8AC3E}">
        <p14:creationId xmlns:p14="http://schemas.microsoft.com/office/powerpoint/2010/main" val="241156296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i="0" dirty="0">
                <a:solidFill>
                  <a:srgbClr val="4D5156"/>
                </a:solidFill>
                <a:effectLst/>
                <a:latin typeface="arial" panose="020B0604020202020204" pitchFamily="34" charset="0"/>
              </a:rPr>
              <a:t>Entheogens are psychoactive substances that induce alterations in perception, mood, consciousness, cognition, or </a:t>
            </a:r>
            <a:r>
              <a:rPr lang="en-GB" b="0" i="0" dirty="0" err="1">
                <a:solidFill>
                  <a:srgbClr val="4D5156"/>
                </a:solidFill>
                <a:effectLst/>
                <a:latin typeface="arial" panose="020B0604020202020204" pitchFamily="34" charset="0"/>
              </a:rPr>
              <a:t>behavior</a:t>
            </a:r>
            <a:r>
              <a:rPr lang="en-GB" b="0" i="0" dirty="0">
                <a:solidFill>
                  <a:srgbClr val="4D5156"/>
                </a:solidFill>
                <a:effectLst/>
                <a:latin typeface="arial" panose="020B0604020202020204" pitchFamily="34" charset="0"/>
              </a:rPr>
              <a:t> for the purposes of engendering spiritual development or otherwise in sacred contexts</a:t>
            </a:r>
            <a:endParaRPr lang="en-GB" dirty="0"/>
          </a:p>
        </p:txBody>
      </p:sp>
      <p:sp>
        <p:nvSpPr>
          <p:cNvPr id="4" name="Slide Number Placeholder 3"/>
          <p:cNvSpPr>
            <a:spLocks noGrp="1"/>
          </p:cNvSpPr>
          <p:nvPr>
            <p:ph type="sldNum" sz="quarter" idx="5"/>
          </p:nvPr>
        </p:nvSpPr>
        <p:spPr/>
        <p:txBody>
          <a:bodyPr/>
          <a:lstStyle/>
          <a:p>
            <a:fld id="{E157A1B8-4A11-4764-B7A4-BB7477D40F8F}" type="slidenum">
              <a:rPr lang="en-GB" smtClean="0"/>
              <a:t>16</a:t>
            </a:fld>
            <a:endParaRPr lang="en-GB"/>
          </a:p>
        </p:txBody>
      </p:sp>
    </p:spTree>
    <p:extLst>
      <p:ext uri="{BB962C8B-B14F-4D97-AF65-F5344CB8AC3E}">
        <p14:creationId xmlns:p14="http://schemas.microsoft.com/office/powerpoint/2010/main" val="2519969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How do we use them</a:t>
            </a:r>
          </a:p>
          <a:p>
            <a:pPr lvl="1"/>
            <a:r>
              <a:rPr lang="en-GB" dirty="0"/>
              <a:t>Historical and cultural context</a:t>
            </a:r>
          </a:p>
          <a:p>
            <a:pPr lvl="1"/>
            <a:r>
              <a:rPr lang="en-GB" dirty="0"/>
              <a:t>Modern applications</a:t>
            </a:r>
          </a:p>
          <a:p>
            <a:pPr lvl="1"/>
            <a:r>
              <a:rPr lang="en-GB" dirty="0"/>
              <a:t>Prep, drug, integration</a:t>
            </a:r>
          </a:p>
          <a:p>
            <a:pPr lvl="1"/>
            <a:r>
              <a:rPr lang="en-GB" dirty="0"/>
              <a:t>Set, setting, music </a:t>
            </a:r>
          </a:p>
          <a:p>
            <a:r>
              <a:rPr lang="en-GB" dirty="0"/>
              <a:t>How do they work</a:t>
            </a:r>
          </a:p>
          <a:p>
            <a:pPr lvl="1"/>
            <a:r>
              <a:rPr lang="en-GB" dirty="0"/>
              <a:t>Non-ordinary states</a:t>
            </a:r>
          </a:p>
          <a:p>
            <a:pPr lvl="1"/>
            <a:r>
              <a:rPr lang="en-GB" dirty="0"/>
              <a:t>Research in depression</a:t>
            </a:r>
          </a:p>
          <a:p>
            <a:pPr lvl="1"/>
            <a:r>
              <a:rPr lang="en-GB" dirty="0"/>
              <a:t>Research in mood</a:t>
            </a:r>
          </a:p>
          <a:p>
            <a:pPr lvl="1"/>
            <a:r>
              <a:rPr lang="en-GB" dirty="0"/>
              <a:t>Research in PTSD</a:t>
            </a:r>
          </a:p>
          <a:p>
            <a:endParaRPr lang="en-GB" dirty="0"/>
          </a:p>
        </p:txBody>
      </p:sp>
      <p:sp>
        <p:nvSpPr>
          <p:cNvPr id="4" name="Slide Number Placeholder 3"/>
          <p:cNvSpPr>
            <a:spLocks noGrp="1"/>
          </p:cNvSpPr>
          <p:nvPr>
            <p:ph type="sldNum" sz="quarter" idx="5"/>
          </p:nvPr>
        </p:nvSpPr>
        <p:spPr/>
        <p:txBody>
          <a:bodyPr/>
          <a:lstStyle/>
          <a:p>
            <a:fld id="{E157A1B8-4A11-4764-B7A4-BB7477D40F8F}" type="slidenum">
              <a:rPr lang="en-GB" smtClean="0"/>
              <a:t>20</a:t>
            </a:fld>
            <a:endParaRPr lang="en-GB"/>
          </a:p>
        </p:txBody>
      </p:sp>
    </p:spTree>
    <p:extLst>
      <p:ext uri="{BB962C8B-B14F-4D97-AF65-F5344CB8AC3E}">
        <p14:creationId xmlns:p14="http://schemas.microsoft.com/office/powerpoint/2010/main" val="105861052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C9EB914-F61D-4469-BF33-A0A3B2AD6974}" type="slidenum">
              <a:rPr lang="en-GB" smtClean="0"/>
              <a:t>24</a:t>
            </a:fld>
            <a:endParaRPr lang="en-GB"/>
          </a:p>
        </p:txBody>
      </p:sp>
    </p:spTree>
    <p:extLst>
      <p:ext uri="{BB962C8B-B14F-4D97-AF65-F5344CB8AC3E}">
        <p14:creationId xmlns:p14="http://schemas.microsoft.com/office/powerpoint/2010/main" val="402647301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fontAlgn="base">
              <a:buFont typeface="Arial" panose="020B0604020202020204" pitchFamily="34" charset="0"/>
              <a:buChar char="•"/>
            </a:pPr>
            <a:r>
              <a:rPr lang="en-GB" b="0" i="0" dirty="0">
                <a:solidFill>
                  <a:srgbClr val="666666"/>
                </a:solidFill>
                <a:effectLst/>
                <a:latin typeface="Open Sans" panose="020B0606030504020204" pitchFamily="34" charset="0"/>
              </a:rPr>
              <a:t>MDMA as an adjunct to therapy for PTSD is the forty-first treatment to receive the Innovation Passport since its inception in January 2021</a:t>
            </a:r>
          </a:p>
          <a:p>
            <a:pPr algn="l" fontAlgn="base">
              <a:buFont typeface="Arial" panose="020B0604020202020204" pitchFamily="34" charset="0"/>
              <a:buChar char="•"/>
            </a:pPr>
            <a:r>
              <a:rPr lang="en-GB" b="0" i="0" dirty="0">
                <a:solidFill>
                  <a:srgbClr val="666666"/>
                </a:solidFill>
                <a:effectLst/>
                <a:latin typeface="Open Sans" panose="020B0606030504020204" pitchFamily="34" charset="0"/>
              </a:rPr>
              <a:t>The designation is intended to accelerate the timeline for approval of innovative medicines for treatment of life-threatening conditions or those which present a significant patient or public health need</a:t>
            </a:r>
          </a:p>
          <a:p>
            <a:pPr algn="l" fontAlgn="base">
              <a:buFont typeface="Arial" panose="020B0604020202020204" pitchFamily="34" charset="0"/>
              <a:buChar char="•"/>
            </a:pPr>
            <a:r>
              <a:rPr lang="en-GB" b="0" i="0" dirty="0">
                <a:solidFill>
                  <a:srgbClr val="666666"/>
                </a:solidFill>
                <a:effectLst/>
                <a:latin typeface="Open Sans" panose="020B0606030504020204" pitchFamily="34" charset="0"/>
              </a:rPr>
              <a:t>MAPS Public Benefit Corporation will coordinate trial design with Medicines and Healthcare products Regulatory Agency to create a road map for early patient access in the UK</a:t>
            </a:r>
          </a:p>
          <a:p>
            <a:endParaRPr lang="en-GB" dirty="0"/>
          </a:p>
        </p:txBody>
      </p:sp>
      <p:sp>
        <p:nvSpPr>
          <p:cNvPr id="4" name="Slide Number Placeholder 3"/>
          <p:cNvSpPr>
            <a:spLocks noGrp="1"/>
          </p:cNvSpPr>
          <p:nvPr>
            <p:ph type="sldNum" sz="quarter" idx="5"/>
          </p:nvPr>
        </p:nvSpPr>
        <p:spPr/>
        <p:txBody>
          <a:bodyPr/>
          <a:lstStyle/>
          <a:p>
            <a:fld id="{E157A1B8-4A11-4764-B7A4-BB7477D40F8F}" type="slidenum">
              <a:rPr lang="en-GB" smtClean="0"/>
              <a:t>44</a:t>
            </a:fld>
            <a:endParaRPr lang="en-GB"/>
          </a:p>
        </p:txBody>
      </p:sp>
    </p:spTree>
    <p:extLst>
      <p:ext uri="{BB962C8B-B14F-4D97-AF65-F5344CB8AC3E}">
        <p14:creationId xmlns:p14="http://schemas.microsoft.com/office/powerpoint/2010/main" val="34402551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So here are my conflicts of interest, the trial I’m involved in is sponsored by MAPS and I’m also involved in setting up a small medical cannabis clinic in Cardiff. </a:t>
            </a:r>
          </a:p>
        </p:txBody>
      </p:sp>
      <p:sp>
        <p:nvSpPr>
          <p:cNvPr id="4" name="Slide Number Placeholder 3"/>
          <p:cNvSpPr>
            <a:spLocks noGrp="1"/>
          </p:cNvSpPr>
          <p:nvPr>
            <p:ph type="sldNum" sz="quarter" idx="5"/>
          </p:nvPr>
        </p:nvSpPr>
        <p:spPr/>
        <p:txBody>
          <a:bodyPr/>
          <a:lstStyle/>
          <a:p>
            <a:fld id="{397CE546-2F45-4505-B0B8-3DC73F6D4B30}" type="slidenum">
              <a:rPr lang="en-GB" smtClean="0"/>
              <a:t>2</a:t>
            </a:fld>
            <a:endParaRPr lang="en-GB"/>
          </a:p>
        </p:txBody>
      </p:sp>
    </p:spTree>
    <p:extLst>
      <p:ext uri="{BB962C8B-B14F-4D97-AF65-F5344CB8AC3E}">
        <p14:creationId xmlns:p14="http://schemas.microsoft.com/office/powerpoint/2010/main" val="23904786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What we’ll cover today, and I’ll try to make this interactive with some tasks we’ll break out to do</a:t>
            </a:r>
          </a:p>
          <a:p>
            <a:r>
              <a:rPr lang="en-GB" dirty="0"/>
              <a:t>We’ll talk about the challenges of treatment resistant PTSD and what that means for us and patients. </a:t>
            </a:r>
          </a:p>
          <a:p>
            <a:endParaRPr lang="en-GB" dirty="0"/>
          </a:p>
          <a:p>
            <a:r>
              <a:rPr lang="en-GB" dirty="0"/>
              <a:t>We’ll wave a magic wand and design our own drug to help with therapy</a:t>
            </a:r>
          </a:p>
          <a:p>
            <a:endParaRPr lang="en-GB" dirty="0"/>
          </a:p>
          <a:p>
            <a:r>
              <a:rPr lang="en-GB" dirty="0"/>
              <a:t>We’ll talk about psychedelic compounds in general and MDMA in particular, it’s history and how it came to be used in clinical trials today</a:t>
            </a:r>
          </a:p>
          <a:p>
            <a:r>
              <a:rPr lang="en-GB" dirty="0"/>
              <a:t>I’ll go over the current evidence base for MDMA in PTSD and tell you about our current study in Cardiff, MP18</a:t>
            </a:r>
          </a:p>
          <a:p>
            <a:r>
              <a:rPr lang="en-GB" dirty="0"/>
              <a:t>And we’ll </a:t>
            </a:r>
          </a:p>
          <a:p>
            <a:endParaRPr lang="en-GB" dirty="0"/>
          </a:p>
          <a:p>
            <a:endParaRPr lang="en-GB" dirty="0"/>
          </a:p>
        </p:txBody>
      </p:sp>
      <p:sp>
        <p:nvSpPr>
          <p:cNvPr id="4" name="Slide Number Placeholder 3"/>
          <p:cNvSpPr>
            <a:spLocks noGrp="1"/>
          </p:cNvSpPr>
          <p:nvPr>
            <p:ph type="sldNum" sz="quarter" idx="5"/>
          </p:nvPr>
        </p:nvSpPr>
        <p:spPr/>
        <p:txBody>
          <a:bodyPr/>
          <a:lstStyle/>
          <a:p>
            <a:fld id="{397CE546-2F45-4505-B0B8-3DC73F6D4B30}" type="slidenum">
              <a:rPr lang="en-GB" smtClean="0"/>
              <a:t>3</a:t>
            </a:fld>
            <a:endParaRPr lang="en-GB"/>
          </a:p>
        </p:txBody>
      </p:sp>
    </p:spTree>
    <p:extLst>
      <p:ext uri="{BB962C8B-B14F-4D97-AF65-F5344CB8AC3E}">
        <p14:creationId xmlns:p14="http://schemas.microsoft.com/office/powerpoint/2010/main" val="1707121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While TFPT is effective for over 50% of PTSD sufferers, it is not effective for everyone, resulting in some individuals having to live with a severe and enduring untreated mental health condition. One reason for treatment resistance is that some PTSD sufferers are so overwhelmed by the negative feelings that accompany memories of their trauma that they cannot fully engage in a therapy that focuses on it. There are high levels of drop-outs from treatment and many sufferers self-harm, attempt suicide or mask their symptoms by using illicit drugs or alcohol to block out their feelings (Brady </a:t>
            </a:r>
            <a:r>
              <a:rPr lang="en-GB" sz="1200" i="1" kern="1200" dirty="0">
                <a:solidFill>
                  <a:schemeClr val="tx1"/>
                </a:solidFill>
                <a:effectLst/>
                <a:latin typeface="+mn-lt"/>
                <a:ea typeface="+mn-ea"/>
                <a:cs typeface="+mn-cs"/>
              </a:rPr>
              <a:t>et al</a:t>
            </a:r>
            <a:r>
              <a:rPr lang="en-GB" sz="1200" kern="1200" dirty="0">
                <a:solidFill>
                  <a:schemeClr val="tx1"/>
                </a:solidFill>
                <a:effectLst/>
                <a:latin typeface="+mn-lt"/>
                <a:ea typeface="+mn-ea"/>
                <a:cs typeface="+mn-cs"/>
              </a:rPr>
              <a:t> 2004). </a:t>
            </a:r>
          </a:p>
          <a:p>
            <a:endParaRPr lang="en-GB" dirty="0"/>
          </a:p>
        </p:txBody>
      </p:sp>
      <p:sp>
        <p:nvSpPr>
          <p:cNvPr id="4" name="Slide Number Placeholder 3"/>
          <p:cNvSpPr>
            <a:spLocks noGrp="1"/>
          </p:cNvSpPr>
          <p:nvPr>
            <p:ph type="sldNum" sz="quarter" idx="10"/>
          </p:nvPr>
        </p:nvSpPr>
        <p:spPr/>
        <p:txBody>
          <a:bodyPr/>
          <a:lstStyle/>
          <a:p>
            <a:fld id="{0C9EB914-F61D-4469-BF33-A0A3B2AD6974}" type="slidenum">
              <a:rPr lang="en-GB" smtClean="0"/>
              <a:t>4</a:t>
            </a:fld>
            <a:endParaRPr lang="en-GB"/>
          </a:p>
        </p:txBody>
      </p:sp>
    </p:spTree>
    <p:extLst>
      <p:ext uri="{BB962C8B-B14F-4D97-AF65-F5344CB8AC3E}">
        <p14:creationId xmlns:p14="http://schemas.microsoft.com/office/powerpoint/2010/main" val="41221400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97CE546-2F45-4505-B0B8-3DC73F6D4B30}" type="slidenum">
              <a:rPr lang="en-GB" smtClean="0"/>
              <a:t>5</a:t>
            </a:fld>
            <a:endParaRPr lang="en-GB"/>
          </a:p>
        </p:txBody>
      </p:sp>
    </p:spTree>
    <p:extLst>
      <p:ext uri="{BB962C8B-B14F-4D97-AF65-F5344CB8AC3E}">
        <p14:creationId xmlns:p14="http://schemas.microsoft.com/office/powerpoint/2010/main" val="4008411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Neuroimaging of PTSD sufferers has demonstrated structural and functional abnormalities in brain regions such as the amygdala, insula, medial prefrontal cortex (</a:t>
            </a:r>
            <a:r>
              <a:rPr lang="en-GB" sz="1200" kern="1200" dirty="0" err="1">
                <a:solidFill>
                  <a:schemeClr val="tx1"/>
                </a:solidFill>
                <a:effectLst/>
                <a:latin typeface="+mn-lt"/>
                <a:ea typeface="+mn-ea"/>
                <a:cs typeface="+mn-cs"/>
              </a:rPr>
              <a:t>mPFC</a:t>
            </a:r>
            <a:r>
              <a:rPr lang="en-GB" sz="1200" kern="1200" dirty="0">
                <a:solidFill>
                  <a:schemeClr val="tx1"/>
                </a:solidFill>
                <a:effectLst/>
                <a:latin typeface="+mn-lt"/>
                <a:ea typeface="+mn-ea"/>
                <a:cs typeface="+mn-cs"/>
              </a:rPr>
              <a:t>), including the rostral anterior cingulate cortex (</a:t>
            </a:r>
            <a:r>
              <a:rPr lang="en-GB" sz="1200" kern="1200" dirty="0" err="1">
                <a:solidFill>
                  <a:schemeClr val="tx1"/>
                </a:solidFill>
                <a:effectLst/>
                <a:latin typeface="+mn-lt"/>
                <a:ea typeface="+mn-ea"/>
                <a:cs typeface="+mn-cs"/>
              </a:rPr>
              <a:t>rACC</a:t>
            </a:r>
            <a:r>
              <a:rPr lang="en-GB" sz="1200" kern="1200" dirty="0">
                <a:solidFill>
                  <a:schemeClr val="tx1"/>
                </a:solidFill>
                <a:effectLst/>
                <a:latin typeface="+mn-lt"/>
                <a:ea typeface="+mn-ea"/>
                <a:cs typeface="+mn-cs"/>
              </a:rPr>
              <a:t>), and hippocampus (Hughes &amp; Shin 2011). These regions are associated with fear conditioning, fear extinction and the regulation of emotions (Shin &amp; </a:t>
            </a:r>
            <a:r>
              <a:rPr lang="en-GB" sz="1200" kern="1200" dirty="0" err="1">
                <a:solidFill>
                  <a:schemeClr val="tx1"/>
                </a:solidFill>
                <a:effectLst/>
                <a:latin typeface="+mn-lt"/>
                <a:ea typeface="+mn-ea"/>
                <a:cs typeface="+mn-cs"/>
              </a:rPr>
              <a:t>Handwerger</a:t>
            </a:r>
            <a:r>
              <a:rPr lang="en-GB" sz="1200" kern="1200" dirty="0">
                <a:solidFill>
                  <a:schemeClr val="tx1"/>
                </a:solidFill>
                <a:effectLst/>
                <a:latin typeface="+mn-lt"/>
                <a:ea typeface="+mn-ea"/>
                <a:cs typeface="+mn-cs"/>
              </a:rPr>
              <a:t> 2009). Some brain abnormalities may predispose to the development of PTSD, whilst others are a sequela of PTSD (Robinson &amp; </a:t>
            </a:r>
            <a:r>
              <a:rPr lang="en-GB" sz="1200" kern="1200" dirty="0" err="1">
                <a:solidFill>
                  <a:schemeClr val="tx1"/>
                </a:solidFill>
                <a:effectLst/>
                <a:latin typeface="+mn-lt"/>
                <a:ea typeface="+mn-ea"/>
                <a:cs typeface="+mn-cs"/>
              </a:rPr>
              <a:t>Shurgill</a:t>
            </a:r>
            <a:r>
              <a:rPr lang="en-GB" sz="1200" kern="1200" dirty="0">
                <a:solidFill>
                  <a:schemeClr val="tx1"/>
                </a:solidFill>
                <a:effectLst/>
                <a:latin typeface="+mn-lt"/>
                <a:ea typeface="+mn-ea"/>
                <a:cs typeface="+mn-cs"/>
              </a:rPr>
              <a:t> 2011). For instance, non-trauma exposed twins of sufferers may show smaller hippocampal volumes (Gilbertson </a:t>
            </a:r>
            <a:r>
              <a:rPr lang="en-GB" sz="1200" i="1" kern="1200" dirty="0">
                <a:solidFill>
                  <a:schemeClr val="tx1"/>
                </a:solidFill>
                <a:effectLst/>
                <a:latin typeface="+mn-lt"/>
                <a:ea typeface="+mn-ea"/>
                <a:cs typeface="+mn-cs"/>
              </a:rPr>
              <a:t>et al</a:t>
            </a:r>
            <a:r>
              <a:rPr lang="en-GB" sz="1200" kern="1200" dirty="0">
                <a:solidFill>
                  <a:schemeClr val="tx1"/>
                </a:solidFill>
                <a:effectLst/>
                <a:latin typeface="+mn-lt"/>
                <a:ea typeface="+mn-ea"/>
                <a:cs typeface="+mn-cs"/>
              </a:rPr>
              <a:t> 2002) and increased resting metabolic activity in the anterior cingulate cortex (Shin </a:t>
            </a:r>
            <a:r>
              <a:rPr lang="en-GB" sz="1200" i="1" kern="1200" dirty="0">
                <a:solidFill>
                  <a:schemeClr val="tx1"/>
                </a:solidFill>
                <a:effectLst/>
                <a:latin typeface="+mn-lt"/>
                <a:ea typeface="+mn-ea"/>
                <a:cs typeface="+mn-cs"/>
              </a:rPr>
              <a:t>et al</a:t>
            </a:r>
            <a:r>
              <a:rPr lang="en-GB" sz="1200" kern="1200" dirty="0">
                <a:solidFill>
                  <a:schemeClr val="tx1"/>
                </a:solidFill>
                <a:effectLst/>
                <a:latin typeface="+mn-lt"/>
                <a:ea typeface="+mn-ea"/>
                <a:cs typeface="+mn-cs"/>
              </a:rPr>
              <a:t> 2009), whilst PTSD sufferers acquire further secondary loss of hippocampal volumes (</a:t>
            </a:r>
            <a:r>
              <a:rPr lang="en-GB" sz="1200" kern="1200" dirty="0" err="1">
                <a:solidFill>
                  <a:schemeClr val="tx1"/>
                </a:solidFill>
                <a:effectLst/>
                <a:latin typeface="+mn-lt"/>
                <a:ea typeface="+mn-ea"/>
                <a:cs typeface="+mn-cs"/>
              </a:rPr>
              <a:t>Felmingham</a:t>
            </a:r>
            <a:r>
              <a:rPr lang="en-GB" sz="1200" kern="1200" dirty="0">
                <a:solidFill>
                  <a:schemeClr val="tx1"/>
                </a:solidFill>
                <a:effectLst/>
                <a:latin typeface="+mn-lt"/>
                <a:ea typeface="+mn-ea"/>
                <a:cs typeface="+mn-cs"/>
              </a:rPr>
              <a:t> </a:t>
            </a:r>
            <a:r>
              <a:rPr lang="en-GB" sz="1200" i="1" kern="1200" dirty="0">
                <a:solidFill>
                  <a:schemeClr val="tx1"/>
                </a:solidFill>
                <a:effectLst/>
                <a:latin typeface="+mn-lt"/>
                <a:ea typeface="+mn-ea"/>
                <a:cs typeface="+mn-cs"/>
              </a:rPr>
              <a:t>et al</a:t>
            </a:r>
            <a:r>
              <a:rPr lang="en-GB" sz="1200" kern="1200" dirty="0">
                <a:solidFill>
                  <a:schemeClr val="tx1"/>
                </a:solidFill>
                <a:effectLst/>
                <a:latin typeface="+mn-lt"/>
                <a:ea typeface="+mn-ea"/>
                <a:cs typeface="+mn-cs"/>
              </a:rPr>
              <a:t> 2009) and lower grey matter density of the </a:t>
            </a:r>
            <a:r>
              <a:rPr lang="en-GB" sz="1200" kern="1200" dirty="0" err="1">
                <a:solidFill>
                  <a:schemeClr val="tx1"/>
                </a:solidFill>
                <a:effectLst/>
                <a:latin typeface="+mn-lt"/>
                <a:ea typeface="+mn-ea"/>
                <a:cs typeface="+mn-cs"/>
              </a:rPr>
              <a:t>pregenual</a:t>
            </a:r>
            <a:r>
              <a:rPr lang="en-GB" sz="1200" kern="1200" dirty="0">
                <a:solidFill>
                  <a:schemeClr val="tx1"/>
                </a:solidFill>
                <a:effectLst/>
                <a:latin typeface="+mn-lt"/>
                <a:ea typeface="+mn-ea"/>
                <a:cs typeface="+mn-cs"/>
              </a:rPr>
              <a:t> ACC (Kasai</a:t>
            </a:r>
            <a:r>
              <a:rPr lang="en-GB" sz="1200" i="1" kern="1200" dirty="0">
                <a:solidFill>
                  <a:schemeClr val="tx1"/>
                </a:solidFill>
                <a:effectLst/>
                <a:latin typeface="+mn-lt"/>
                <a:ea typeface="+mn-ea"/>
                <a:cs typeface="+mn-cs"/>
              </a:rPr>
              <a:t> et al </a:t>
            </a:r>
            <a:r>
              <a:rPr lang="en-GB" sz="1200" kern="1200" dirty="0">
                <a:solidFill>
                  <a:schemeClr val="tx1"/>
                </a:solidFill>
                <a:effectLst/>
                <a:latin typeface="+mn-lt"/>
                <a:ea typeface="+mn-ea"/>
                <a:cs typeface="+mn-cs"/>
              </a:rPr>
              <a:t>2007). A meta-analysis of fMRI studies suggests a pattern of amygdala and insula hyperactivity in response to emotional stimuli with a corresponding </a:t>
            </a:r>
            <a:r>
              <a:rPr lang="en-GB" sz="1200" kern="1200" dirty="0" err="1">
                <a:solidFill>
                  <a:schemeClr val="tx1"/>
                </a:solidFill>
                <a:effectLst/>
                <a:latin typeface="+mn-lt"/>
                <a:ea typeface="+mn-ea"/>
                <a:cs typeface="+mn-cs"/>
              </a:rPr>
              <a:t>hypoactivation</a:t>
            </a:r>
            <a:r>
              <a:rPr lang="en-GB" sz="1200" kern="1200" dirty="0">
                <a:solidFill>
                  <a:schemeClr val="tx1"/>
                </a:solidFill>
                <a:effectLst/>
                <a:latin typeface="+mn-lt"/>
                <a:ea typeface="+mn-ea"/>
                <a:cs typeface="+mn-cs"/>
              </a:rPr>
              <a:t> of ventromedial prefrontal cortex and </a:t>
            </a:r>
            <a:r>
              <a:rPr lang="en-GB" sz="1200" kern="1200" dirty="0" err="1">
                <a:solidFill>
                  <a:schemeClr val="tx1"/>
                </a:solidFill>
                <a:effectLst/>
                <a:latin typeface="+mn-lt"/>
                <a:ea typeface="+mn-ea"/>
                <a:cs typeface="+mn-cs"/>
              </a:rPr>
              <a:t>rACC</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Etkin</a:t>
            </a:r>
            <a:r>
              <a:rPr lang="en-GB" sz="1200" kern="1200" dirty="0">
                <a:solidFill>
                  <a:schemeClr val="tx1"/>
                </a:solidFill>
                <a:effectLst/>
                <a:latin typeface="+mn-lt"/>
                <a:ea typeface="+mn-ea"/>
                <a:cs typeface="+mn-cs"/>
              </a:rPr>
              <a:t> &amp; Wager 2007).</a:t>
            </a:r>
            <a:endParaRPr lang="en-GB" dirty="0"/>
          </a:p>
        </p:txBody>
      </p:sp>
      <p:sp>
        <p:nvSpPr>
          <p:cNvPr id="4" name="Slide Number Placeholder 3"/>
          <p:cNvSpPr>
            <a:spLocks noGrp="1"/>
          </p:cNvSpPr>
          <p:nvPr>
            <p:ph type="sldNum" sz="quarter" idx="10"/>
          </p:nvPr>
        </p:nvSpPr>
        <p:spPr/>
        <p:txBody>
          <a:bodyPr/>
          <a:lstStyle/>
          <a:p>
            <a:fld id="{0C9EB914-F61D-4469-BF33-A0A3B2AD6974}" type="slidenum">
              <a:rPr lang="en-GB" smtClean="0"/>
              <a:t>6</a:t>
            </a:fld>
            <a:endParaRPr lang="en-GB"/>
          </a:p>
        </p:txBody>
      </p:sp>
    </p:spTree>
    <p:extLst>
      <p:ext uri="{BB962C8B-B14F-4D97-AF65-F5344CB8AC3E}">
        <p14:creationId xmlns:p14="http://schemas.microsoft.com/office/powerpoint/2010/main" val="35445839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The insula is structurally interconnected with the amygdala and specifically sensitive to salient environmental stimuli, marking such stimuli for further processing (Menon &amp; Uddin 2010). Several studies have reported hyperactivity of the insula in PTSD using trauma script symptom provocation (</a:t>
            </a:r>
            <a:r>
              <a:rPr lang="en-GB" sz="1200" kern="1200" dirty="0" err="1">
                <a:solidFill>
                  <a:schemeClr val="tx1"/>
                </a:solidFill>
                <a:effectLst/>
                <a:latin typeface="+mn-lt"/>
                <a:ea typeface="+mn-ea"/>
                <a:cs typeface="+mn-cs"/>
              </a:rPr>
              <a:t>Lindauer</a:t>
            </a:r>
            <a:r>
              <a:rPr lang="en-GB" sz="1200" kern="1200" dirty="0">
                <a:solidFill>
                  <a:schemeClr val="tx1"/>
                </a:solidFill>
                <a:effectLst/>
                <a:latin typeface="+mn-lt"/>
                <a:ea typeface="+mn-ea"/>
                <a:cs typeface="+mn-cs"/>
              </a:rPr>
              <a:t> </a:t>
            </a:r>
            <a:r>
              <a:rPr lang="en-GB" sz="1200" i="1" kern="1200" dirty="0">
                <a:solidFill>
                  <a:schemeClr val="tx1"/>
                </a:solidFill>
                <a:effectLst/>
                <a:latin typeface="+mn-lt"/>
                <a:ea typeface="+mn-ea"/>
                <a:cs typeface="+mn-cs"/>
              </a:rPr>
              <a:t>et al</a:t>
            </a:r>
            <a:r>
              <a:rPr lang="en-GB" sz="1200" kern="1200" dirty="0">
                <a:solidFill>
                  <a:schemeClr val="tx1"/>
                </a:solidFill>
                <a:effectLst/>
                <a:latin typeface="+mn-lt"/>
                <a:ea typeface="+mn-ea"/>
                <a:cs typeface="+mn-cs"/>
              </a:rPr>
              <a:t> 2008, </a:t>
            </a:r>
            <a:r>
              <a:rPr lang="en-GB" sz="1200" kern="1200" dirty="0" err="1">
                <a:solidFill>
                  <a:schemeClr val="tx1"/>
                </a:solidFill>
                <a:effectLst/>
                <a:latin typeface="+mn-lt"/>
                <a:ea typeface="+mn-ea"/>
                <a:cs typeface="+mn-cs"/>
              </a:rPr>
              <a:t>Lanius</a:t>
            </a:r>
            <a:r>
              <a:rPr lang="en-GB" sz="1200" kern="1200" dirty="0">
                <a:solidFill>
                  <a:schemeClr val="tx1"/>
                </a:solidFill>
                <a:effectLst/>
                <a:latin typeface="+mn-lt"/>
                <a:ea typeface="+mn-ea"/>
                <a:cs typeface="+mn-cs"/>
              </a:rPr>
              <a:t> </a:t>
            </a:r>
            <a:r>
              <a:rPr lang="en-GB" sz="1200" i="1" kern="1200" dirty="0">
                <a:solidFill>
                  <a:schemeClr val="tx1"/>
                </a:solidFill>
                <a:effectLst/>
                <a:latin typeface="+mn-lt"/>
                <a:ea typeface="+mn-ea"/>
                <a:cs typeface="+mn-cs"/>
              </a:rPr>
              <a:t>et al</a:t>
            </a:r>
            <a:r>
              <a:rPr lang="en-GB" sz="1200" kern="1200" dirty="0">
                <a:solidFill>
                  <a:schemeClr val="tx1"/>
                </a:solidFill>
                <a:effectLst/>
                <a:latin typeface="+mn-lt"/>
                <a:ea typeface="+mn-ea"/>
                <a:cs typeface="+mn-cs"/>
              </a:rPr>
              <a:t> 2007) as well as increased activity when processing fearful versus happy facial expressions (</a:t>
            </a:r>
            <a:r>
              <a:rPr lang="en-GB" sz="1200" kern="1200" dirty="0" err="1">
                <a:solidFill>
                  <a:schemeClr val="tx1"/>
                </a:solidFill>
                <a:effectLst/>
                <a:latin typeface="+mn-lt"/>
                <a:ea typeface="+mn-ea"/>
                <a:cs typeface="+mn-cs"/>
              </a:rPr>
              <a:t>Fonzo</a:t>
            </a:r>
            <a:r>
              <a:rPr lang="en-GB" sz="1200" kern="1200" dirty="0">
                <a:solidFill>
                  <a:schemeClr val="tx1"/>
                </a:solidFill>
                <a:effectLst/>
                <a:latin typeface="+mn-lt"/>
                <a:ea typeface="+mn-ea"/>
                <a:cs typeface="+mn-cs"/>
              </a:rPr>
              <a:t> </a:t>
            </a:r>
            <a:r>
              <a:rPr lang="en-GB" sz="1200" i="1" kern="1200" dirty="0">
                <a:solidFill>
                  <a:schemeClr val="tx1"/>
                </a:solidFill>
                <a:effectLst/>
                <a:latin typeface="+mn-lt"/>
                <a:ea typeface="+mn-ea"/>
                <a:cs typeface="+mn-cs"/>
              </a:rPr>
              <a:t>et al</a:t>
            </a:r>
            <a:r>
              <a:rPr lang="en-GB" sz="1200" kern="1200" dirty="0">
                <a:solidFill>
                  <a:schemeClr val="tx1"/>
                </a:solidFill>
                <a:effectLst/>
                <a:latin typeface="+mn-lt"/>
                <a:ea typeface="+mn-ea"/>
                <a:cs typeface="+mn-cs"/>
              </a:rPr>
              <a:t> 2010). A positive correlation has been reported between insula activation and PTSD severity (Hughes &amp; Shin 2011) as well as in other anxiety disorders (</a:t>
            </a:r>
            <a:r>
              <a:rPr lang="en-GB" sz="1200" kern="1200" dirty="0" err="1">
                <a:solidFill>
                  <a:schemeClr val="tx1"/>
                </a:solidFill>
                <a:effectLst/>
                <a:latin typeface="+mn-lt"/>
                <a:ea typeface="+mn-ea"/>
                <a:cs typeface="+mn-cs"/>
              </a:rPr>
              <a:t>Etkin</a:t>
            </a:r>
            <a:r>
              <a:rPr lang="en-GB" sz="1200" kern="1200" dirty="0">
                <a:solidFill>
                  <a:schemeClr val="tx1"/>
                </a:solidFill>
                <a:effectLst/>
                <a:latin typeface="+mn-lt"/>
                <a:ea typeface="+mn-ea"/>
                <a:cs typeface="+mn-cs"/>
              </a:rPr>
              <a:t> &amp; Wager 2007, Stein </a:t>
            </a:r>
            <a:r>
              <a:rPr lang="en-GB" sz="1200" i="1" kern="1200" dirty="0">
                <a:solidFill>
                  <a:schemeClr val="tx1"/>
                </a:solidFill>
                <a:effectLst/>
                <a:latin typeface="+mn-lt"/>
                <a:ea typeface="+mn-ea"/>
                <a:cs typeface="+mn-cs"/>
              </a:rPr>
              <a:t>et al</a:t>
            </a:r>
            <a:r>
              <a:rPr lang="en-GB" sz="1200" kern="1200" dirty="0">
                <a:solidFill>
                  <a:schemeClr val="tx1"/>
                </a:solidFill>
                <a:effectLst/>
                <a:latin typeface="+mn-lt"/>
                <a:ea typeface="+mn-ea"/>
                <a:cs typeface="+mn-cs"/>
              </a:rPr>
              <a:t> 2007, Shin &amp; </a:t>
            </a:r>
            <a:r>
              <a:rPr lang="en-GB" sz="1200" kern="1200" dirty="0" err="1">
                <a:solidFill>
                  <a:schemeClr val="tx1"/>
                </a:solidFill>
                <a:effectLst/>
                <a:latin typeface="+mn-lt"/>
                <a:ea typeface="+mn-ea"/>
                <a:cs typeface="+mn-cs"/>
              </a:rPr>
              <a:t>Liberzon</a:t>
            </a:r>
            <a:r>
              <a:rPr lang="en-GB" sz="1200" kern="1200" dirty="0">
                <a:solidFill>
                  <a:schemeClr val="tx1"/>
                </a:solidFill>
                <a:effectLst/>
                <a:latin typeface="+mn-lt"/>
                <a:ea typeface="+mn-ea"/>
                <a:cs typeface="+mn-cs"/>
              </a:rPr>
              <a:t> 2010). </a:t>
            </a:r>
            <a:endParaRPr lang="en-GB" dirty="0"/>
          </a:p>
        </p:txBody>
      </p:sp>
      <p:sp>
        <p:nvSpPr>
          <p:cNvPr id="4" name="Slide Number Placeholder 3"/>
          <p:cNvSpPr>
            <a:spLocks noGrp="1"/>
          </p:cNvSpPr>
          <p:nvPr>
            <p:ph type="sldNum" sz="quarter" idx="10"/>
          </p:nvPr>
        </p:nvSpPr>
        <p:spPr/>
        <p:txBody>
          <a:bodyPr/>
          <a:lstStyle/>
          <a:p>
            <a:fld id="{0C9EB914-F61D-4469-BF33-A0A3B2AD6974}" type="slidenum">
              <a:rPr lang="en-GB" smtClean="0"/>
              <a:t>7</a:t>
            </a:fld>
            <a:endParaRPr lang="en-GB"/>
          </a:p>
        </p:txBody>
      </p:sp>
    </p:spTree>
    <p:extLst>
      <p:ext uri="{BB962C8B-B14F-4D97-AF65-F5344CB8AC3E}">
        <p14:creationId xmlns:p14="http://schemas.microsoft.com/office/powerpoint/2010/main" val="4916990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Individuals with PTSD show reduced activation or greater deactivation in regions of the medial prefrontal cortex in response to traumatic-script driven imagery (</a:t>
            </a:r>
            <a:r>
              <a:rPr lang="en-GB" sz="1200" kern="1200" dirty="0" err="1">
                <a:solidFill>
                  <a:schemeClr val="tx1"/>
                </a:solidFill>
                <a:effectLst/>
                <a:latin typeface="+mn-lt"/>
                <a:ea typeface="+mn-ea"/>
                <a:cs typeface="+mn-cs"/>
              </a:rPr>
              <a:t>Bremner</a:t>
            </a:r>
            <a:r>
              <a:rPr lang="en-GB" sz="1200" kern="1200" dirty="0">
                <a:solidFill>
                  <a:schemeClr val="tx1"/>
                </a:solidFill>
                <a:effectLst/>
                <a:latin typeface="+mn-lt"/>
                <a:ea typeface="+mn-ea"/>
                <a:cs typeface="+mn-cs"/>
              </a:rPr>
              <a:t> </a:t>
            </a:r>
            <a:r>
              <a:rPr lang="en-GB" sz="1200" i="1" kern="1200" dirty="0">
                <a:solidFill>
                  <a:schemeClr val="tx1"/>
                </a:solidFill>
                <a:effectLst/>
                <a:latin typeface="+mn-lt"/>
                <a:ea typeface="+mn-ea"/>
                <a:cs typeface="+mn-cs"/>
              </a:rPr>
              <a:t>et al</a:t>
            </a:r>
            <a:r>
              <a:rPr lang="en-GB" sz="1200" kern="1200" dirty="0">
                <a:solidFill>
                  <a:schemeClr val="tx1"/>
                </a:solidFill>
                <a:effectLst/>
                <a:latin typeface="+mn-lt"/>
                <a:ea typeface="+mn-ea"/>
                <a:cs typeface="+mn-cs"/>
              </a:rPr>
              <a:t> 1999, </a:t>
            </a:r>
            <a:r>
              <a:rPr lang="en-GB" sz="1200" kern="1200" dirty="0" err="1">
                <a:solidFill>
                  <a:schemeClr val="tx1"/>
                </a:solidFill>
                <a:effectLst/>
                <a:latin typeface="+mn-lt"/>
                <a:ea typeface="+mn-ea"/>
                <a:cs typeface="+mn-cs"/>
              </a:rPr>
              <a:t>Lanius</a:t>
            </a:r>
            <a:r>
              <a:rPr lang="en-GB" sz="1200" kern="1200" dirty="0">
                <a:solidFill>
                  <a:schemeClr val="tx1"/>
                </a:solidFill>
                <a:effectLst/>
                <a:latin typeface="+mn-lt"/>
                <a:ea typeface="+mn-ea"/>
                <a:cs typeface="+mn-cs"/>
              </a:rPr>
              <a:t> </a:t>
            </a:r>
            <a:r>
              <a:rPr lang="en-GB" sz="1200" i="1" kern="1200" dirty="0">
                <a:solidFill>
                  <a:schemeClr val="tx1"/>
                </a:solidFill>
                <a:effectLst/>
                <a:latin typeface="+mn-lt"/>
                <a:ea typeface="+mn-ea"/>
                <a:cs typeface="+mn-cs"/>
              </a:rPr>
              <a:t>et al</a:t>
            </a:r>
            <a:r>
              <a:rPr lang="en-GB" sz="1200" kern="1200" dirty="0">
                <a:solidFill>
                  <a:schemeClr val="tx1"/>
                </a:solidFill>
                <a:effectLst/>
                <a:latin typeface="+mn-lt"/>
                <a:ea typeface="+mn-ea"/>
                <a:cs typeface="+mn-cs"/>
              </a:rPr>
              <a:t> 2001, Shin </a:t>
            </a:r>
            <a:r>
              <a:rPr lang="en-GB" sz="1200" i="1" kern="1200" dirty="0">
                <a:solidFill>
                  <a:schemeClr val="tx1"/>
                </a:solidFill>
                <a:effectLst/>
                <a:latin typeface="+mn-lt"/>
                <a:ea typeface="+mn-ea"/>
                <a:cs typeface="+mn-cs"/>
              </a:rPr>
              <a:t>et al</a:t>
            </a:r>
            <a:r>
              <a:rPr lang="en-GB" sz="1200" kern="1200" dirty="0">
                <a:solidFill>
                  <a:schemeClr val="tx1"/>
                </a:solidFill>
                <a:effectLst/>
                <a:latin typeface="+mn-lt"/>
                <a:ea typeface="+mn-ea"/>
                <a:cs typeface="+mn-cs"/>
              </a:rPr>
              <a:t> 1999). Diminished </a:t>
            </a:r>
            <a:r>
              <a:rPr lang="en-GB" sz="1200" kern="1200" dirty="0" err="1">
                <a:solidFill>
                  <a:schemeClr val="tx1"/>
                </a:solidFill>
                <a:effectLst/>
                <a:latin typeface="+mn-lt"/>
                <a:ea typeface="+mn-ea"/>
                <a:cs typeface="+mn-cs"/>
              </a:rPr>
              <a:t>rACC</a:t>
            </a:r>
            <a:r>
              <a:rPr lang="en-GB" sz="1200" kern="1200" dirty="0">
                <a:solidFill>
                  <a:schemeClr val="tx1"/>
                </a:solidFill>
                <a:effectLst/>
                <a:latin typeface="+mn-lt"/>
                <a:ea typeface="+mn-ea"/>
                <a:cs typeface="+mn-cs"/>
              </a:rPr>
              <a:t> and </a:t>
            </a:r>
            <a:r>
              <a:rPr lang="en-GB" sz="1200" kern="1200" dirty="0" err="1">
                <a:solidFill>
                  <a:schemeClr val="tx1"/>
                </a:solidFill>
                <a:effectLst/>
                <a:latin typeface="+mn-lt"/>
                <a:ea typeface="+mn-ea"/>
                <a:cs typeface="+mn-cs"/>
              </a:rPr>
              <a:t>mPFC</a:t>
            </a:r>
            <a:r>
              <a:rPr lang="en-GB" sz="1200" kern="1200" dirty="0">
                <a:solidFill>
                  <a:schemeClr val="tx1"/>
                </a:solidFill>
                <a:effectLst/>
                <a:latin typeface="+mn-lt"/>
                <a:ea typeface="+mn-ea"/>
                <a:cs typeface="+mn-cs"/>
              </a:rPr>
              <a:t> activation was also seen in response to fearful versus happy facial expressions, with </a:t>
            </a:r>
            <a:r>
              <a:rPr lang="en-GB" sz="1200" kern="1200" dirty="0" err="1">
                <a:solidFill>
                  <a:schemeClr val="tx1"/>
                </a:solidFill>
                <a:effectLst/>
                <a:latin typeface="+mn-lt"/>
                <a:ea typeface="+mn-ea"/>
                <a:cs typeface="+mn-cs"/>
              </a:rPr>
              <a:t>rACC</a:t>
            </a:r>
            <a:r>
              <a:rPr lang="en-GB" sz="1200" kern="1200" dirty="0">
                <a:solidFill>
                  <a:schemeClr val="tx1"/>
                </a:solidFill>
                <a:effectLst/>
                <a:latin typeface="+mn-lt"/>
                <a:ea typeface="+mn-ea"/>
                <a:cs typeface="+mn-cs"/>
              </a:rPr>
              <a:t> activation being negatively correlated with PTSD severity (Shin </a:t>
            </a:r>
            <a:r>
              <a:rPr lang="en-GB" sz="1200" i="1" kern="1200" dirty="0">
                <a:solidFill>
                  <a:schemeClr val="tx1"/>
                </a:solidFill>
                <a:effectLst/>
                <a:latin typeface="+mn-lt"/>
                <a:ea typeface="+mn-ea"/>
                <a:cs typeface="+mn-cs"/>
              </a:rPr>
              <a:t>et al </a:t>
            </a:r>
            <a:r>
              <a:rPr lang="en-GB" sz="1200" kern="1200" dirty="0">
                <a:solidFill>
                  <a:schemeClr val="tx1"/>
                </a:solidFill>
                <a:effectLst/>
                <a:latin typeface="+mn-lt"/>
                <a:ea typeface="+mn-ea"/>
                <a:cs typeface="+mn-cs"/>
              </a:rPr>
              <a:t>2005). Likewise, there is diminished </a:t>
            </a:r>
            <a:r>
              <a:rPr lang="en-GB" sz="1200" kern="1200" dirty="0" err="1">
                <a:solidFill>
                  <a:schemeClr val="tx1"/>
                </a:solidFill>
                <a:effectLst/>
                <a:latin typeface="+mn-lt"/>
                <a:ea typeface="+mn-ea"/>
                <a:cs typeface="+mn-cs"/>
              </a:rPr>
              <a:t>rACC</a:t>
            </a:r>
            <a:r>
              <a:rPr lang="en-GB" sz="1200" kern="1200" dirty="0">
                <a:solidFill>
                  <a:schemeClr val="tx1"/>
                </a:solidFill>
                <a:effectLst/>
                <a:latin typeface="+mn-lt"/>
                <a:ea typeface="+mn-ea"/>
                <a:cs typeface="+mn-cs"/>
              </a:rPr>
              <a:t> activity in response to trauma-related and unrelated emotional interference (Kim </a:t>
            </a:r>
            <a:r>
              <a:rPr lang="en-GB" sz="1200" i="1" kern="1200" dirty="0">
                <a:solidFill>
                  <a:schemeClr val="tx1"/>
                </a:solidFill>
                <a:effectLst/>
                <a:latin typeface="+mn-lt"/>
                <a:ea typeface="+mn-ea"/>
                <a:cs typeface="+mn-cs"/>
              </a:rPr>
              <a:t>et al</a:t>
            </a:r>
            <a:r>
              <a:rPr lang="en-GB" sz="1200" kern="1200" dirty="0">
                <a:solidFill>
                  <a:schemeClr val="tx1"/>
                </a:solidFill>
                <a:effectLst/>
                <a:latin typeface="+mn-lt"/>
                <a:ea typeface="+mn-ea"/>
                <a:cs typeface="+mn-cs"/>
              </a:rPr>
              <a:t> 2008, </a:t>
            </a:r>
            <a:r>
              <a:rPr lang="en-GB" sz="1200" kern="1200" dirty="0" err="1">
                <a:solidFill>
                  <a:schemeClr val="tx1"/>
                </a:solidFill>
                <a:effectLst/>
                <a:latin typeface="+mn-lt"/>
                <a:ea typeface="+mn-ea"/>
                <a:cs typeface="+mn-cs"/>
              </a:rPr>
              <a:t>Offringa</a:t>
            </a:r>
            <a:r>
              <a:rPr lang="en-GB" sz="1200" kern="1200" dirty="0">
                <a:solidFill>
                  <a:schemeClr val="tx1"/>
                </a:solidFill>
                <a:effectLst/>
                <a:latin typeface="+mn-lt"/>
                <a:ea typeface="+mn-ea"/>
                <a:cs typeface="+mn-cs"/>
              </a:rPr>
              <a:t> 2013) with a negative correlation between </a:t>
            </a:r>
            <a:r>
              <a:rPr lang="en-GB" sz="1200" kern="1200" dirty="0" err="1">
                <a:solidFill>
                  <a:schemeClr val="tx1"/>
                </a:solidFill>
                <a:effectLst/>
                <a:latin typeface="+mn-lt"/>
                <a:ea typeface="+mn-ea"/>
                <a:cs typeface="+mn-cs"/>
              </a:rPr>
              <a:t>rACC</a:t>
            </a:r>
            <a:r>
              <a:rPr lang="en-GB" sz="1200" kern="1200" dirty="0">
                <a:solidFill>
                  <a:schemeClr val="tx1"/>
                </a:solidFill>
                <a:effectLst/>
                <a:latin typeface="+mn-lt"/>
                <a:ea typeface="+mn-ea"/>
                <a:cs typeface="+mn-cs"/>
              </a:rPr>
              <a:t> activation and PTSD symptom severity. Poor response to cognitive behavioural therapy has been predicted by deficient pre-treatment </a:t>
            </a:r>
            <a:r>
              <a:rPr lang="en-GB" sz="1200" kern="1200" dirty="0" err="1">
                <a:solidFill>
                  <a:schemeClr val="tx1"/>
                </a:solidFill>
                <a:effectLst/>
                <a:latin typeface="+mn-lt"/>
                <a:ea typeface="+mn-ea"/>
                <a:cs typeface="+mn-cs"/>
              </a:rPr>
              <a:t>rACC</a:t>
            </a:r>
            <a:r>
              <a:rPr lang="en-GB" sz="1200" kern="1200" dirty="0">
                <a:solidFill>
                  <a:schemeClr val="tx1"/>
                </a:solidFill>
                <a:effectLst/>
                <a:latin typeface="+mn-lt"/>
                <a:ea typeface="+mn-ea"/>
                <a:cs typeface="+mn-cs"/>
              </a:rPr>
              <a:t> activation (Bryant </a:t>
            </a:r>
            <a:r>
              <a:rPr lang="en-GB" sz="1200" i="1" kern="1200" dirty="0">
                <a:solidFill>
                  <a:schemeClr val="tx1"/>
                </a:solidFill>
                <a:effectLst/>
                <a:latin typeface="+mn-lt"/>
                <a:ea typeface="+mn-ea"/>
                <a:cs typeface="+mn-cs"/>
              </a:rPr>
              <a:t>et al</a:t>
            </a:r>
            <a:r>
              <a:rPr lang="en-GB" sz="1200" kern="1200" dirty="0">
                <a:solidFill>
                  <a:schemeClr val="tx1"/>
                </a:solidFill>
                <a:effectLst/>
                <a:latin typeface="+mn-lt"/>
                <a:ea typeface="+mn-ea"/>
                <a:cs typeface="+mn-cs"/>
              </a:rPr>
              <a:t> 2008), whilst successful exposure therapy has been associated with increased </a:t>
            </a:r>
            <a:r>
              <a:rPr lang="en-GB" sz="1200" kern="1200" dirty="0" err="1">
                <a:solidFill>
                  <a:schemeClr val="tx1"/>
                </a:solidFill>
                <a:effectLst/>
                <a:latin typeface="+mn-lt"/>
                <a:ea typeface="+mn-ea"/>
                <a:cs typeface="+mn-cs"/>
              </a:rPr>
              <a:t>rACC</a:t>
            </a:r>
            <a:r>
              <a:rPr lang="en-GB" sz="1200" kern="1200" dirty="0">
                <a:solidFill>
                  <a:schemeClr val="tx1"/>
                </a:solidFill>
                <a:effectLst/>
                <a:latin typeface="+mn-lt"/>
                <a:ea typeface="+mn-ea"/>
                <a:cs typeface="+mn-cs"/>
              </a:rPr>
              <a:t> activation and decreased amygdala activation during fear processing (</a:t>
            </a:r>
            <a:r>
              <a:rPr lang="en-GB" sz="1200" kern="1200" dirty="0" err="1">
                <a:solidFill>
                  <a:schemeClr val="tx1"/>
                </a:solidFill>
                <a:effectLst/>
                <a:latin typeface="+mn-lt"/>
                <a:ea typeface="+mn-ea"/>
                <a:cs typeface="+mn-cs"/>
              </a:rPr>
              <a:t>Felmingham</a:t>
            </a:r>
            <a:r>
              <a:rPr lang="en-GB" sz="1200" kern="1200" dirty="0">
                <a:solidFill>
                  <a:schemeClr val="tx1"/>
                </a:solidFill>
                <a:effectLst/>
                <a:latin typeface="+mn-lt"/>
                <a:ea typeface="+mn-ea"/>
                <a:cs typeface="+mn-cs"/>
              </a:rPr>
              <a:t> </a:t>
            </a:r>
            <a:r>
              <a:rPr lang="en-GB" sz="1200" i="1" kern="1200" dirty="0">
                <a:solidFill>
                  <a:schemeClr val="tx1"/>
                </a:solidFill>
                <a:effectLst/>
                <a:latin typeface="+mn-lt"/>
                <a:ea typeface="+mn-ea"/>
                <a:cs typeface="+mn-cs"/>
              </a:rPr>
              <a:t>et al</a:t>
            </a:r>
            <a:r>
              <a:rPr lang="en-GB" sz="1200" kern="1200" dirty="0">
                <a:solidFill>
                  <a:schemeClr val="tx1"/>
                </a:solidFill>
                <a:effectLst/>
                <a:latin typeface="+mn-lt"/>
                <a:ea typeface="+mn-ea"/>
                <a:cs typeface="+mn-cs"/>
              </a:rPr>
              <a:t> 2007). </a:t>
            </a:r>
            <a:endParaRPr lang="en-GB" dirty="0"/>
          </a:p>
        </p:txBody>
      </p:sp>
      <p:sp>
        <p:nvSpPr>
          <p:cNvPr id="4" name="Slide Number Placeholder 3"/>
          <p:cNvSpPr>
            <a:spLocks noGrp="1"/>
          </p:cNvSpPr>
          <p:nvPr>
            <p:ph type="sldNum" sz="quarter" idx="10"/>
          </p:nvPr>
        </p:nvSpPr>
        <p:spPr/>
        <p:txBody>
          <a:bodyPr/>
          <a:lstStyle/>
          <a:p>
            <a:fld id="{0C9EB914-F61D-4469-BF33-A0A3B2AD6974}" type="slidenum">
              <a:rPr lang="en-GB" smtClean="0"/>
              <a:t>8</a:t>
            </a:fld>
            <a:endParaRPr lang="en-GB"/>
          </a:p>
        </p:txBody>
      </p:sp>
    </p:spTree>
    <p:extLst>
      <p:ext uri="{BB962C8B-B14F-4D97-AF65-F5344CB8AC3E}">
        <p14:creationId xmlns:p14="http://schemas.microsoft.com/office/powerpoint/2010/main" val="3416611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PTSD sufferers experience disturbances in memory with symptoms such as intrusive recollections, dissociative flashbacks and psychogenic amnesia (</a:t>
            </a:r>
            <a:r>
              <a:rPr lang="en-GB" sz="1200" kern="1200" dirty="0" err="1">
                <a:solidFill>
                  <a:schemeClr val="tx1"/>
                </a:solidFill>
                <a:effectLst/>
                <a:latin typeface="+mn-lt"/>
                <a:ea typeface="+mn-ea"/>
                <a:cs typeface="+mn-cs"/>
              </a:rPr>
              <a:t>Dickie</a:t>
            </a:r>
            <a:r>
              <a:rPr lang="en-GB" sz="1200" kern="1200" dirty="0">
                <a:solidFill>
                  <a:schemeClr val="tx1"/>
                </a:solidFill>
                <a:effectLst/>
                <a:latin typeface="+mn-lt"/>
                <a:ea typeface="+mn-ea"/>
                <a:cs typeface="+mn-cs"/>
              </a:rPr>
              <a:t> </a:t>
            </a:r>
            <a:r>
              <a:rPr lang="en-GB" sz="1200" i="1" kern="1200" dirty="0">
                <a:solidFill>
                  <a:schemeClr val="tx1"/>
                </a:solidFill>
                <a:effectLst/>
                <a:latin typeface="+mn-lt"/>
                <a:ea typeface="+mn-ea"/>
                <a:cs typeface="+mn-cs"/>
              </a:rPr>
              <a:t>et al</a:t>
            </a:r>
            <a:r>
              <a:rPr lang="en-GB" sz="1200" kern="1200" dirty="0">
                <a:solidFill>
                  <a:schemeClr val="tx1"/>
                </a:solidFill>
                <a:effectLst/>
                <a:latin typeface="+mn-lt"/>
                <a:ea typeface="+mn-ea"/>
                <a:cs typeface="+mn-cs"/>
              </a:rPr>
              <a:t> 2008). The hippocampus is involved in consolidating the memories of emotionally arousing experiences and modulating memories according to context during fear conditioning (</a:t>
            </a:r>
            <a:r>
              <a:rPr lang="en-GB" sz="1200" kern="1200" dirty="0" err="1">
                <a:solidFill>
                  <a:schemeClr val="tx1"/>
                </a:solidFill>
                <a:effectLst/>
                <a:latin typeface="+mn-lt"/>
                <a:ea typeface="+mn-ea"/>
                <a:cs typeface="+mn-cs"/>
              </a:rPr>
              <a:t>McGaugh</a:t>
            </a:r>
            <a:r>
              <a:rPr lang="en-GB" sz="1200" kern="1200" dirty="0">
                <a:solidFill>
                  <a:schemeClr val="tx1"/>
                </a:solidFill>
                <a:effectLst/>
                <a:latin typeface="+mn-lt"/>
                <a:ea typeface="+mn-ea"/>
                <a:cs typeface="+mn-cs"/>
              </a:rPr>
              <a:t> 2004, Corcoran &amp; Maren 2001). There have been conflicting reports as to whether the hippocampus is hyperactive or hypoactive in PTSD but a meta-analysis suggested that overall there is reduced activity in PTSD (</a:t>
            </a:r>
            <a:r>
              <a:rPr lang="en-GB" sz="1200" kern="1200" dirty="0" err="1">
                <a:solidFill>
                  <a:schemeClr val="tx1"/>
                </a:solidFill>
                <a:effectLst/>
                <a:latin typeface="+mn-lt"/>
                <a:ea typeface="+mn-ea"/>
                <a:cs typeface="+mn-cs"/>
              </a:rPr>
              <a:t>Etkin</a:t>
            </a:r>
            <a:r>
              <a:rPr lang="en-GB" sz="1200" kern="1200" dirty="0">
                <a:solidFill>
                  <a:schemeClr val="tx1"/>
                </a:solidFill>
                <a:effectLst/>
                <a:latin typeface="+mn-lt"/>
                <a:ea typeface="+mn-ea"/>
                <a:cs typeface="+mn-cs"/>
              </a:rPr>
              <a:t> &amp; Wager 2007). In particular, individuals with PTSD have demonstrated reduced hippocampal activation in response to traumatic script provocation (</a:t>
            </a:r>
            <a:r>
              <a:rPr lang="en-GB" sz="1200" kern="1200" dirty="0" err="1">
                <a:solidFill>
                  <a:schemeClr val="tx1"/>
                </a:solidFill>
                <a:effectLst/>
                <a:latin typeface="+mn-lt"/>
                <a:ea typeface="+mn-ea"/>
                <a:cs typeface="+mn-cs"/>
              </a:rPr>
              <a:t>Bremner</a:t>
            </a:r>
            <a:r>
              <a:rPr lang="en-GB" sz="1200" kern="1200" dirty="0">
                <a:solidFill>
                  <a:schemeClr val="tx1"/>
                </a:solidFill>
                <a:effectLst/>
                <a:latin typeface="+mn-lt"/>
                <a:ea typeface="+mn-ea"/>
                <a:cs typeface="+mn-cs"/>
              </a:rPr>
              <a:t> </a:t>
            </a:r>
            <a:r>
              <a:rPr lang="en-GB" sz="1200" i="1" kern="1200" dirty="0">
                <a:solidFill>
                  <a:schemeClr val="tx1"/>
                </a:solidFill>
                <a:effectLst/>
                <a:latin typeface="+mn-lt"/>
                <a:ea typeface="+mn-ea"/>
                <a:cs typeface="+mn-cs"/>
              </a:rPr>
              <a:t>et al</a:t>
            </a:r>
            <a:r>
              <a:rPr lang="en-GB" sz="1200" kern="1200" dirty="0">
                <a:solidFill>
                  <a:schemeClr val="tx1"/>
                </a:solidFill>
                <a:effectLst/>
                <a:latin typeface="+mn-lt"/>
                <a:ea typeface="+mn-ea"/>
                <a:cs typeface="+mn-cs"/>
              </a:rPr>
              <a:t> 1999). Reduced hippocampal activation in a virtual Morris water task (designed to test learning, memory and spatial navigation) predicted symptom severity in subjects with PTSD (</a:t>
            </a:r>
            <a:r>
              <a:rPr lang="en-GB" sz="1200" kern="1200" dirty="0" err="1">
                <a:solidFill>
                  <a:schemeClr val="tx1"/>
                </a:solidFill>
                <a:effectLst/>
                <a:latin typeface="+mn-lt"/>
                <a:ea typeface="+mn-ea"/>
                <a:cs typeface="+mn-cs"/>
              </a:rPr>
              <a:t>Astur</a:t>
            </a:r>
            <a:r>
              <a:rPr lang="en-GB" sz="1200" kern="1200" dirty="0">
                <a:solidFill>
                  <a:schemeClr val="tx1"/>
                </a:solidFill>
                <a:effectLst/>
                <a:latin typeface="+mn-lt"/>
                <a:ea typeface="+mn-ea"/>
                <a:cs typeface="+mn-cs"/>
              </a:rPr>
              <a:t> </a:t>
            </a:r>
            <a:r>
              <a:rPr lang="en-GB" sz="1200" i="1" kern="1200" dirty="0">
                <a:solidFill>
                  <a:schemeClr val="tx1"/>
                </a:solidFill>
                <a:effectLst/>
                <a:latin typeface="+mn-lt"/>
                <a:ea typeface="+mn-ea"/>
                <a:cs typeface="+mn-cs"/>
              </a:rPr>
              <a:t>et al</a:t>
            </a:r>
            <a:r>
              <a:rPr lang="en-GB" sz="1200" kern="1200" dirty="0">
                <a:solidFill>
                  <a:schemeClr val="tx1"/>
                </a:solidFill>
                <a:effectLst/>
                <a:latin typeface="+mn-lt"/>
                <a:ea typeface="+mn-ea"/>
                <a:cs typeface="+mn-cs"/>
              </a:rPr>
              <a:t> 2006). Successful treatment with psychotherapy in patients with </a:t>
            </a:r>
            <a:r>
              <a:rPr lang="en-GB" sz="1200" kern="1200" dirty="0" err="1">
                <a:solidFill>
                  <a:schemeClr val="tx1"/>
                </a:solidFill>
                <a:effectLst/>
                <a:latin typeface="+mn-lt"/>
                <a:ea typeface="+mn-ea"/>
                <a:cs typeface="+mn-cs"/>
              </a:rPr>
              <a:t>subthreshold</a:t>
            </a:r>
            <a:r>
              <a:rPr lang="en-GB" sz="1200" kern="1200" dirty="0">
                <a:solidFill>
                  <a:schemeClr val="tx1"/>
                </a:solidFill>
                <a:effectLst/>
                <a:latin typeface="+mn-lt"/>
                <a:ea typeface="+mn-ea"/>
                <a:cs typeface="+mn-cs"/>
              </a:rPr>
              <a:t> PTSD has found increased hippocampal activation in response to traumatic scripts (Peres </a:t>
            </a:r>
            <a:r>
              <a:rPr lang="en-GB" sz="1200" i="1" kern="1200" dirty="0">
                <a:solidFill>
                  <a:schemeClr val="tx1"/>
                </a:solidFill>
                <a:effectLst/>
                <a:latin typeface="+mn-lt"/>
                <a:ea typeface="+mn-ea"/>
                <a:cs typeface="+mn-cs"/>
              </a:rPr>
              <a:t>et al</a:t>
            </a:r>
            <a:r>
              <a:rPr lang="en-GB" sz="1200" kern="1200" dirty="0">
                <a:solidFill>
                  <a:schemeClr val="tx1"/>
                </a:solidFill>
                <a:effectLst/>
                <a:latin typeface="+mn-lt"/>
                <a:ea typeface="+mn-ea"/>
                <a:cs typeface="+mn-cs"/>
              </a:rPr>
              <a:t> 2007). </a:t>
            </a:r>
            <a:endParaRPr lang="en-GB" dirty="0"/>
          </a:p>
        </p:txBody>
      </p:sp>
      <p:sp>
        <p:nvSpPr>
          <p:cNvPr id="4" name="Slide Number Placeholder 3"/>
          <p:cNvSpPr>
            <a:spLocks noGrp="1"/>
          </p:cNvSpPr>
          <p:nvPr>
            <p:ph type="sldNum" sz="quarter" idx="10"/>
          </p:nvPr>
        </p:nvSpPr>
        <p:spPr/>
        <p:txBody>
          <a:bodyPr/>
          <a:lstStyle/>
          <a:p>
            <a:fld id="{0C9EB914-F61D-4469-BF33-A0A3B2AD6974}" type="slidenum">
              <a:rPr lang="en-GB" smtClean="0"/>
              <a:t>9</a:t>
            </a:fld>
            <a:endParaRPr lang="en-GB"/>
          </a:p>
        </p:txBody>
      </p:sp>
    </p:spTree>
    <p:extLst>
      <p:ext uri="{BB962C8B-B14F-4D97-AF65-F5344CB8AC3E}">
        <p14:creationId xmlns:p14="http://schemas.microsoft.com/office/powerpoint/2010/main" val="15753211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EC6BA3-655F-E469-15A5-1C5E855D034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57E27552-70A7-EB7B-0F30-55780FE7C93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D06DA553-6DD7-66AD-5D96-4A98320DBA32}"/>
              </a:ext>
            </a:extLst>
          </p:cNvPr>
          <p:cNvSpPr>
            <a:spLocks noGrp="1"/>
          </p:cNvSpPr>
          <p:nvPr>
            <p:ph type="dt" sz="half" idx="10"/>
          </p:nvPr>
        </p:nvSpPr>
        <p:spPr/>
        <p:txBody>
          <a:bodyPr/>
          <a:lstStyle/>
          <a:p>
            <a:fld id="{D12E4966-475C-4F55-8190-C4F3D8435141}" type="datetimeFigureOut">
              <a:rPr lang="en-GB" smtClean="0"/>
              <a:t>16/02/2023</a:t>
            </a:fld>
            <a:endParaRPr lang="en-GB"/>
          </a:p>
        </p:txBody>
      </p:sp>
      <p:sp>
        <p:nvSpPr>
          <p:cNvPr id="5" name="Footer Placeholder 4">
            <a:extLst>
              <a:ext uri="{FF2B5EF4-FFF2-40B4-BE49-F238E27FC236}">
                <a16:creationId xmlns:a16="http://schemas.microsoft.com/office/drawing/2014/main" id="{514C9F55-C456-7921-DEDA-E6633CFFE09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1BA62AA-1F41-0909-FDE4-8955D791D296}"/>
              </a:ext>
            </a:extLst>
          </p:cNvPr>
          <p:cNvSpPr>
            <a:spLocks noGrp="1"/>
          </p:cNvSpPr>
          <p:nvPr>
            <p:ph type="sldNum" sz="quarter" idx="12"/>
          </p:nvPr>
        </p:nvSpPr>
        <p:spPr/>
        <p:txBody>
          <a:bodyPr/>
          <a:lstStyle/>
          <a:p>
            <a:fld id="{4E16D248-BE4F-43BC-870D-0D7D08927E4C}" type="slidenum">
              <a:rPr lang="en-GB" smtClean="0"/>
              <a:t>‹#›</a:t>
            </a:fld>
            <a:endParaRPr lang="en-GB"/>
          </a:p>
        </p:txBody>
      </p:sp>
    </p:spTree>
    <p:extLst>
      <p:ext uri="{BB962C8B-B14F-4D97-AF65-F5344CB8AC3E}">
        <p14:creationId xmlns:p14="http://schemas.microsoft.com/office/powerpoint/2010/main" val="17034994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D8D47F-CC46-3F31-5239-73389FC1334B}"/>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2CAE28D5-D853-DE8A-E0D0-FE466E10000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8476854-8611-7FA8-FEA7-6D6B32CD90A5}"/>
              </a:ext>
            </a:extLst>
          </p:cNvPr>
          <p:cNvSpPr>
            <a:spLocks noGrp="1"/>
          </p:cNvSpPr>
          <p:nvPr>
            <p:ph type="dt" sz="half" idx="10"/>
          </p:nvPr>
        </p:nvSpPr>
        <p:spPr/>
        <p:txBody>
          <a:bodyPr/>
          <a:lstStyle/>
          <a:p>
            <a:fld id="{D12E4966-475C-4F55-8190-C4F3D8435141}" type="datetimeFigureOut">
              <a:rPr lang="en-GB" smtClean="0"/>
              <a:t>16/02/2023</a:t>
            </a:fld>
            <a:endParaRPr lang="en-GB"/>
          </a:p>
        </p:txBody>
      </p:sp>
      <p:sp>
        <p:nvSpPr>
          <p:cNvPr id="5" name="Footer Placeholder 4">
            <a:extLst>
              <a:ext uri="{FF2B5EF4-FFF2-40B4-BE49-F238E27FC236}">
                <a16:creationId xmlns:a16="http://schemas.microsoft.com/office/drawing/2014/main" id="{40813B4B-57AA-F754-F3FF-564F75EEB04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A7592CF-7246-AF32-0385-CF7F09BC8CE9}"/>
              </a:ext>
            </a:extLst>
          </p:cNvPr>
          <p:cNvSpPr>
            <a:spLocks noGrp="1"/>
          </p:cNvSpPr>
          <p:nvPr>
            <p:ph type="sldNum" sz="quarter" idx="12"/>
          </p:nvPr>
        </p:nvSpPr>
        <p:spPr/>
        <p:txBody>
          <a:bodyPr/>
          <a:lstStyle/>
          <a:p>
            <a:fld id="{4E16D248-BE4F-43BC-870D-0D7D08927E4C}" type="slidenum">
              <a:rPr lang="en-GB" smtClean="0"/>
              <a:t>‹#›</a:t>
            </a:fld>
            <a:endParaRPr lang="en-GB"/>
          </a:p>
        </p:txBody>
      </p:sp>
    </p:spTree>
    <p:extLst>
      <p:ext uri="{BB962C8B-B14F-4D97-AF65-F5344CB8AC3E}">
        <p14:creationId xmlns:p14="http://schemas.microsoft.com/office/powerpoint/2010/main" val="6298041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8232CB0-498D-B216-E906-0BB1B4C36624}"/>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0B85C5FA-3499-390D-01B4-A576652A668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7DD1218-7CF7-BC98-B8B4-8B8292B0DEF2}"/>
              </a:ext>
            </a:extLst>
          </p:cNvPr>
          <p:cNvSpPr>
            <a:spLocks noGrp="1"/>
          </p:cNvSpPr>
          <p:nvPr>
            <p:ph type="dt" sz="half" idx="10"/>
          </p:nvPr>
        </p:nvSpPr>
        <p:spPr/>
        <p:txBody>
          <a:bodyPr/>
          <a:lstStyle/>
          <a:p>
            <a:fld id="{D12E4966-475C-4F55-8190-C4F3D8435141}" type="datetimeFigureOut">
              <a:rPr lang="en-GB" smtClean="0"/>
              <a:t>16/02/2023</a:t>
            </a:fld>
            <a:endParaRPr lang="en-GB"/>
          </a:p>
        </p:txBody>
      </p:sp>
      <p:sp>
        <p:nvSpPr>
          <p:cNvPr id="5" name="Footer Placeholder 4">
            <a:extLst>
              <a:ext uri="{FF2B5EF4-FFF2-40B4-BE49-F238E27FC236}">
                <a16:creationId xmlns:a16="http://schemas.microsoft.com/office/drawing/2014/main" id="{F0592DAC-CC12-B14D-A0AE-CF3BF811564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73C4A47-8F10-1AA1-6CFA-BF49F2260BB8}"/>
              </a:ext>
            </a:extLst>
          </p:cNvPr>
          <p:cNvSpPr>
            <a:spLocks noGrp="1"/>
          </p:cNvSpPr>
          <p:nvPr>
            <p:ph type="sldNum" sz="quarter" idx="12"/>
          </p:nvPr>
        </p:nvSpPr>
        <p:spPr/>
        <p:txBody>
          <a:bodyPr/>
          <a:lstStyle/>
          <a:p>
            <a:fld id="{4E16D248-BE4F-43BC-870D-0D7D08927E4C}" type="slidenum">
              <a:rPr lang="en-GB" smtClean="0"/>
              <a:t>‹#›</a:t>
            </a:fld>
            <a:endParaRPr lang="en-GB"/>
          </a:p>
        </p:txBody>
      </p:sp>
    </p:spTree>
    <p:extLst>
      <p:ext uri="{BB962C8B-B14F-4D97-AF65-F5344CB8AC3E}">
        <p14:creationId xmlns:p14="http://schemas.microsoft.com/office/powerpoint/2010/main" val="5583547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4E275B-93C9-CA20-6E52-21AA9C11E14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98534D5E-730C-3BE4-FB4D-8B9F9AC9143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281CF8E-E435-E413-7187-D29BEADE740E}"/>
              </a:ext>
            </a:extLst>
          </p:cNvPr>
          <p:cNvSpPr>
            <a:spLocks noGrp="1"/>
          </p:cNvSpPr>
          <p:nvPr>
            <p:ph type="dt" sz="half" idx="10"/>
          </p:nvPr>
        </p:nvSpPr>
        <p:spPr/>
        <p:txBody>
          <a:bodyPr/>
          <a:lstStyle/>
          <a:p>
            <a:fld id="{D12E4966-475C-4F55-8190-C4F3D8435141}" type="datetimeFigureOut">
              <a:rPr lang="en-GB" smtClean="0"/>
              <a:t>16/02/2023</a:t>
            </a:fld>
            <a:endParaRPr lang="en-GB"/>
          </a:p>
        </p:txBody>
      </p:sp>
      <p:sp>
        <p:nvSpPr>
          <p:cNvPr id="5" name="Footer Placeholder 4">
            <a:extLst>
              <a:ext uri="{FF2B5EF4-FFF2-40B4-BE49-F238E27FC236}">
                <a16:creationId xmlns:a16="http://schemas.microsoft.com/office/drawing/2014/main" id="{E4D32A14-B3BB-C942-D9D4-9A75114F07E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104CAA8-75F7-FF36-48A7-F1A142E6E156}"/>
              </a:ext>
            </a:extLst>
          </p:cNvPr>
          <p:cNvSpPr>
            <a:spLocks noGrp="1"/>
          </p:cNvSpPr>
          <p:nvPr>
            <p:ph type="sldNum" sz="quarter" idx="12"/>
          </p:nvPr>
        </p:nvSpPr>
        <p:spPr/>
        <p:txBody>
          <a:bodyPr/>
          <a:lstStyle/>
          <a:p>
            <a:fld id="{4E16D248-BE4F-43BC-870D-0D7D08927E4C}" type="slidenum">
              <a:rPr lang="en-GB" smtClean="0"/>
              <a:t>‹#›</a:t>
            </a:fld>
            <a:endParaRPr lang="en-GB"/>
          </a:p>
        </p:txBody>
      </p:sp>
    </p:spTree>
    <p:extLst>
      <p:ext uri="{BB962C8B-B14F-4D97-AF65-F5344CB8AC3E}">
        <p14:creationId xmlns:p14="http://schemas.microsoft.com/office/powerpoint/2010/main" val="39935795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8F870B-E503-945B-4BAE-C1322525E01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521E6F75-E61F-EC8D-54B0-63B950C46FA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39308A7-889D-67CE-D8AA-4B9B826B9058}"/>
              </a:ext>
            </a:extLst>
          </p:cNvPr>
          <p:cNvSpPr>
            <a:spLocks noGrp="1"/>
          </p:cNvSpPr>
          <p:nvPr>
            <p:ph type="dt" sz="half" idx="10"/>
          </p:nvPr>
        </p:nvSpPr>
        <p:spPr/>
        <p:txBody>
          <a:bodyPr/>
          <a:lstStyle/>
          <a:p>
            <a:fld id="{D12E4966-475C-4F55-8190-C4F3D8435141}" type="datetimeFigureOut">
              <a:rPr lang="en-GB" smtClean="0"/>
              <a:t>16/02/2023</a:t>
            </a:fld>
            <a:endParaRPr lang="en-GB"/>
          </a:p>
        </p:txBody>
      </p:sp>
      <p:sp>
        <p:nvSpPr>
          <p:cNvPr id="5" name="Footer Placeholder 4">
            <a:extLst>
              <a:ext uri="{FF2B5EF4-FFF2-40B4-BE49-F238E27FC236}">
                <a16:creationId xmlns:a16="http://schemas.microsoft.com/office/drawing/2014/main" id="{9D9055AA-5B1F-6928-0871-3E6DC9DFBB9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A561F9B-3B74-A2DB-D25A-ED9D65A7EFCB}"/>
              </a:ext>
            </a:extLst>
          </p:cNvPr>
          <p:cNvSpPr>
            <a:spLocks noGrp="1"/>
          </p:cNvSpPr>
          <p:nvPr>
            <p:ph type="sldNum" sz="quarter" idx="12"/>
          </p:nvPr>
        </p:nvSpPr>
        <p:spPr/>
        <p:txBody>
          <a:bodyPr/>
          <a:lstStyle/>
          <a:p>
            <a:fld id="{4E16D248-BE4F-43BC-870D-0D7D08927E4C}" type="slidenum">
              <a:rPr lang="en-GB" smtClean="0"/>
              <a:t>‹#›</a:t>
            </a:fld>
            <a:endParaRPr lang="en-GB"/>
          </a:p>
        </p:txBody>
      </p:sp>
    </p:spTree>
    <p:extLst>
      <p:ext uri="{BB962C8B-B14F-4D97-AF65-F5344CB8AC3E}">
        <p14:creationId xmlns:p14="http://schemas.microsoft.com/office/powerpoint/2010/main" val="30236867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7D3A98-CE7A-8549-7429-2BD711782F7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96ED11B8-1727-B9E1-F9F6-D5795E6E22A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1100FD6E-8992-3FF7-E8E4-37BB81E5F02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EF0F2AD8-C17C-CD6A-A051-0620D2AEB9B6}"/>
              </a:ext>
            </a:extLst>
          </p:cNvPr>
          <p:cNvSpPr>
            <a:spLocks noGrp="1"/>
          </p:cNvSpPr>
          <p:nvPr>
            <p:ph type="dt" sz="half" idx="10"/>
          </p:nvPr>
        </p:nvSpPr>
        <p:spPr/>
        <p:txBody>
          <a:bodyPr/>
          <a:lstStyle/>
          <a:p>
            <a:fld id="{D12E4966-475C-4F55-8190-C4F3D8435141}" type="datetimeFigureOut">
              <a:rPr lang="en-GB" smtClean="0"/>
              <a:t>16/02/2023</a:t>
            </a:fld>
            <a:endParaRPr lang="en-GB"/>
          </a:p>
        </p:txBody>
      </p:sp>
      <p:sp>
        <p:nvSpPr>
          <p:cNvPr id="6" name="Footer Placeholder 5">
            <a:extLst>
              <a:ext uri="{FF2B5EF4-FFF2-40B4-BE49-F238E27FC236}">
                <a16:creationId xmlns:a16="http://schemas.microsoft.com/office/drawing/2014/main" id="{FE643ABB-43FC-69A6-C86F-E5A6AF3D963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39D4889-7EF3-FABB-F24C-287D40246E33}"/>
              </a:ext>
            </a:extLst>
          </p:cNvPr>
          <p:cNvSpPr>
            <a:spLocks noGrp="1"/>
          </p:cNvSpPr>
          <p:nvPr>
            <p:ph type="sldNum" sz="quarter" idx="12"/>
          </p:nvPr>
        </p:nvSpPr>
        <p:spPr/>
        <p:txBody>
          <a:bodyPr/>
          <a:lstStyle/>
          <a:p>
            <a:fld id="{4E16D248-BE4F-43BC-870D-0D7D08927E4C}" type="slidenum">
              <a:rPr lang="en-GB" smtClean="0"/>
              <a:t>‹#›</a:t>
            </a:fld>
            <a:endParaRPr lang="en-GB"/>
          </a:p>
        </p:txBody>
      </p:sp>
    </p:spTree>
    <p:extLst>
      <p:ext uri="{BB962C8B-B14F-4D97-AF65-F5344CB8AC3E}">
        <p14:creationId xmlns:p14="http://schemas.microsoft.com/office/powerpoint/2010/main" val="22059322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B71109-021D-7F2F-8EF8-A6B52AD4E675}"/>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CB9C8CC8-9A4C-DC54-2848-C7643A08E54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6ACF3C6-72CF-18E4-1E9E-C79F78DE52E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72D0E405-417E-DCB7-C779-59013F454E8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037032D-AFDA-00C2-DAC1-AA3A57B94A1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24F6F770-82F6-2686-DBAA-35786A1C92D4}"/>
              </a:ext>
            </a:extLst>
          </p:cNvPr>
          <p:cNvSpPr>
            <a:spLocks noGrp="1"/>
          </p:cNvSpPr>
          <p:nvPr>
            <p:ph type="dt" sz="half" idx="10"/>
          </p:nvPr>
        </p:nvSpPr>
        <p:spPr/>
        <p:txBody>
          <a:bodyPr/>
          <a:lstStyle/>
          <a:p>
            <a:fld id="{D12E4966-475C-4F55-8190-C4F3D8435141}" type="datetimeFigureOut">
              <a:rPr lang="en-GB" smtClean="0"/>
              <a:t>16/02/2023</a:t>
            </a:fld>
            <a:endParaRPr lang="en-GB"/>
          </a:p>
        </p:txBody>
      </p:sp>
      <p:sp>
        <p:nvSpPr>
          <p:cNvPr id="8" name="Footer Placeholder 7">
            <a:extLst>
              <a:ext uri="{FF2B5EF4-FFF2-40B4-BE49-F238E27FC236}">
                <a16:creationId xmlns:a16="http://schemas.microsoft.com/office/drawing/2014/main" id="{D8B622A4-32EC-5B77-BA2B-EB048ABDDED6}"/>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6CA027BC-8C59-FF54-2385-B80B652394A4}"/>
              </a:ext>
            </a:extLst>
          </p:cNvPr>
          <p:cNvSpPr>
            <a:spLocks noGrp="1"/>
          </p:cNvSpPr>
          <p:nvPr>
            <p:ph type="sldNum" sz="quarter" idx="12"/>
          </p:nvPr>
        </p:nvSpPr>
        <p:spPr/>
        <p:txBody>
          <a:bodyPr/>
          <a:lstStyle/>
          <a:p>
            <a:fld id="{4E16D248-BE4F-43BC-870D-0D7D08927E4C}" type="slidenum">
              <a:rPr lang="en-GB" smtClean="0"/>
              <a:t>‹#›</a:t>
            </a:fld>
            <a:endParaRPr lang="en-GB"/>
          </a:p>
        </p:txBody>
      </p:sp>
    </p:spTree>
    <p:extLst>
      <p:ext uri="{BB962C8B-B14F-4D97-AF65-F5344CB8AC3E}">
        <p14:creationId xmlns:p14="http://schemas.microsoft.com/office/powerpoint/2010/main" val="40597685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95BECD-30A2-C6A2-0495-AAE709BC1D7F}"/>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BE7CA1F3-DCB2-CC3F-2627-46E0A525FB94}"/>
              </a:ext>
            </a:extLst>
          </p:cNvPr>
          <p:cNvSpPr>
            <a:spLocks noGrp="1"/>
          </p:cNvSpPr>
          <p:nvPr>
            <p:ph type="dt" sz="half" idx="10"/>
          </p:nvPr>
        </p:nvSpPr>
        <p:spPr/>
        <p:txBody>
          <a:bodyPr/>
          <a:lstStyle/>
          <a:p>
            <a:fld id="{D12E4966-475C-4F55-8190-C4F3D8435141}" type="datetimeFigureOut">
              <a:rPr lang="en-GB" smtClean="0"/>
              <a:t>16/02/2023</a:t>
            </a:fld>
            <a:endParaRPr lang="en-GB"/>
          </a:p>
        </p:txBody>
      </p:sp>
      <p:sp>
        <p:nvSpPr>
          <p:cNvPr id="4" name="Footer Placeholder 3">
            <a:extLst>
              <a:ext uri="{FF2B5EF4-FFF2-40B4-BE49-F238E27FC236}">
                <a16:creationId xmlns:a16="http://schemas.microsoft.com/office/drawing/2014/main" id="{5CA0AA42-28CB-E870-8147-53988F541894}"/>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4E70B73E-9F6C-6766-58A3-BC66AE6F63DD}"/>
              </a:ext>
            </a:extLst>
          </p:cNvPr>
          <p:cNvSpPr>
            <a:spLocks noGrp="1"/>
          </p:cNvSpPr>
          <p:nvPr>
            <p:ph type="sldNum" sz="quarter" idx="12"/>
          </p:nvPr>
        </p:nvSpPr>
        <p:spPr/>
        <p:txBody>
          <a:bodyPr/>
          <a:lstStyle/>
          <a:p>
            <a:fld id="{4E16D248-BE4F-43BC-870D-0D7D08927E4C}" type="slidenum">
              <a:rPr lang="en-GB" smtClean="0"/>
              <a:t>‹#›</a:t>
            </a:fld>
            <a:endParaRPr lang="en-GB"/>
          </a:p>
        </p:txBody>
      </p:sp>
    </p:spTree>
    <p:extLst>
      <p:ext uri="{BB962C8B-B14F-4D97-AF65-F5344CB8AC3E}">
        <p14:creationId xmlns:p14="http://schemas.microsoft.com/office/powerpoint/2010/main" val="33496584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507DCFC-2D45-284E-64E6-03AEFCFAC312}"/>
              </a:ext>
            </a:extLst>
          </p:cNvPr>
          <p:cNvSpPr>
            <a:spLocks noGrp="1"/>
          </p:cNvSpPr>
          <p:nvPr>
            <p:ph type="dt" sz="half" idx="10"/>
          </p:nvPr>
        </p:nvSpPr>
        <p:spPr/>
        <p:txBody>
          <a:bodyPr/>
          <a:lstStyle/>
          <a:p>
            <a:fld id="{D12E4966-475C-4F55-8190-C4F3D8435141}" type="datetimeFigureOut">
              <a:rPr lang="en-GB" smtClean="0"/>
              <a:t>16/02/2023</a:t>
            </a:fld>
            <a:endParaRPr lang="en-GB"/>
          </a:p>
        </p:txBody>
      </p:sp>
      <p:sp>
        <p:nvSpPr>
          <p:cNvPr id="3" name="Footer Placeholder 2">
            <a:extLst>
              <a:ext uri="{FF2B5EF4-FFF2-40B4-BE49-F238E27FC236}">
                <a16:creationId xmlns:a16="http://schemas.microsoft.com/office/drawing/2014/main" id="{F85902E5-70AE-3F7F-3A5E-F27C3BF4998C}"/>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B15C017E-3630-E410-C1D4-99E94EE6AA90}"/>
              </a:ext>
            </a:extLst>
          </p:cNvPr>
          <p:cNvSpPr>
            <a:spLocks noGrp="1"/>
          </p:cNvSpPr>
          <p:nvPr>
            <p:ph type="sldNum" sz="quarter" idx="12"/>
          </p:nvPr>
        </p:nvSpPr>
        <p:spPr/>
        <p:txBody>
          <a:bodyPr/>
          <a:lstStyle/>
          <a:p>
            <a:fld id="{4E16D248-BE4F-43BC-870D-0D7D08927E4C}" type="slidenum">
              <a:rPr lang="en-GB" smtClean="0"/>
              <a:t>‹#›</a:t>
            </a:fld>
            <a:endParaRPr lang="en-GB"/>
          </a:p>
        </p:txBody>
      </p:sp>
    </p:spTree>
    <p:extLst>
      <p:ext uri="{BB962C8B-B14F-4D97-AF65-F5344CB8AC3E}">
        <p14:creationId xmlns:p14="http://schemas.microsoft.com/office/powerpoint/2010/main" val="29808120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701CA0-17F2-89CE-7E57-1FB332E9029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928C9A8A-663E-66E7-B0D7-43C6D520AC5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5E4415BF-4C12-9494-323B-5B3CE08D7AD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0C5CCD5-6B95-9481-3C8D-7825F233877A}"/>
              </a:ext>
            </a:extLst>
          </p:cNvPr>
          <p:cNvSpPr>
            <a:spLocks noGrp="1"/>
          </p:cNvSpPr>
          <p:nvPr>
            <p:ph type="dt" sz="half" idx="10"/>
          </p:nvPr>
        </p:nvSpPr>
        <p:spPr/>
        <p:txBody>
          <a:bodyPr/>
          <a:lstStyle/>
          <a:p>
            <a:fld id="{D12E4966-475C-4F55-8190-C4F3D8435141}" type="datetimeFigureOut">
              <a:rPr lang="en-GB" smtClean="0"/>
              <a:t>16/02/2023</a:t>
            </a:fld>
            <a:endParaRPr lang="en-GB"/>
          </a:p>
        </p:txBody>
      </p:sp>
      <p:sp>
        <p:nvSpPr>
          <p:cNvPr id="6" name="Footer Placeholder 5">
            <a:extLst>
              <a:ext uri="{FF2B5EF4-FFF2-40B4-BE49-F238E27FC236}">
                <a16:creationId xmlns:a16="http://schemas.microsoft.com/office/drawing/2014/main" id="{132B084F-CED3-210E-04FE-8196B4B52DE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F4FB5AF-9BA2-B491-DFD0-AA25B4FD3312}"/>
              </a:ext>
            </a:extLst>
          </p:cNvPr>
          <p:cNvSpPr>
            <a:spLocks noGrp="1"/>
          </p:cNvSpPr>
          <p:nvPr>
            <p:ph type="sldNum" sz="quarter" idx="12"/>
          </p:nvPr>
        </p:nvSpPr>
        <p:spPr/>
        <p:txBody>
          <a:bodyPr/>
          <a:lstStyle/>
          <a:p>
            <a:fld id="{4E16D248-BE4F-43BC-870D-0D7D08927E4C}" type="slidenum">
              <a:rPr lang="en-GB" smtClean="0"/>
              <a:t>‹#›</a:t>
            </a:fld>
            <a:endParaRPr lang="en-GB"/>
          </a:p>
        </p:txBody>
      </p:sp>
    </p:spTree>
    <p:extLst>
      <p:ext uri="{BB962C8B-B14F-4D97-AF65-F5344CB8AC3E}">
        <p14:creationId xmlns:p14="http://schemas.microsoft.com/office/powerpoint/2010/main" val="38137285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64029E-5846-AC4D-81A1-362FC5AA5A2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488F347B-64BA-0B22-B612-5D81ECA6E20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EDDF723D-F3C9-414F-0C09-F91D2AA58FD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1EA666E-1FE1-DFC0-02DB-DA826C6088AF}"/>
              </a:ext>
            </a:extLst>
          </p:cNvPr>
          <p:cNvSpPr>
            <a:spLocks noGrp="1"/>
          </p:cNvSpPr>
          <p:nvPr>
            <p:ph type="dt" sz="half" idx="10"/>
          </p:nvPr>
        </p:nvSpPr>
        <p:spPr/>
        <p:txBody>
          <a:bodyPr/>
          <a:lstStyle/>
          <a:p>
            <a:fld id="{D12E4966-475C-4F55-8190-C4F3D8435141}" type="datetimeFigureOut">
              <a:rPr lang="en-GB" smtClean="0"/>
              <a:t>16/02/2023</a:t>
            </a:fld>
            <a:endParaRPr lang="en-GB"/>
          </a:p>
        </p:txBody>
      </p:sp>
      <p:sp>
        <p:nvSpPr>
          <p:cNvPr id="6" name="Footer Placeholder 5">
            <a:extLst>
              <a:ext uri="{FF2B5EF4-FFF2-40B4-BE49-F238E27FC236}">
                <a16:creationId xmlns:a16="http://schemas.microsoft.com/office/drawing/2014/main" id="{6163C1B0-5C78-F394-8204-22DFBDA38ED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553FE18F-3633-7B59-A827-0B66B365387C}"/>
              </a:ext>
            </a:extLst>
          </p:cNvPr>
          <p:cNvSpPr>
            <a:spLocks noGrp="1"/>
          </p:cNvSpPr>
          <p:nvPr>
            <p:ph type="sldNum" sz="quarter" idx="12"/>
          </p:nvPr>
        </p:nvSpPr>
        <p:spPr/>
        <p:txBody>
          <a:bodyPr/>
          <a:lstStyle/>
          <a:p>
            <a:fld id="{4E16D248-BE4F-43BC-870D-0D7D08927E4C}" type="slidenum">
              <a:rPr lang="en-GB" smtClean="0"/>
              <a:t>‹#›</a:t>
            </a:fld>
            <a:endParaRPr lang="en-GB"/>
          </a:p>
        </p:txBody>
      </p:sp>
    </p:spTree>
    <p:extLst>
      <p:ext uri="{BB962C8B-B14F-4D97-AF65-F5344CB8AC3E}">
        <p14:creationId xmlns:p14="http://schemas.microsoft.com/office/powerpoint/2010/main" val="35660802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D609F99-4614-6ABB-F4AC-7A04298CBDC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2D8D9331-3D70-5F50-7F03-24AF8F43835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D109EB3-F019-69D8-6E8B-26A6AE80ACE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12E4966-475C-4F55-8190-C4F3D8435141}" type="datetimeFigureOut">
              <a:rPr lang="en-GB" smtClean="0"/>
              <a:t>16/02/2023</a:t>
            </a:fld>
            <a:endParaRPr lang="en-GB"/>
          </a:p>
        </p:txBody>
      </p:sp>
      <p:sp>
        <p:nvSpPr>
          <p:cNvPr id="5" name="Footer Placeholder 4">
            <a:extLst>
              <a:ext uri="{FF2B5EF4-FFF2-40B4-BE49-F238E27FC236}">
                <a16:creationId xmlns:a16="http://schemas.microsoft.com/office/drawing/2014/main" id="{EA77B966-E073-2EF6-A082-86203FDEF17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0F82CA1C-B588-1DF7-9156-BD663219E35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E16D248-BE4F-43BC-870D-0D7D08927E4C}" type="slidenum">
              <a:rPr lang="en-GB" smtClean="0"/>
              <a:t>‹#›</a:t>
            </a:fld>
            <a:endParaRPr lang="en-GB"/>
          </a:p>
        </p:txBody>
      </p:sp>
    </p:spTree>
    <p:extLst>
      <p:ext uri="{BB962C8B-B14F-4D97-AF65-F5344CB8AC3E}">
        <p14:creationId xmlns:p14="http://schemas.microsoft.com/office/powerpoint/2010/main" val="46923886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A171DA-0F3B-533D-7936-54075E90E687}"/>
              </a:ext>
            </a:extLst>
          </p:cNvPr>
          <p:cNvSpPr>
            <a:spLocks noGrp="1"/>
          </p:cNvSpPr>
          <p:nvPr>
            <p:ph type="ctrTitle"/>
          </p:nvPr>
        </p:nvSpPr>
        <p:spPr>
          <a:xfrm>
            <a:off x="217891" y="4390044"/>
            <a:ext cx="5826101" cy="2018046"/>
          </a:xfrm>
        </p:spPr>
        <p:txBody>
          <a:bodyPr>
            <a:noAutofit/>
          </a:bodyPr>
          <a:lstStyle/>
          <a:p>
            <a:pPr algn="r"/>
            <a:r>
              <a:rPr lang="en-GB" dirty="0">
                <a:solidFill>
                  <a:srgbClr val="0070C0"/>
                </a:solidFill>
              </a:rPr>
              <a:t>Therapies of the future</a:t>
            </a:r>
            <a:endParaRPr lang="en-GB" sz="4400" dirty="0">
              <a:solidFill>
                <a:srgbClr val="0070C0"/>
              </a:solidFill>
            </a:endParaRPr>
          </a:p>
        </p:txBody>
      </p:sp>
      <p:sp>
        <p:nvSpPr>
          <p:cNvPr id="3" name="Subtitle 2">
            <a:extLst>
              <a:ext uri="{FF2B5EF4-FFF2-40B4-BE49-F238E27FC236}">
                <a16:creationId xmlns:a16="http://schemas.microsoft.com/office/drawing/2014/main" id="{952B0832-BBA9-7221-3206-6DFB2B675C39}"/>
              </a:ext>
            </a:extLst>
          </p:cNvPr>
          <p:cNvSpPr>
            <a:spLocks noGrp="1"/>
          </p:cNvSpPr>
          <p:nvPr>
            <p:ph type="subTitle" idx="1"/>
          </p:nvPr>
        </p:nvSpPr>
        <p:spPr>
          <a:xfrm>
            <a:off x="6148009" y="4551407"/>
            <a:ext cx="5774092" cy="2018047"/>
          </a:xfrm>
        </p:spPr>
        <p:txBody>
          <a:bodyPr>
            <a:normAutofit fontScale="85000" lnSpcReduction="20000"/>
          </a:bodyPr>
          <a:lstStyle/>
          <a:p>
            <a:pPr algn="l"/>
            <a:r>
              <a:rPr lang="en-GB" sz="2800" dirty="0"/>
              <a:t>Dr Mat Hoskins MBBCh MSc MRCPsych</a:t>
            </a:r>
          </a:p>
          <a:p>
            <a:pPr algn="l"/>
            <a:r>
              <a:rPr lang="en-GB" sz="1600" dirty="0"/>
              <a:t>Lead Adult Consultant Psychiatrist, </a:t>
            </a:r>
          </a:p>
          <a:p>
            <a:pPr algn="l"/>
            <a:r>
              <a:rPr lang="en-GB" sz="1600" dirty="0"/>
              <a:t>Traumatic Stress Wales</a:t>
            </a:r>
          </a:p>
          <a:p>
            <a:pPr algn="l"/>
            <a:endParaRPr lang="en-GB" sz="1600" dirty="0"/>
          </a:p>
          <a:p>
            <a:pPr algn="l"/>
            <a:r>
              <a:rPr lang="en-GB" sz="1600" dirty="0"/>
              <a:t>Psychiatric Intensive Care Consultant, </a:t>
            </a:r>
          </a:p>
          <a:p>
            <a:pPr algn="l"/>
            <a:r>
              <a:rPr lang="en-GB" sz="1600" dirty="0"/>
              <a:t>Cardiff and Vale University Health Board</a:t>
            </a:r>
          </a:p>
          <a:p>
            <a:pPr algn="l"/>
            <a:r>
              <a:rPr lang="en-GB" sz="1600" dirty="0"/>
              <a:t>(he/him)</a:t>
            </a:r>
          </a:p>
        </p:txBody>
      </p:sp>
      <p:pic>
        <p:nvPicPr>
          <p:cNvPr id="5" name="Picture 4">
            <a:extLst>
              <a:ext uri="{FF2B5EF4-FFF2-40B4-BE49-F238E27FC236}">
                <a16:creationId xmlns:a16="http://schemas.microsoft.com/office/drawing/2014/main" id="{78338EB4-A9F9-86A4-A47A-3A5F6B03D1E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3969" y="0"/>
            <a:ext cx="8826891" cy="4139003"/>
          </a:xfrm>
          <a:prstGeom prst="rect">
            <a:avLst/>
          </a:prstGeom>
        </p:spPr>
      </p:pic>
    </p:spTree>
    <p:extLst>
      <p:ext uri="{BB962C8B-B14F-4D97-AF65-F5344CB8AC3E}">
        <p14:creationId xmlns:p14="http://schemas.microsoft.com/office/powerpoint/2010/main" val="302229342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789542"/>
          </a:xfrm>
        </p:spPr>
        <p:txBody>
          <a:bodyPr>
            <a:normAutofit fontScale="90000"/>
          </a:bodyPr>
          <a:lstStyle/>
          <a:p>
            <a:r>
              <a:rPr lang="en-GB" b="1" dirty="0">
                <a:solidFill>
                  <a:srgbClr val="0070C0"/>
                </a:solidFill>
              </a:rPr>
              <a:t>Resting state functional connectivity (RSFC)</a:t>
            </a:r>
          </a:p>
        </p:txBody>
      </p:sp>
      <p:sp>
        <p:nvSpPr>
          <p:cNvPr id="3" name="Content Placeholder 2"/>
          <p:cNvSpPr>
            <a:spLocks noGrp="1"/>
          </p:cNvSpPr>
          <p:nvPr>
            <p:ph idx="1"/>
          </p:nvPr>
        </p:nvSpPr>
        <p:spPr>
          <a:xfrm>
            <a:off x="677334" y="1485901"/>
            <a:ext cx="8596668" cy="4555462"/>
          </a:xfrm>
        </p:spPr>
        <p:txBody>
          <a:bodyPr>
            <a:normAutofit/>
          </a:bodyPr>
          <a:lstStyle/>
          <a:p>
            <a:r>
              <a:rPr lang="en-GB" sz="2800" dirty="0"/>
              <a:t>Increased RSFC between amygdala and insula</a:t>
            </a:r>
          </a:p>
          <a:p>
            <a:r>
              <a:rPr lang="en-GB" sz="2800" dirty="0"/>
              <a:t>Reduced positive connectivity between amygdala and hippocampus</a:t>
            </a:r>
          </a:p>
          <a:p>
            <a:r>
              <a:rPr lang="en-GB" sz="2800" dirty="0"/>
              <a:t>Negative correlations between amygdala and </a:t>
            </a:r>
            <a:r>
              <a:rPr lang="en-GB" sz="2800" dirty="0" err="1"/>
              <a:t>mPFC</a:t>
            </a:r>
            <a:r>
              <a:rPr lang="en-GB" sz="2800" dirty="0"/>
              <a:t> and between rostral ACC and dorsal ACC</a:t>
            </a:r>
          </a:p>
          <a:p>
            <a:pPr marL="0" indent="0">
              <a:buNone/>
            </a:pPr>
            <a:endParaRPr lang="en-GB" sz="3200" dirty="0">
              <a:solidFill>
                <a:srgbClr val="0070C0"/>
              </a:solidFill>
            </a:endParaRPr>
          </a:p>
          <a:p>
            <a:pPr marL="0" indent="0">
              <a:buNone/>
            </a:pPr>
            <a:r>
              <a:rPr lang="en-GB" sz="3200" dirty="0">
                <a:solidFill>
                  <a:srgbClr val="0070C0"/>
                </a:solidFill>
              </a:rPr>
              <a:t>Supports hypothesis of inhibitory role of </a:t>
            </a:r>
            <a:r>
              <a:rPr lang="en-GB" sz="3200" dirty="0" err="1">
                <a:solidFill>
                  <a:srgbClr val="0070C0"/>
                </a:solidFill>
              </a:rPr>
              <a:t>mPFC</a:t>
            </a:r>
            <a:r>
              <a:rPr lang="en-GB" sz="3200" dirty="0">
                <a:solidFill>
                  <a:srgbClr val="0070C0"/>
                </a:solidFill>
              </a:rPr>
              <a:t> on the amygdala</a:t>
            </a:r>
          </a:p>
        </p:txBody>
      </p:sp>
    </p:spTree>
    <p:extLst>
      <p:ext uri="{BB962C8B-B14F-4D97-AF65-F5344CB8AC3E}">
        <p14:creationId xmlns:p14="http://schemas.microsoft.com/office/powerpoint/2010/main" val="29604925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65007" y="828338"/>
            <a:ext cx="9273092" cy="646331"/>
          </a:xfrm>
          <a:prstGeom prst="rect">
            <a:avLst/>
          </a:prstGeom>
          <a:noFill/>
        </p:spPr>
        <p:txBody>
          <a:bodyPr wrap="square" rtlCol="0">
            <a:spAutoFit/>
          </a:bodyPr>
          <a:lstStyle/>
          <a:p>
            <a:pPr defTabSz="914400"/>
            <a:endParaRPr lang="en-GB" dirty="0">
              <a:solidFill>
                <a:srgbClr val="000000"/>
              </a:solidFill>
            </a:endParaRPr>
          </a:p>
          <a:p>
            <a:pPr defTabSz="914400"/>
            <a:endParaRPr lang="en-GB" dirty="0">
              <a:solidFill>
                <a:srgbClr val="000000"/>
              </a:solidFill>
            </a:endParaRPr>
          </a:p>
        </p:txBody>
      </p:sp>
      <p:sp>
        <p:nvSpPr>
          <p:cNvPr id="5" name="TextBox 4"/>
          <p:cNvSpPr txBox="1"/>
          <p:nvPr/>
        </p:nvSpPr>
        <p:spPr>
          <a:xfrm>
            <a:off x="505260" y="688734"/>
            <a:ext cx="7709484" cy="6494085"/>
          </a:xfrm>
          <a:prstGeom prst="rect">
            <a:avLst/>
          </a:prstGeom>
          <a:noFill/>
        </p:spPr>
        <p:txBody>
          <a:bodyPr wrap="square" rtlCol="0">
            <a:spAutoFit/>
          </a:bodyPr>
          <a:lstStyle/>
          <a:p>
            <a:pPr defTabSz="914400"/>
            <a:r>
              <a:rPr lang="en-GB" sz="3600" b="1" dirty="0">
                <a:solidFill>
                  <a:srgbClr val="0070C0"/>
                </a:solidFill>
              </a:rPr>
              <a:t>What’s the evidence for conventional pharmacotherapy? </a:t>
            </a:r>
            <a:endParaRPr lang="en-GB" sz="1400" dirty="0">
              <a:solidFill>
                <a:srgbClr val="000000"/>
              </a:solidFill>
            </a:endParaRPr>
          </a:p>
          <a:p>
            <a:pPr marL="285750" indent="-285750" defTabSz="914400">
              <a:buFont typeface="Arial" panose="020B0604020202020204" pitchFamily="34" charset="0"/>
              <a:buChar char="•"/>
            </a:pPr>
            <a:endParaRPr lang="en-GB" sz="1400" dirty="0">
              <a:solidFill>
                <a:srgbClr val="000000"/>
              </a:solidFill>
            </a:endParaRPr>
          </a:p>
          <a:p>
            <a:pPr marL="285750" indent="-285750" defTabSz="914400">
              <a:buFont typeface="Arial" panose="020B0604020202020204" pitchFamily="34" charset="0"/>
              <a:buChar char="•"/>
            </a:pPr>
            <a:r>
              <a:rPr lang="en-GB" sz="2400" dirty="0"/>
              <a:t>Second-line intervention</a:t>
            </a:r>
          </a:p>
          <a:p>
            <a:pPr marL="285750" indent="-285750" defTabSz="914400">
              <a:buFont typeface="Arial" panose="020B0604020202020204" pitchFamily="34" charset="0"/>
              <a:buChar char="•"/>
            </a:pPr>
            <a:r>
              <a:rPr lang="en-GB" sz="2400" dirty="0"/>
              <a:t>Monotherapy – small +</a:t>
            </a:r>
            <a:r>
              <a:rPr lang="en-GB" sz="2400" dirty="0" err="1"/>
              <a:t>ve</a:t>
            </a:r>
            <a:r>
              <a:rPr lang="en-GB" sz="2400" dirty="0"/>
              <a:t> effect on PTSD Sx</a:t>
            </a:r>
          </a:p>
          <a:p>
            <a:pPr marL="742950" lvl="1" indent="-285750">
              <a:buFont typeface="Arial" panose="020B0604020202020204" pitchFamily="34" charset="0"/>
              <a:buChar char="•"/>
            </a:pPr>
            <a:r>
              <a:rPr lang="en-GB" sz="2400" dirty="0"/>
              <a:t>Paroxetine, venlafaxine, sertraline, fluoxetine</a:t>
            </a:r>
          </a:p>
          <a:p>
            <a:pPr marL="742950" lvl="1" indent="-285750">
              <a:buFont typeface="Arial" panose="020B0604020202020204" pitchFamily="34" charset="0"/>
              <a:buChar char="•"/>
            </a:pPr>
            <a:endParaRPr lang="en-GB" sz="2400" dirty="0"/>
          </a:p>
          <a:p>
            <a:pPr marL="742950" lvl="1" indent="-285750">
              <a:buFont typeface="Arial" panose="020B0604020202020204" pitchFamily="34" charset="0"/>
              <a:buChar char="•"/>
            </a:pPr>
            <a:endParaRPr lang="en-GB" sz="2400" dirty="0"/>
          </a:p>
          <a:p>
            <a:pPr marL="285750" indent="-285750" defTabSz="914400">
              <a:buFont typeface="Arial" panose="020B0604020202020204" pitchFamily="34" charset="0"/>
              <a:buChar char="•"/>
            </a:pPr>
            <a:r>
              <a:rPr lang="en-GB" sz="2400" dirty="0"/>
              <a:t>Augmentation – likewise</a:t>
            </a:r>
          </a:p>
          <a:p>
            <a:pPr marL="742950" lvl="1" indent="-285750">
              <a:buFont typeface="Arial" panose="020B0604020202020204" pitchFamily="34" charset="0"/>
              <a:buChar char="•"/>
            </a:pPr>
            <a:r>
              <a:rPr lang="en-GB" sz="2400" dirty="0"/>
              <a:t>Prazosin, quetiapine</a:t>
            </a:r>
          </a:p>
          <a:p>
            <a:pPr marL="285750" indent="-285750" defTabSz="914400">
              <a:buFont typeface="Arial" panose="020B0604020202020204" pitchFamily="34" charset="0"/>
              <a:buChar char="•"/>
            </a:pPr>
            <a:endParaRPr lang="en-GB" sz="2400" dirty="0">
              <a:solidFill>
                <a:srgbClr val="0070C0"/>
              </a:solidFill>
            </a:endParaRPr>
          </a:p>
          <a:p>
            <a:r>
              <a:rPr lang="en-GB" sz="2400" dirty="0">
                <a:solidFill>
                  <a:srgbClr val="000000"/>
                </a:solidFill>
              </a:rPr>
              <a:t>						</a:t>
            </a:r>
            <a:r>
              <a:rPr lang="en-GB" sz="1100" dirty="0">
                <a:solidFill>
                  <a:srgbClr val="000000"/>
                </a:solidFill>
              </a:rPr>
              <a:t>(Hoskins et al 2021)</a:t>
            </a:r>
          </a:p>
          <a:p>
            <a:pPr marL="285750" indent="-285750" defTabSz="914400">
              <a:buFont typeface="Arial" panose="020B0604020202020204" pitchFamily="34" charset="0"/>
              <a:buChar char="•"/>
            </a:pPr>
            <a:endParaRPr lang="en-GB" sz="2400" dirty="0">
              <a:solidFill>
                <a:srgbClr val="0070C0"/>
              </a:solidFill>
            </a:endParaRPr>
          </a:p>
          <a:p>
            <a:pPr marL="285750" indent="-285750" defTabSz="914400">
              <a:buFont typeface="Arial" panose="020B0604020202020204" pitchFamily="34" charset="0"/>
              <a:buChar char="•"/>
            </a:pPr>
            <a:endParaRPr lang="en-GB" sz="2400" dirty="0">
              <a:solidFill>
                <a:srgbClr val="0070C0"/>
              </a:solidFill>
            </a:endParaRPr>
          </a:p>
          <a:p>
            <a:pPr marL="285750" indent="-285750" defTabSz="914400">
              <a:buFont typeface="Arial" panose="020B0604020202020204" pitchFamily="34" charset="0"/>
              <a:buChar char="•"/>
            </a:pPr>
            <a:endParaRPr lang="en-GB" sz="2400" dirty="0">
              <a:solidFill>
                <a:srgbClr val="0070C0"/>
              </a:solidFill>
            </a:endParaRPr>
          </a:p>
          <a:p>
            <a:pPr marL="285750" indent="-285750" defTabSz="914400">
              <a:buFont typeface="Arial" panose="020B0604020202020204" pitchFamily="34" charset="0"/>
              <a:buChar char="•"/>
            </a:pPr>
            <a:endParaRPr lang="en-GB" sz="2400" dirty="0">
              <a:solidFill>
                <a:srgbClr val="0070C0"/>
              </a:solidFill>
            </a:endParaRPr>
          </a:p>
          <a:p>
            <a:pPr defTabSz="914400"/>
            <a:endParaRPr lang="en-GB" dirty="0">
              <a:solidFill>
                <a:srgbClr val="000000"/>
              </a:solidFill>
            </a:endParaRPr>
          </a:p>
        </p:txBody>
      </p:sp>
      <p:pic>
        <p:nvPicPr>
          <p:cNvPr id="4098" name="Picture 2" descr="Image result for paroxetin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10963" y="1577568"/>
            <a:ext cx="3333750" cy="20669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425248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19682" y="367228"/>
            <a:ext cx="8086987" cy="6001643"/>
          </a:xfrm>
          <a:prstGeom prst="rect">
            <a:avLst/>
          </a:prstGeom>
          <a:noFill/>
        </p:spPr>
        <p:txBody>
          <a:bodyPr wrap="square" rtlCol="0">
            <a:spAutoFit/>
          </a:bodyPr>
          <a:lstStyle/>
          <a:p>
            <a:r>
              <a:rPr lang="en-GB" sz="3200" dirty="0">
                <a:solidFill>
                  <a:srgbClr val="0070C0"/>
                </a:solidFill>
              </a:rPr>
              <a:t>So what does that leave us with?</a:t>
            </a:r>
          </a:p>
          <a:p>
            <a:endParaRPr lang="en-GB" sz="2000" dirty="0">
              <a:solidFill>
                <a:srgbClr val="002060"/>
              </a:solidFill>
            </a:endParaRPr>
          </a:p>
          <a:p>
            <a:pPr marL="285750" indent="-285750">
              <a:buFont typeface="Arial" panose="020B0604020202020204" pitchFamily="34" charset="0"/>
              <a:buChar char="•"/>
            </a:pPr>
            <a:r>
              <a:rPr lang="en-GB" sz="2400" dirty="0">
                <a:solidFill>
                  <a:srgbClr val="002060"/>
                </a:solidFill>
              </a:rPr>
              <a:t>Not much, unfortunately </a:t>
            </a:r>
          </a:p>
          <a:p>
            <a:pPr lvl="1"/>
            <a:r>
              <a:rPr lang="en-GB" sz="2400" i="1" strike="sngStrike" dirty="0">
                <a:solidFill>
                  <a:srgbClr val="C00000"/>
                </a:solidFill>
              </a:rPr>
              <a:t>Antidepressants</a:t>
            </a:r>
          </a:p>
          <a:p>
            <a:pPr lvl="1"/>
            <a:r>
              <a:rPr lang="en-GB" sz="2400" i="1" strike="sngStrike" dirty="0">
                <a:solidFill>
                  <a:srgbClr val="C00000"/>
                </a:solidFill>
              </a:rPr>
              <a:t>Anticonvulsants</a:t>
            </a:r>
          </a:p>
          <a:p>
            <a:pPr lvl="1"/>
            <a:r>
              <a:rPr lang="en-GB" sz="2400" i="1" strike="sngStrike" dirty="0">
                <a:solidFill>
                  <a:srgbClr val="C00000"/>
                </a:solidFill>
              </a:rPr>
              <a:t>Antipsychotics</a:t>
            </a:r>
          </a:p>
          <a:p>
            <a:pPr lvl="1"/>
            <a:r>
              <a:rPr lang="en-GB" sz="2400" i="1" strike="sngStrike" dirty="0">
                <a:solidFill>
                  <a:srgbClr val="C00000"/>
                </a:solidFill>
              </a:rPr>
              <a:t>Anxiolytics</a:t>
            </a:r>
          </a:p>
          <a:p>
            <a:pPr lvl="1"/>
            <a:endParaRPr lang="en-GB" sz="2400" i="1" strike="sngStrike" dirty="0">
              <a:solidFill>
                <a:srgbClr val="C00000"/>
              </a:solidFill>
            </a:endParaRPr>
          </a:p>
          <a:p>
            <a:pPr marL="285750" indent="-285750">
              <a:buFont typeface="Arial" panose="020B0604020202020204" pitchFamily="34" charset="0"/>
              <a:buChar char="•"/>
            </a:pPr>
            <a:r>
              <a:rPr lang="en-GB" sz="2400" dirty="0">
                <a:solidFill>
                  <a:srgbClr val="002060"/>
                </a:solidFill>
              </a:rPr>
              <a:t>Evidence for conventional meds + TFPT sparse</a:t>
            </a:r>
          </a:p>
          <a:p>
            <a:pPr marL="742950" lvl="1" indent="-285750">
              <a:buFont typeface="Arial" panose="020B0604020202020204" pitchFamily="34" charset="0"/>
              <a:buChar char="•"/>
            </a:pPr>
            <a:r>
              <a:rPr lang="en-GB" sz="2400" dirty="0">
                <a:solidFill>
                  <a:srgbClr val="002060"/>
                </a:solidFill>
              </a:rPr>
              <a:t>Clinical experience</a:t>
            </a:r>
          </a:p>
          <a:p>
            <a:pPr marL="742950" lvl="1" indent="-285750">
              <a:buFont typeface="Arial" panose="020B0604020202020204" pitchFamily="34" charset="0"/>
              <a:buChar char="•"/>
            </a:pPr>
            <a:r>
              <a:rPr lang="en-GB" sz="2400" i="1" dirty="0">
                <a:solidFill>
                  <a:srgbClr val="0070C0"/>
                </a:solidFill>
              </a:rPr>
              <a:t>Still not overcoming resistance</a:t>
            </a:r>
          </a:p>
          <a:p>
            <a:endParaRPr lang="en-GB" sz="2400" dirty="0"/>
          </a:p>
          <a:p>
            <a:pPr marL="285750" indent="-285750">
              <a:buFont typeface="Arial" panose="020B0604020202020204" pitchFamily="34" charset="0"/>
              <a:buChar char="•"/>
            </a:pPr>
            <a:r>
              <a:rPr lang="en-GB" sz="2400" dirty="0">
                <a:solidFill>
                  <a:srgbClr val="002060"/>
                </a:solidFill>
              </a:rPr>
              <a:t>Newer psychotherapies?</a:t>
            </a:r>
          </a:p>
          <a:p>
            <a:pPr marL="742950" lvl="1" indent="-285750">
              <a:buFont typeface="Arial" panose="020B0604020202020204" pitchFamily="34" charset="0"/>
              <a:buChar char="•"/>
            </a:pPr>
            <a:r>
              <a:rPr lang="en-GB" sz="2400" dirty="0"/>
              <a:t>3MDR, VR assisted, internet based etc</a:t>
            </a:r>
          </a:p>
          <a:p>
            <a:pPr marL="742950" lvl="1" indent="-285750">
              <a:buFont typeface="Arial" panose="020B0604020202020204" pitchFamily="34" charset="0"/>
              <a:buChar char="•"/>
            </a:pPr>
            <a:r>
              <a:rPr lang="en-GB" sz="2400" i="1" dirty="0">
                <a:solidFill>
                  <a:srgbClr val="0070C0"/>
                </a:solidFill>
              </a:rPr>
              <a:t>Still trauma-focussed</a:t>
            </a:r>
          </a:p>
          <a:p>
            <a:pPr marL="285750" indent="-285750">
              <a:buFont typeface="Arial" panose="020B0604020202020204" pitchFamily="34" charset="0"/>
              <a:buChar char="•"/>
            </a:pPr>
            <a:endParaRPr lang="en-GB" sz="2000" dirty="0"/>
          </a:p>
        </p:txBody>
      </p:sp>
    </p:spTree>
    <p:extLst>
      <p:ext uri="{BB962C8B-B14F-4D97-AF65-F5344CB8AC3E}">
        <p14:creationId xmlns:p14="http://schemas.microsoft.com/office/powerpoint/2010/main" val="624308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4" y="433754"/>
            <a:ext cx="8596668" cy="5607609"/>
          </a:xfrm>
        </p:spPr>
        <p:txBody>
          <a:bodyPr>
            <a:normAutofit/>
          </a:bodyPr>
          <a:lstStyle/>
          <a:p>
            <a:pPr marL="0" indent="0">
              <a:buNone/>
            </a:pPr>
            <a:r>
              <a:rPr lang="en-GB" dirty="0">
                <a:solidFill>
                  <a:srgbClr val="0070C0"/>
                </a:solidFill>
              </a:rPr>
              <a:t>Two minute task </a:t>
            </a:r>
            <a:r>
              <a:rPr lang="en-GB" dirty="0"/>
              <a:t>- </a:t>
            </a:r>
            <a:r>
              <a:rPr lang="en-GB" sz="2800" dirty="0"/>
              <a:t>design a new type of short acting drug, taken just before a therapy session</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7333" y="2054227"/>
            <a:ext cx="5487549" cy="4039445"/>
          </a:xfrm>
          <a:prstGeom prst="rect">
            <a:avLst/>
          </a:prstGeom>
        </p:spPr>
      </p:pic>
      <p:sp>
        <p:nvSpPr>
          <p:cNvPr id="6" name="TextBox 5"/>
          <p:cNvSpPr txBox="1"/>
          <p:nvPr/>
        </p:nvSpPr>
        <p:spPr>
          <a:xfrm>
            <a:off x="6793927" y="2054226"/>
            <a:ext cx="4848967" cy="4001095"/>
          </a:xfrm>
          <a:prstGeom prst="rect">
            <a:avLst/>
          </a:prstGeom>
          <a:ln w="38100"/>
        </p:spPr>
        <p:style>
          <a:lnRef idx="2">
            <a:schemeClr val="accent2"/>
          </a:lnRef>
          <a:fillRef idx="1">
            <a:schemeClr val="lt1"/>
          </a:fillRef>
          <a:effectRef idx="0">
            <a:schemeClr val="accent2"/>
          </a:effectRef>
          <a:fontRef idx="minor">
            <a:schemeClr val="dk1"/>
          </a:fontRef>
        </p:style>
        <p:txBody>
          <a:bodyPr wrap="square" rtlCol="0">
            <a:spAutoFit/>
          </a:bodyPr>
          <a:lstStyle/>
          <a:p>
            <a:r>
              <a:rPr lang="en-GB" sz="2800" dirty="0">
                <a:solidFill>
                  <a:schemeClr val="bg2">
                    <a:lumMod val="25000"/>
                  </a:schemeClr>
                </a:solidFill>
              </a:rPr>
              <a:t>Consider effects on:</a:t>
            </a:r>
          </a:p>
          <a:p>
            <a:pPr lvl="1"/>
            <a:r>
              <a:rPr lang="en-GB" sz="2600" i="1" dirty="0">
                <a:solidFill>
                  <a:schemeClr val="bg2">
                    <a:lumMod val="25000"/>
                  </a:schemeClr>
                </a:solidFill>
              </a:rPr>
              <a:t>Arousal</a:t>
            </a:r>
          </a:p>
          <a:p>
            <a:pPr lvl="1"/>
            <a:r>
              <a:rPr lang="en-GB" sz="2600" i="1" dirty="0">
                <a:solidFill>
                  <a:schemeClr val="bg2">
                    <a:lumMod val="25000"/>
                  </a:schemeClr>
                </a:solidFill>
              </a:rPr>
              <a:t>Relaxation </a:t>
            </a:r>
          </a:p>
          <a:p>
            <a:pPr lvl="1"/>
            <a:r>
              <a:rPr lang="en-GB" sz="2600" i="1" dirty="0">
                <a:solidFill>
                  <a:schemeClr val="bg2">
                    <a:lumMod val="25000"/>
                  </a:schemeClr>
                </a:solidFill>
              </a:rPr>
              <a:t>Level of consciousness</a:t>
            </a:r>
          </a:p>
          <a:p>
            <a:pPr lvl="1"/>
            <a:r>
              <a:rPr lang="en-GB" sz="2600" i="1" dirty="0">
                <a:solidFill>
                  <a:schemeClr val="bg2">
                    <a:lumMod val="25000"/>
                  </a:schemeClr>
                </a:solidFill>
              </a:rPr>
              <a:t>Memory consolidation</a:t>
            </a:r>
          </a:p>
          <a:p>
            <a:pPr lvl="1"/>
            <a:r>
              <a:rPr lang="en-GB" sz="2600" i="1" dirty="0">
                <a:solidFill>
                  <a:schemeClr val="bg2">
                    <a:lumMod val="25000"/>
                  </a:schemeClr>
                </a:solidFill>
              </a:rPr>
              <a:t>Fear circuitry</a:t>
            </a:r>
          </a:p>
          <a:p>
            <a:pPr lvl="1"/>
            <a:r>
              <a:rPr lang="en-GB" sz="2600" i="1" dirty="0">
                <a:solidFill>
                  <a:schemeClr val="bg2">
                    <a:lumMod val="25000"/>
                  </a:schemeClr>
                </a:solidFill>
              </a:rPr>
              <a:t>Therapeutic alliance</a:t>
            </a:r>
          </a:p>
          <a:p>
            <a:pPr lvl="1"/>
            <a:r>
              <a:rPr lang="en-GB" sz="2600" i="1" dirty="0">
                <a:solidFill>
                  <a:schemeClr val="bg2">
                    <a:lumMod val="25000"/>
                  </a:schemeClr>
                </a:solidFill>
              </a:rPr>
              <a:t>Duration</a:t>
            </a:r>
          </a:p>
          <a:p>
            <a:pPr lvl="1"/>
            <a:r>
              <a:rPr lang="en-GB" sz="2600" i="1" dirty="0">
                <a:solidFill>
                  <a:schemeClr val="bg2">
                    <a:lumMod val="25000"/>
                  </a:schemeClr>
                </a:solidFill>
              </a:rPr>
              <a:t>Addiction</a:t>
            </a:r>
          </a:p>
          <a:p>
            <a:endParaRPr lang="en-GB" dirty="0"/>
          </a:p>
        </p:txBody>
      </p:sp>
    </p:spTree>
    <p:extLst>
      <p:ext uri="{BB962C8B-B14F-4D97-AF65-F5344CB8AC3E}">
        <p14:creationId xmlns:p14="http://schemas.microsoft.com/office/powerpoint/2010/main" val="4219653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CEC260-6FB2-1C60-4022-79D7E8B99BEF}"/>
              </a:ext>
            </a:extLst>
          </p:cNvPr>
          <p:cNvSpPr>
            <a:spLocks noGrp="1"/>
          </p:cNvSpPr>
          <p:nvPr>
            <p:ph type="title"/>
          </p:nvPr>
        </p:nvSpPr>
        <p:spPr/>
        <p:txBody>
          <a:bodyPr/>
          <a:lstStyle/>
          <a:p>
            <a:r>
              <a:rPr lang="en-GB" dirty="0"/>
              <a:t>Are drug-assisted therapies the future?</a:t>
            </a:r>
          </a:p>
        </p:txBody>
      </p:sp>
      <p:sp>
        <p:nvSpPr>
          <p:cNvPr id="3" name="Content Placeholder 2">
            <a:extLst>
              <a:ext uri="{FF2B5EF4-FFF2-40B4-BE49-F238E27FC236}">
                <a16:creationId xmlns:a16="http://schemas.microsoft.com/office/drawing/2014/main" id="{923CDCDC-6FD5-293E-42DD-4110CD541F90}"/>
              </a:ext>
            </a:extLst>
          </p:cNvPr>
          <p:cNvSpPr>
            <a:spLocks noGrp="1"/>
          </p:cNvSpPr>
          <p:nvPr>
            <p:ph idx="1"/>
          </p:nvPr>
        </p:nvSpPr>
        <p:spPr/>
        <p:txBody>
          <a:bodyPr/>
          <a:lstStyle/>
          <a:p>
            <a:r>
              <a:rPr lang="en-GB" dirty="0"/>
              <a:t>Paradigm shift</a:t>
            </a:r>
          </a:p>
          <a:p>
            <a:endParaRPr lang="en-GB" dirty="0"/>
          </a:p>
          <a:p>
            <a:r>
              <a:rPr lang="en-GB" dirty="0"/>
              <a:t>New models of working with pts</a:t>
            </a:r>
          </a:p>
          <a:p>
            <a:r>
              <a:rPr lang="en-GB" dirty="0"/>
              <a:t>Novel, mind altering compounds</a:t>
            </a:r>
          </a:p>
        </p:txBody>
      </p:sp>
    </p:spTree>
    <p:extLst>
      <p:ext uri="{BB962C8B-B14F-4D97-AF65-F5344CB8AC3E}">
        <p14:creationId xmlns:p14="http://schemas.microsoft.com/office/powerpoint/2010/main" val="384923911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8284" y="285750"/>
            <a:ext cx="8596668" cy="789542"/>
          </a:xfrm>
        </p:spPr>
        <p:txBody>
          <a:bodyPr/>
          <a:lstStyle/>
          <a:p>
            <a:r>
              <a:rPr lang="en-GB" b="1" dirty="0">
                <a:solidFill>
                  <a:srgbClr val="0070C0"/>
                </a:solidFill>
              </a:rPr>
              <a:t>MDMA</a:t>
            </a:r>
          </a:p>
        </p:txBody>
      </p:sp>
      <p:sp>
        <p:nvSpPr>
          <p:cNvPr id="3" name="Content Placeholder 2"/>
          <p:cNvSpPr>
            <a:spLocks noGrp="1"/>
          </p:cNvSpPr>
          <p:nvPr>
            <p:ph idx="1"/>
          </p:nvPr>
        </p:nvSpPr>
        <p:spPr>
          <a:xfrm>
            <a:off x="601134" y="914401"/>
            <a:ext cx="7077034" cy="4927987"/>
          </a:xfrm>
        </p:spPr>
        <p:txBody>
          <a:bodyPr>
            <a:normAutofit/>
          </a:bodyPr>
          <a:lstStyle/>
          <a:p>
            <a:r>
              <a:rPr lang="en-GB" sz="2800" dirty="0"/>
              <a:t>3,4-methylenedioxymethamphetamine</a:t>
            </a:r>
            <a:r>
              <a:rPr lang="en-GB" sz="2800" dirty="0">
                <a:solidFill>
                  <a:srgbClr val="002060"/>
                </a:solidFill>
              </a:rPr>
              <a:t> </a:t>
            </a:r>
          </a:p>
          <a:p>
            <a:pPr lvl="1"/>
            <a:r>
              <a:rPr lang="en-GB" sz="2600" dirty="0"/>
              <a:t>A </a:t>
            </a:r>
            <a:r>
              <a:rPr lang="en-GB" sz="2600" dirty="0">
                <a:solidFill>
                  <a:srgbClr val="00B0F0"/>
                </a:solidFill>
              </a:rPr>
              <a:t>psychedelic</a:t>
            </a:r>
            <a:r>
              <a:rPr lang="en-GB" sz="2600" dirty="0">
                <a:solidFill>
                  <a:srgbClr val="0070C0"/>
                </a:solidFill>
              </a:rPr>
              <a:t> </a:t>
            </a:r>
            <a:r>
              <a:rPr lang="en-GB" sz="2600" dirty="0"/>
              <a:t>compound</a:t>
            </a:r>
          </a:p>
          <a:p>
            <a:endParaRPr lang="en-GB" sz="2800" dirty="0">
              <a:solidFill>
                <a:srgbClr val="002060"/>
              </a:solidFill>
            </a:endParaRPr>
          </a:p>
          <a:p>
            <a:r>
              <a:rPr lang="en-GB" sz="2800" dirty="0"/>
              <a:t>First used as psychotherapeutic tool in late 1970s</a:t>
            </a:r>
          </a:p>
          <a:p>
            <a:pPr lvl="1"/>
            <a:r>
              <a:rPr lang="en-GB" sz="2600" dirty="0">
                <a:solidFill>
                  <a:srgbClr val="0070C0"/>
                </a:solidFill>
              </a:rPr>
              <a:t>Recreational use as ecstasy ≠ clinical MDMA</a:t>
            </a:r>
          </a:p>
          <a:p>
            <a:endParaRPr lang="en-GB" sz="2800" dirty="0">
              <a:solidFill>
                <a:srgbClr val="002060"/>
              </a:solidFill>
            </a:endParaRPr>
          </a:p>
          <a:p>
            <a:r>
              <a:rPr lang="en-GB" sz="2800" dirty="0"/>
              <a:t>Class A illegal drug</a:t>
            </a:r>
          </a:p>
          <a:p>
            <a:pPr lvl="1"/>
            <a:r>
              <a:rPr lang="en-GB" dirty="0"/>
              <a:t>“no recognised medical benefit”</a:t>
            </a:r>
          </a:p>
          <a:p>
            <a:pPr lvl="1"/>
            <a:r>
              <a:rPr lang="en-GB" sz="2600" dirty="0">
                <a:solidFill>
                  <a:srgbClr val="0070C0"/>
                </a:solidFill>
              </a:rPr>
              <a:t>Stringent UK Home Office restrictions on research</a:t>
            </a:r>
          </a:p>
          <a:p>
            <a:endParaRPr lang="en-GB" sz="2800" dirty="0"/>
          </a:p>
        </p:txBody>
      </p:sp>
      <p:pic>
        <p:nvPicPr>
          <p:cNvPr id="6" name="Picture 5"/>
          <p:cNvPicPr>
            <a:picLocks noChangeAspect="1"/>
          </p:cNvPicPr>
          <p:nvPr/>
        </p:nvPicPr>
        <p:blipFill rotWithShape="1">
          <a:blip r:embed="rId2">
            <a:extLst>
              <a:ext uri="{28A0092B-C50C-407E-A947-70E740481C1C}">
                <a14:useLocalDpi xmlns:a14="http://schemas.microsoft.com/office/drawing/2010/main" val="0"/>
              </a:ext>
            </a:extLst>
          </a:blip>
          <a:srcRect b="14546"/>
          <a:stretch/>
        </p:blipFill>
        <p:spPr>
          <a:xfrm>
            <a:off x="7678168" y="285750"/>
            <a:ext cx="3753684" cy="2520330"/>
          </a:xfrm>
          <a:prstGeom prst="rect">
            <a:avLst/>
          </a:prstGeom>
        </p:spPr>
      </p:pic>
    </p:spTree>
    <p:extLst>
      <p:ext uri="{BB962C8B-B14F-4D97-AF65-F5344CB8AC3E}">
        <p14:creationId xmlns:p14="http://schemas.microsoft.com/office/powerpoint/2010/main" val="28925558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C6CFE5-664D-6A1A-3671-A0B4B9DB065F}"/>
              </a:ext>
            </a:extLst>
          </p:cNvPr>
          <p:cNvSpPr>
            <a:spLocks noGrp="1"/>
          </p:cNvSpPr>
          <p:nvPr>
            <p:ph type="title"/>
          </p:nvPr>
        </p:nvSpPr>
        <p:spPr/>
        <p:txBody>
          <a:bodyPr>
            <a:normAutofit/>
          </a:bodyPr>
          <a:lstStyle/>
          <a:p>
            <a:r>
              <a:rPr lang="en-GB" b="1" dirty="0">
                <a:solidFill>
                  <a:srgbClr val="0070C0"/>
                </a:solidFill>
              </a:rPr>
              <a:t>What are psychedelics?</a:t>
            </a:r>
          </a:p>
        </p:txBody>
      </p:sp>
      <p:sp>
        <p:nvSpPr>
          <p:cNvPr id="3" name="Content Placeholder 2">
            <a:extLst>
              <a:ext uri="{FF2B5EF4-FFF2-40B4-BE49-F238E27FC236}">
                <a16:creationId xmlns:a16="http://schemas.microsoft.com/office/drawing/2014/main" id="{B903818D-3AAC-2A9A-03CF-9F02269A5DD5}"/>
              </a:ext>
            </a:extLst>
          </p:cNvPr>
          <p:cNvSpPr>
            <a:spLocks noGrp="1"/>
          </p:cNvSpPr>
          <p:nvPr>
            <p:ph idx="1"/>
          </p:nvPr>
        </p:nvSpPr>
        <p:spPr/>
        <p:txBody>
          <a:bodyPr/>
          <a:lstStyle/>
          <a:p>
            <a:r>
              <a:rPr lang="en-GB" dirty="0"/>
              <a:t>Compounds that cause non-ordinary states of consciousness</a:t>
            </a:r>
          </a:p>
          <a:p>
            <a:pPr lvl="1"/>
            <a:r>
              <a:rPr lang="en-GB" dirty="0"/>
              <a:t>Mind-revealing, entheogenic, empathogenic etc</a:t>
            </a:r>
          </a:p>
          <a:p>
            <a:pPr lvl="1"/>
            <a:r>
              <a:rPr lang="en-GB" dirty="0"/>
              <a:t>Not psychotomimetic nor hallucinogen</a:t>
            </a:r>
          </a:p>
          <a:p>
            <a:r>
              <a:rPr lang="en-GB" dirty="0"/>
              <a:t>Classical – mostly 5HT2a agonism</a:t>
            </a:r>
          </a:p>
          <a:p>
            <a:pPr lvl="1"/>
            <a:r>
              <a:rPr lang="en-GB" dirty="0"/>
              <a:t>LSD, psilocybin, DMT</a:t>
            </a:r>
          </a:p>
          <a:p>
            <a:pPr lvl="1"/>
            <a:r>
              <a:rPr lang="en-GB" dirty="0"/>
              <a:t>Range from 6-72 hours</a:t>
            </a:r>
          </a:p>
          <a:p>
            <a:r>
              <a:rPr lang="en-GB" dirty="0"/>
              <a:t>non-classical</a:t>
            </a:r>
          </a:p>
          <a:p>
            <a:pPr lvl="1"/>
            <a:r>
              <a:rPr lang="en-GB" dirty="0"/>
              <a:t>MDMA, ketamine, numerous synthetic</a:t>
            </a:r>
          </a:p>
          <a:p>
            <a:pPr lvl="1"/>
            <a:r>
              <a:rPr lang="en-GB" dirty="0"/>
              <a:t>Range from 40mins-6 hours</a:t>
            </a:r>
          </a:p>
          <a:p>
            <a:pPr lvl="1"/>
            <a:r>
              <a:rPr lang="en-GB" dirty="0"/>
              <a:t>more manageable for most </a:t>
            </a:r>
          </a:p>
          <a:p>
            <a:endParaRPr lang="en-GB" dirty="0"/>
          </a:p>
        </p:txBody>
      </p:sp>
    </p:spTree>
    <p:extLst>
      <p:ext uri="{BB962C8B-B14F-4D97-AF65-F5344CB8AC3E}">
        <p14:creationId xmlns:p14="http://schemas.microsoft.com/office/powerpoint/2010/main" val="83868673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6061B2-A6DA-FEBC-5EA1-3CABCF50C0F5}"/>
              </a:ext>
            </a:extLst>
          </p:cNvPr>
          <p:cNvSpPr>
            <a:spLocks noGrp="1"/>
          </p:cNvSpPr>
          <p:nvPr>
            <p:ph type="title"/>
          </p:nvPr>
        </p:nvSpPr>
        <p:spPr/>
        <p:txBody>
          <a:bodyPr/>
          <a:lstStyle/>
          <a:p>
            <a:r>
              <a:rPr lang="en-GB" b="1" dirty="0">
                <a:solidFill>
                  <a:srgbClr val="0070C0"/>
                </a:solidFill>
              </a:rPr>
              <a:t>But what are psychedelics like?</a:t>
            </a:r>
          </a:p>
        </p:txBody>
      </p:sp>
      <p:sp>
        <p:nvSpPr>
          <p:cNvPr id="3" name="Content Placeholder 2">
            <a:extLst>
              <a:ext uri="{FF2B5EF4-FFF2-40B4-BE49-F238E27FC236}">
                <a16:creationId xmlns:a16="http://schemas.microsoft.com/office/drawing/2014/main" id="{3B5090C9-28E1-B889-3096-4FAD6218E40F}"/>
              </a:ext>
            </a:extLst>
          </p:cNvPr>
          <p:cNvSpPr>
            <a:spLocks noGrp="1"/>
          </p:cNvSpPr>
          <p:nvPr>
            <p:ph idx="1"/>
          </p:nvPr>
        </p:nvSpPr>
        <p:spPr/>
        <p:txBody>
          <a:bodyPr>
            <a:normAutofit/>
          </a:bodyPr>
          <a:lstStyle/>
          <a:p>
            <a:r>
              <a:rPr lang="en-GB" dirty="0"/>
              <a:t>Ineffable, unfortunately.</a:t>
            </a:r>
          </a:p>
          <a:p>
            <a:pPr lvl="1"/>
            <a:r>
              <a:rPr lang="en-GB" dirty="0"/>
              <a:t>Changes in mood, perception, consciousness, cognition, and behaviour</a:t>
            </a:r>
          </a:p>
          <a:p>
            <a:r>
              <a:rPr lang="en-GB" dirty="0"/>
              <a:t>Different substance, different types of experience</a:t>
            </a:r>
          </a:p>
          <a:p>
            <a:pPr lvl="1"/>
            <a:r>
              <a:rPr lang="en-GB" dirty="0"/>
              <a:t>LSD – waves of intensity, clear up, plateau, come-down</a:t>
            </a:r>
          </a:p>
          <a:p>
            <a:pPr lvl="1"/>
            <a:r>
              <a:rPr lang="en-GB" dirty="0"/>
              <a:t>Psilocybin more unpredictable, more “revealing”</a:t>
            </a:r>
          </a:p>
          <a:p>
            <a:r>
              <a:rPr lang="en-GB" dirty="0"/>
              <a:t>Alterations to perception common</a:t>
            </a:r>
          </a:p>
          <a:p>
            <a:pPr lvl="1"/>
            <a:r>
              <a:rPr lang="en-GB" dirty="0"/>
              <a:t>Fractals, breathing, pulsing, melting</a:t>
            </a:r>
          </a:p>
          <a:p>
            <a:r>
              <a:rPr lang="en-GB" dirty="0"/>
              <a:t>Closed eye visuals more intense</a:t>
            </a:r>
          </a:p>
          <a:p>
            <a:pPr lvl="1"/>
            <a:r>
              <a:rPr lang="en-GB" dirty="0"/>
              <a:t>Other-</a:t>
            </a:r>
            <a:r>
              <a:rPr lang="en-GB" dirty="0" err="1"/>
              <a:t>wordly</a:t>
            </a:r>
            <a:r>
              <a:rPr lang="en-GB" dirty="0"/>
              <a:t>, eidetic memories,  </a:t>
            </a:r>
          </a:p>
          <a:p>
            <a:endParaRPr lang="en-GB" dirty="0"/>
          </a:p>
          <a:p>
            <a:endParaRPr lang="en-GB" dirty="0"/>
          </a:p>
        </p:txBody>
      </p:sp>
    </p:spTree>
    <p:extLst>
      <p:ext uri="{BB962C8B-B14F-4D97-AF65-F5344CB8AC3E}">
        <p14:creationId xmlns:p14="http://schemas.microsoft.com/office/powerpoint/2010/main" val="297605269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D13E53-93D0-D628-2800-903BF1E81281}"/>
              </a:ext>
            </a:extLst>
          </p:cNvPr>
          <p:cNvSpPr>
            <a:spLocks noGrp="1"/>
          </p:cNvSpPr>
          <p:nvPr>
            <p:ph type="title"/>
          </p:nvPr>
        </p:nvSpPr>
        <p:spPr/>
        <p:txBody>
          <a:bodyPr/>
          <a:lstStyle/>
          <a:p>
            <a:r>
              <a:rPr lang="en-GB" b="1" dirty="0">
                <a:solidFill>
                  <a:srgbClr val="0070C0"/>
                </a:solidFill>
              </a:rPr>
              <a:t>But what are they really like?</a:t>
            </a:r>
          </a:p>
        </p:txBody>
      </p:sp>
      <p:sp>
        <p:nvSpPr>
          <p:cNvPr id="3" name="Content Placeholder 2">
            <a:extLst>
              <a:ext uri="{FF2B5EF4-FFF2-40B4-BE49-F238E27FC236}">
                <a16:creationId xmlns:a16="http://schemas.microsoft.com/office/drawing/2014/main" id="{F9A40E2D-D277-0D49-0E3F-8D83A684ED06}"/>
              </a:ext>
            </a:extLst>
          </p:cNvPr>
          <p:cNvSpPr>
            <a:spLocks noGrp="1"/>
          </p:cNvSpPr>
          <p:nvPr>
            <p:ph idx="1"/>
          </p:nvPr>
        </p:nvSpPr>
        <p:spPr/>
        <p:txBody>
          <a:bodyPr/>
          <a:lstStyle/>
          <a:p>
            <a:r>
              <a:rPr lang="en-GB" dirty="0"/>
              <a:t>Things imbued with meaning and beauty</a:t>
            </a:r>
          </a:p>
          <a:p>
            <a:pPr lvl="1"/>
            <a:r>
              <a:rPr lang="en-GB" dirty="0" err="1"/>
              <a:t>Esp</a:t>
            </a:r>
            <a:r>
              <a:rPr lang="en-GB" dirty="0"/>
              <a:t> music and nature</a:t>
            </a:r>
          </a:p>
          <a:p>
            <a:r>
              <a:rPr lang="en-GB" dirty="0"/>
              <a:t>Peak experiences</a:t>
            </a:r>
          </a:p>
          <a:p>
            <a:pPr lvl="1"/>
            <a:r>
              <a:rPr lang="en-GB" dirty="0"/>
              <a:t>Oceanic boundlessness</a:t>
            </a:r>
          </a:p>
          <a:p>
            <a:pPr lvl="1"/>
            <a:r>
              <a:rPr lang="en-GB" dirty="0"/>
              <a:t>Infinity</a:t>
            </a:r>
          </a:p>
          <a:p>
            <a:pPr lvl="1"/>
            <a:r>
              <a:rPr lang="en-GB" dirty="0"/>
              <a:t>Mystical experiences</a:t>
            </a:r>
          </a:p>
          <a:p>
            <a:pPr lvl="1"/>
            <a:r>
              <a:rPr lang="en-GB" dirty="0"/>
              <a:t>Ego-dissolution, ego-death</a:t>
            </a:r>
          </a:p>
          <a:p>
            <a:pPr lvl="1"/>
            <a:r>
              <a:rPr lang="en-GB" dirty="0"/>
              <a:t>Usually incredibly meaningful and transformative</a:t>
            </a:r>
          </a:p>
          <a:p>
            <a:pPr lvl="2"/>
            <a:r>
              <a:rPr lang="en-GB" dirty="0"/>
              <a:t>Griffiths 2010</a:t>
            </a:r>
          </a:p>
          <a:p>
            <a:r>
              <a:rPr lang="en-GB" dirty="0"/>
              <a:t>You always come down from a peak</a:t>
            </a:r>
          </a:p>
        </p:txBody>
      </p:sp>
    </p:spTree>
    <p:extLst>
      <p:ext uri="{BB962C8B-B14F-4D97-AF65-F5344CB8AC3E}">
        <p14:creationId xmlns:p14="http://schemas.microsoft.com/office/powerpoint/2010/main" val="171138035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42D861-CAD3-E6F8-EC77-EC67C5911BB6}"/>
              </a:ext>
            </a:extLst>
          </p:cNvPr>
          <p:cNvSpPr>
            <a:spLocks noGrp="1"/>
          </p:cNvSpPr>
          <p:nvPr>
            <p:ph type="title"/>
          </p:nvPr>
        </p:nvSpPr>
        <p:spPr/>
        <p:txBody>
          <a:bodyPr/>
          <a:lstStyle/>
          <a:p>
            <a:r>
              <a:rPr lang="en-GB" b="1" dirty="0">
                <a:solidFill>
                  <a:srgbClr val="0070C0"/>
                </a:solidFill>
              </a:rPr>
              <a:t>Historical and cultural contexts</a:t>
            </a:r>
          </a:p>
        </p:txBody>
      </p:sp>
      <p:sp>
        <p:nvSpPr>
          <p:cNvPr id="3" name="Content Placeholder 2">
            <a:extLst>
              <a:ext uri="{FF2B5EF4-FFF2-40B4-BE49-F238E27FC236}">
                <a16:creationId xmlns:a16="http://schemas.microsoft.com/office/drawing/2014/main" id="{86A52485-A99E-0276-D339-279256F8E46C}"/>
              </a:ext>
            </a:extLst>
          </p:cNvPr>
          <p:cNvSpPr>
            <a:spLocks noGrp="1"/>
          </p:cNvSpPr>
          <p:nvPr>
            <p:ph idx="1"/>
          </p:nvPr>
        </p:nvSpPr>
        <p:spPr/>
        <p:txBody>
          <a:bodyPr>
            <a:normAutofit lnSpcReduction="10000"/>
          </a:bodyPr>
          <a:lstStyle/>
          <a:p>
            <a:r>
              <a:rPr lang="en-GB" dirty="0"/>
              <a:t>Evidence of psychedelic plant medicine consumption in most ancient cultures</a:t>
            </a:r>
          </a:p>
          <a:p>
            <a:pPr lvl="1"/>
            <a:r>
              <a:rPr lang="en-GB" dirty="0"/>
              <a:t>Our relationship with this plant-technology goes back thousands of years</a:t>
            </a:r>
          </a:p>
          <a:p>
            <a:r>
              <a:rPr lang="en-GB" dirty="0"/>
              <a:t>Shamanistic</a:t>
            </a:r>
          </a:p>
          <a:p>
            <a:pPr lvl="1"/>
            <a:r>
              <a:rPr lang="en-GB" dirty="0"/>
              <a:t>Community religious healer, used to treat ailments</a:t>
            </a:r>
          </a:p>
          <a:p>
            <a:r>
              <a:rPr lang="en-GB" dirty="0"/>
              <a:t>Entheogenic </a:t>
            </a:r>
          </a:p>
          <a:p>
            <a:pPr lvl="1"/>
            <a:r>
              <a:rPr lang="en-GB" dirty="0"/>
              <a:t>To commune with spirits, rights of passage</a:t>
            </a:r>
          </a:p>
          <a:p>
            <a:r>
              <a:rPr lang="en-GB" dirty="0"/>
              <a:t>Modern</a:t>
            </a:r>
          </a:p>
          <a:p>
            <a:pPr lvl="1"/>
            <a:r>
              <a:rPr lang="en-GB" dirty="0"/>
              <a:t>Ayahuasca retreats</a:t>
            </a:r>
          </a:p>
          <a:p>
            <a:pPr lvl="1"/>
            <a:r>
              <a:rPr lang="en-GB" dirty="0"/>
              <a:t>Native American Church - peyote</a:t>
            </a:r>
          </a:p>
        </p:txBody>
      </p:sp>
    </p:spTree>
    <p:extLst>
      <p:ext uri="{BB962C8B-B14F-4D97-AF65-F5344CB8AC3E}">
        <p14:creationId xmlns:p14="http://schemas.microsoft.com/office/powerpoint/2010/main" val="17461775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D53436-D937-0DCB-AA36-0641B1FF0C35}"/>
              </a:ext>
            </a:extLst>
          </p:cNvPr>
          <p:cNvSpPr>
            <a:spLocks noGrp="1"/>
          </p:cNvSpPr>
          <p:nvPr>
            <p:ph type="title"/>
          </p:nvPr>
        </p:nvSpPr>
        <p:spPr/>
        <p:txBody>
          <a:bodyPr>
            <a:normAutofit/>
          </a:bodyPr>
          <a:lstStyle/>
          <a:p>
            <a:r>
              <a:rPr lang="en-GB" sz="4800" b="1" dirty="0">
                <a:solidFill>
                  <a:srgbClr val="0070C0"/>
                </a:solidFill>
              </a:rPr>
              <a:t>Conflicts of interest</a:t>
            </a:r>
          </a:p>
        </p:txBody>
      </p:sp>
      <p:sp>
        <p:nvSpPr>
          <p:cNvPr id="3" name="Content Placeholder 2">
            <a:extLst>
              <a:ext uri="{FF2B5EF4-FFF2-40B4-BE49-F238E27FC236}">
                <a16:creationId xmlns:a16="http://schemas.microsoft.com/office/drawing/2014/main" id="{2A67E345-AC57-D0A5-12EB-5DDD1F93A124}"/>
              </a:ext>
            </a:extLst>
          </p:cNvPr>
          <p:cNvSpPr>
            <a:spLocks noGrp="1"/>
          </p:cNvSpPr>
          <p:nvPr>
            <p:ph idx="1"/>
          </p:nvPr>
        </p:nvSpPr>
        <p:spPr/>
        <p:txBody>
          <a:bodyPr/>
          <a:lstStyle/>
          <a:p>
            <a:r>
              <a:rPr lang="en-GB" dirty="0"/>
              <a:t>PI for MAPS sponsored clinical trial; received training in-kind and travel expenses. </a:t>
            </a:r>
          </a:p>
          <a:p>
            <a:pPr marL="0" indent="0">
              <a:buNone/>
            </a:pPr>
            <a:endParaRPr lang="en-GB" dirty="0"/>
          </a:p>
          <a:p>
            <a:r>
              <a:rPr lang="en-GB" dirty="0"/>
              <a:t>Co-founded private cannabis clinic; receive payment for consultations. </a:t>
            </a:r>
          </a:p>
          <a:p>
            <a:endParaRPr lang="en-GB" dirty="0"/>
          </a:p>
          <a:p>
            <a:pPr marL="0" indent="0">
              <a:buNone/>
            </a:pPr>
            <a:endParaRPr lang="en-GB" dirty="0"/>
          </a:p>
        </p:txBody>
      </p:sp>
    </p:spTree>
    <p:extLst>
      <p:ext uri="{BB962C8B-B14F-4D97-AF65-F5344CB8AC3E}">
        <p14:creationId xmlns:p14="http://schemas.microsoft.com/office/powerpoint/2010/main" val="320259172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A8DEA7-131B-8D57-7B7D-78D7D639E50C}"/>
              </a:ext>
            </a:extLst>
          </p:cNvPr>
          <p:cNvSpPr>
            <a:spLocks noGrp="1"/>
          </p:cNvSpPr>
          <p:nvPr>
            <p:ph type="title"/>
          </p:nvPr>
        </p:nvSpPr>
        <p:spPr/>
        <p:txBody>
          <a:bodyPr/>
          <a:lstStyle/>
          <a:p>
            <a:r>
              <a:rPr lang="en-GB" b="1" dirty="0">
                <a:solidFill>
                  <a:srgbClr val="0070C0"/>
                </a:solidFill>
              </a:rPr>
              <a:t>Historical and cultural contexts</a:t>
            </a:r>
          </a:p>
        </p:txBody>
      </p:sp>
      <p:sp>
        <p:nvSpPr>
          <p:cNvPr id="3" name="Content Placeholder 2">
            <a:extLst>
              <a:ext uri="{FF2B5EF4-FFF2-40B4-BE49-F238E27FC236}">
                <a16:creationId xmlns:a16="http://schemas.microsoft.com/office/drawing/2014/main" id="{7441E8A1-6B80-87CC-C35E-8B1318DCCF7C}"/>
              </a:ext>
            </a:extLst>
          </p:cNvPr>
          <p:cNvSpPr>
            <a:spLocks noGrp="1"/>
          </p:cNvSpPr>
          <p:nvPr>
            <p:ph idx="1"/>
          </p:nvPr>
        </p:nvSpPr>
        <p:spPr/>
        <p:txBody>
          <a:bodyPr/>
          <a:lstStyle/>
          <a:p>
            <a:r>
              <a:rPr lang="en-GB" dirty="0"/>
              <a:t>1950s-70s the first </a:t>
            </a:r>
            <a:r>
              <a:rPr lang="en-GB" dirty="0" err="1"/>
              <a:t>N.American</a:t>
            </a:r>
            <a:r>
              <a:rPr lang="en-GB" dirty="0"/>
              <a:t> and European psychedelic wave</a:t>
            </a:r>
          </a:p>
          <a:p>
            <a:r>
              <a:rPr lang="en-GB" dirty="0"/>
              <a:t>Mostly LSD psychedelic therapy model</a:t>
            </a:r>
          </a:p>
          <a:p>
            <a:pPr lvl="1"/>
            <a:r>
              <a:rPr lang="en-GB" dirty="0"/>
              <a:t>Preparation sessions</a:t>
            </a:r>
          </a:p>
          <a:p>
            <a:pPr lvl="1"/>
            <a:r>
              <a:rPr lang="en-GB" dirty="0"/>
              <a:t>Hours long drug sessions with attention paid to comfort, music, sitters</a:t>
            </a:r>
          </a:p>
          <a:p>
            <a:pPr lvl="1"/>
            <a:r>
              <a:rPr lang="en-GB" dirty="0"/>
              <a:t>Integration</a:t>
            </a:r>
          </a:p>
          <a:p>
            <a:r>
              <a:rPr lang="en-GB" dirty="0"/>
              <a:t>Extensive research, publications, intl. conferences</a:t>
            </a:r>
          </a:p>
          <a:p>
            <a:pPr lvl="1"/>
            <a:r>
              <a:rPr lang="en-GB" dirty="0"/>
              <a:t>Appeared safe and effective for alcohol dependence, stuck psychotherapy patients</a:t>
            </a:r>
          </a:p>
          <a:p>
            <a:pPr lvl="1"/>
            <a:r>
              <a:rPr lang="en-GB" dirty="0"/>
              <a:t>But then….</a:t>
            </a:r>
          </a:p>
          <a:p>
            <a:endParaRPr lang="en-GB" dirty="0"/>
          </a:p>
          <a:p>
            <a:pPr marL="457200" lvl="1" indent="0">
              <a:buNone/>
            </a:pPr>
            <a:endParaRPr lang="en-GB" dirty="0"/>
          </a:p>
        </p:txBody>
      </p:sp>
    </p:spTree>
    <p:extLst>
      <p:ext uri="{BB962C8B-B14F-4D97-AF65-F5344CB8AC3E}">
        <p14:creationId xmlns:p14="http://schemas.microsoft.com/office/powerpoint/2010/main" val="349852647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9956F8-25AC-9F70-4877-431709C44A2B}"/>
              </a:ext>
            </a:extLst>
          </p:cNvPr>
          <p:cNvSpPr>
            <a:spLocks noGrp="1"/>
          </p:cNvSpPr>
          <p:nvPr>
            <p:ph type="title"/>
          </p:nvPr>
        </p:nvSpPr>
        <p:spPr/>
        <p:txBody>
          <a:bodyPr/>
          <a:lstStyle/>
          <a:p>
            <a:r>
              <a:rPr lang="en-GB" b="1" dirty="0">
                <a:solidFill>
                  <a:srgbClr val="0070C0"/>
                </a:solidFill>
              </a:rPr>
              <a:t>Historical and cultural context</a:t>
            </a:r>
          </a:p>
        </p:txBody>
      </p:sp>
      <p:sp>
        <p:nvSpPr>
          <p:cNvPr id="3" name="Content Placeholder 2">
            <a:extLst>
              <a:ext uri="{FF2B5EF4-FFF2-40B4-BE49-F238E27FC236}">
                <a16:creationId xmlns:a16="http://schemas.microsoft.com/office/drawing/2014/main" id="{7958455C-AA6B-3CCB-AE68-B7E05788CC2D}"/>
              </a:ext>
            </a:extLst>
          </p:cNvPr>
          <p:cNvSpPr>
            <a:spLocks noGrp="1"/>
          </p:cNvSpPr>
          <p:nvPr>
            <p:ph idx="1"/>
          </p:nvPr>
        </p:nvSpPr>
        <p:spPr/>
        <p:txBody>
          <a:bodyPr/>
          <a:lstStyle/>
          <a:p>
            <a:r>
              <a:rPr lang="en-GB" dirty="0"/>
              <a:t>Recreational use exploded </a:t>
            </a:r>
          </a:p>
          <a:p>
            <a:pPr lvl="1"/>
            <a:r>
              <a:rPr lang="en-GB" dirty="0"/>
              <a:t>Challenged status quo</a:t>
            </a:r>
          </a:p>
          <a:p>
            <a:pPr lvl="1"/>
            <a:r>
              <a:rPr lang="en-GB" dirty="0"/>
              <a:t>Asked questions about societal structures</a:t>
            </a:r>
          </a:p>
          <a:p>
            <a:pPr lvl="1"/>
            <a:r>
              <a:rPr lang="en-GB" dirty="0"/>
              <a:t>State power, civil rights, puritanism, capitalism, imperialism, </a:t>
            </a:r>
          </a:p>
          <a:p>
            <a:r>
              <a:rPr lang="en-GB" dirty="0" err="1"/>
              <a:t>Anhedonic</a:t>
            </a:r>
            <a:r>
              <a:rPr lang="en-GB" dirty="0"/>
              <a:t> cultural norms</a:t>
            </a:r>
          </a:p>
          <a:p>
            <a:pPr lvl="1"/>
            <a:r>
              <a:rPr lang="en-GB" dirty="0"/>
              <a:t>Pleasure is bad, unless it’s tobacco or alcohol</a:t>
            </a:r>
          </a:p>
          <a:p>
            <a:pPr marL="457200" lvl="1" indent="0">
              <a:buNone/>
            </a:pPr>
            <a:endParaRPr lang="en-GB" dirty="0"/>
          </a:p>
          <a:p>
            <a:r>
              <a:rPr lang="en-GB" dirty="0"/>
              <a:t>Used as political tool, banned, designated no medical use</a:t>
            </a:r>
          </a:p>
          <a:p>
            <a:pPr lvl="1"/>
            <a:r>
              <a:rPr lang="en-GB" dirty="0"/>
              <a:t>40 years of no medical research</a:t>
            </a:r>
          </a:p>
          <a:p>
            <a:endParaRPr lang="en-GB" dirty="0"/>
          </a:p>
        </p:txBody>
      </p:sp>
    </p:spTree>
    <p:extLst>
      <p:ext uri="{BB962C8B-B14F-4D97-AF65-F5344CB8AC3E}">
        <p14:creationId xmlns:p14="http://schemas.microsoft.com/office/powerpoint/2010/main" val="292829418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5C0362-7BF3-C9EF-FDF3-03F97A4F7B21}"/>
              </a:ext>
            </a:extLst>
          </p:cNvPr>
          <p:cNvSpPr>
            <a:spLocks noGrp="1"/>
          </p:cNvSpPr>
          <p:nvPr>
            <p:ph type="title"/>
          </p:nvPr>
        </p:nvSpPr>
        <p:spPr/>
        <p:txBody>
          <a:bodyPr/>
          <a:lstStyle/>
          <a:p>
            <a:r>
              <a:rPr lang="en-GB" b="1" dirty="0">
                <a:solidFill>
                  <a:srgbClr val="0070C0"/>
                </a:solidFill>
              </a:rPr>
              <a:t>Two minute task</a:t>
            </a:r>
          </a:p>
        </p:txBody>
      </p:sp>
      <p:sp>
        <p:nvSpPr>
          <p:cNvPr id="3" name="Content Placeholder 2">
            <a:extLst>
              <a:ext uri="{FF2B5EF4-FFF2-40B4-BE49-F238E27FC236}">
                <a16:creationId xmlns:a16="http://schemas.microsoft.com/office/drawing/2014/main" id="{31FE7F95-0A4D-1AAF-2208-B15E998AAC23}"/>
              </a:ext>
            </a:extLst>
          </p:cNvPr>
          <p:cNvSpPr>
            <a:spLocks noGrp="1"/>
          </p:cNvSpPr>
          <p:nvPr>
            <p:ph idx="1"/>
          </p:nvPr>
        </p:nvSpPr>
        <p:spPr/>
        <p:txBody>
          <a:bodyPr>
            <a:normAutofit fontScale="77500" lnSpcReduction="20000"/>
          </a:bodyPr>
          <a:lstStyle/>
          <a:p>
            <a:r>
              <a:rPr lang="en-GB" dirty="0"/>
              <a:t>Put these drugs in order of harm</a:t>
            </a:r>
          </a:p>
          <a:p>
            <a:r>
              <a:rPr lang="en-GB" dirty="0"/>
              <a:t>When considering harm, think of harm to the person, society and addictive potential</a:t>
            </a:r>
          </a:p>
          <a:p>
            <a:endParaRPr lang="en-GB" dirty="0"/>
          </a:p>
          <a:p>
            <a:r>
              <a:rPr lang="en-GB" dirty="0"/>
              <a:t>Alcohol</a:t>
            </a:r>
          </a:p>
          <a:p>
            <a:r>
              <a:rPr lang="en-GB" dirty="0"/>
              <a:t>Cannabis </a:t>
            </a:r>
          </a:p>
          <a:p>
            <a:r>
              <a:rPr lang="en-GB" dirty="0"/>
              <a:t>Crack Cocaine</a:t>
            </a:r>
          </a:p>
          <a:p>
            <a:r>
              <a:rPr lang="en-GB" dirty="0"/>
              <a:t>Heroin</a:t>
            </a:r>
          </a:p>
          <a:p>
            <a:r>
              <a:rPr lang="en-GB" dirty="0"/>
              <a:t>Ketamine</a:t>
            </a:r>
          </a:p>
          <a:p>
            <a:r>
              <a:rPr lang="en-GB" dirty="0"/>
              <a:t>LSD</a:t>
            </a:r>
          </a:p>
          <a:p>
            <a:r>
              <a:rPr lang="en-GB" dirty="0"/>
              <a:t>MDMA</a:t>
            </a:r>
          </a:p>
          <a:p>
            <a:r>
              <a:rPr lang="en-GB" dirty="0"/>
              <a:t>Nicotine</a:t>
            </a:r>
          </a:p>
          <a:p>
            <a:r>
              <a:rPr lang="en-GB" dirty="0"/>
              <a:t>Psilocybin</a:t>
            </a:r>
          </a:p>
        </p:txBody>
      </p:sp>
    </p:spTree>
    <p:extLst>
      <p:ext uri="{BB962C8B-B14F-4D97-AF65-F5344CB8AC3E}">
        <p14:creationId xmlns:p14="http://schemas.microsoft.com/office/powerpoint/2010/main" val="41535114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6A33D3-0710-28EF-CB9B-E3B3874CCAAC}"/>
              </a:ext>
            </a:extLst>
          </p:cNvPr>
          <p:cNvSpPr>
            <a:spLocks noGrp="1"/>
          </p:cNvSpPr>
          <p:nvPr>
            <p:ph type="title"/>
          </p:nvPr>
        </p:nvSpPr>
        <p:spPr/>
        <p:txBody>
          <a:bodyPr/>
          <a:lstStyle/>
          <a:p>
            <a:endParaRPr lang="en-GB"/>
          </a:p>
        </p:txBody>
      </p:sp>
      <p:pic>
        <p:nvPicPr>
          <p:cNvPr id="4" name="Content Placeholder 3">
            <a:extLst>
              <a:ext uri="{FF2B5EF4-FFF2-40B4-BE49-F238E27FC236}">
                <a16:creationId xmlns:a16="http://schemas.microsoft.com/office/drawing/2014/main" id="{7B21B3D3-8EED-7769-E564-D978C8B7831A}"/>
              </a:ext>
            </a:extLst>
          </p:cNvPr>
          <p:cNvPicPr>
            <a:picLocks noGrp="1" noChangeAspect="1"/>
          </p:cNvPicPr>
          <p:nvPr>
            <p:ph idx="1"/>
          </p:nvPr>
        </p:nvPicPr>
        <p:blipFill>
          <a:blip r:embed="rId2"/>
          <a:stretch>
            <a:fillRect/>
          </a:stretch>
        </p:blipFill>
        <p:spPr>
          <a:xfrm>
            <a:off x="2212595" y="541276"/>
            <a:ext cx="7252491" cy="6038621"/>
          </a:xfrm>
          <a:prstGeom prst="rect">
            <a:avLst/>
          </a:prstGeom>
        </p:spPr>
      </p:pic>
    </p:spTree>
    <p:extLst>
      <p:ext uri="{BB962C8B-B14F-4D97-AF65-F5344CB8AC3E}">
        <p14:creationId xmlns:p14="http://schemas.microsoft.com/office/powerpoint/2010/main" val="122394506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789542"/>
          </a:xfrm>
        </p:spPr>
        <p:txBody>
          <a:bodyPr>
            <a:normAutofit/>
          </a:bodyPr>
          <a:lstStyle/>
          <a:p>
            <a:r>
              <a:rPr lang="en-GB" b="1" dirty="0">
                <a:solidFill>
                  <a:srgbClr val="0070C0"/>
                </a:solidFill>
              </a:rPr>
              <a:t>MDMA neurobiological effects</a:t>
            </a:r>
          </a:p>
        </p:txBody>
      </p:sp>
      <p:sp>
        <p:nvSpPr>
          <p:cNvPr id="3" name="Content Placeholder 2"/>
          <p:cNvSpPr>
            <a:spLocks noGrp="1"/>
          </p:cNvSpPr>
          <p:nvPr>
            <p:ph idx="1"/>
          </p:nvPr>
        </p:nvSpPr>
        <p:spPr>
          <a:xfrm>
            <a:off x="677334" y="1485901"/>
            <a:ext cx="9476316" cy="5072344"/>
          </a:xfrm>
        </p:spPr>
        <p:txBody>
          <a:bodyPr>
            <a:normAutofit/>
          </a:bodyPr>
          <a:lstStyle/>
          <a:p>
            <a:r>
              <a:rPr lang="en-GB" sz="2800" dirty="0">
                <a:solidFill>
                  <a:srgbClr val="002060"/>
                </a:solidFill>
              </a:rPr>
              <a:t>Unique psychopharmacological profile</a:t>
            </a:r>
          </a:p>
          <a:p>
            <a:endParaRPr lang="en-GB" sz="2600" dirty="0">
              <a:solidFill>
                <a:srgbClr val="002060"/>
              </a:solidFill>
            </a:endParaRPr>
          </a:p>
          <a:p>
            <a:pPr lvl="1"/>
            <a:r>
              <a:rPr lang="en-GB" sz="2600" dirty="0">
                <a:solidFill>
                  <a:srgbClr val="002060"/>
                </a:solidFill>
              </a:rPr>
              <a:t>Exerts main effect through release of pre-synaptic </a:t>
            </a:r>
            <a:r>
              <a:rPr lang="en-GB" sz="2600" dirty="0">
                <a:solidFill>
                  <a:srgbClr val="0070C0"/>
                </a:solidFill>
              </a:rPr>
              <a:t>serotonin </a:t>
            </a:r>
            <a:r>
              <a:rPr lang="en-GB" sz="2800" dirty="0">
                <a:solidFill>
                  <a:srgbClr val="0070C0"/>
                </a:solidFill>
              </a:rPr>
              <a:t>(5HT</a:t>
            </a:r>
            <a:r>
              <a:rPr lang="en-GB" sz="2800" baseline="30000" dirty="0">
                <a:solidFill>
                  <a:srgbClr val="0070C0"/>
                </a:solidFill>
              </a:rPr>
              <a:t>1a,1b, 2a</a:t>
            </a:r>
            <a:r>
              <a:rPr lang="en-GB" sz="2800" dirty="0">
                <a:solidFill>
                  <a:srgbClr val="0070C0"/>
                </a:solidFill>
              </a:rPr>
              <a:t>) </a:t>
            </a:r>
            <a:endParaRPr lang="en-GB" sz="2600" dirty="0">
              <a:solidFill>
                <a:srgbClr val="0070C0"/>
              </a:solidFill>
            </a:endParaRPr>
          </a:p>
          <a:p>
            <a:pPr lvl="1"/>
            <a:r>
              <a:rPr lang="en-GB" sz="2600" dirty="0">
                <a:solidFill>
                  <a:srgbClr val="002060"/>
                </a:solidFill>
              </a:rPr>
              <a:t>To a lesser extent </a:t>
            </a:r>
            <a:r>
              <a:rPr lang="en-GB" sz="2600" dirty="0">
                <a:solidFill>
                  <a:srgbClr val="0070C0"/>
                </a:solidFill>
              </a:rPr>
              <a:t>dopamine</a:t>
            </a:r>
            <a:r>
              <a:rPr lang="en-GB" sz="2600" dirty="0">
                <a:solidFill>
                  <a:srgbClr val="002060"/>
                </a:solidFill>
              </a:rPr>
              <a:t>, </a:t>
            </a:r>
            <a:r>
              <a:rPr lang="en-GB" sz="2600" dirty="0">
                <a:solidFill>
                  <a:srgbClr val="0070C0"/>
                </a:solidFill>
              </a:rPr>
              <a:t>noradrenaline</a:t>
            </a:r>
            <a:r>
              <a:rPr lang="en-GB" sz="2600" dirty="0">
                <a:solidFill>
                  <a:srgbClr val="002060"/>
                </a:solidFill>
              </a:rPr>
              <a:t>, </a:t>
            </a:r>
            <a:r>
              <a:rPr lang="en-GB" sz="2600" dirty="0">
                <a:solidFill>
                  <a:srgbClr val="0070C0"/>
                </a:solidFill>
              </a:rPr>
              <a:t>cortisol</a:t>
            </a:r>
          </a:p>
          <a:p>
            <a:pPr lvl="1"/>
            <a:r>
              <a:rPr lang="en-GB" sz="2600" dirty="0">
                <a:solidFill>
                  <a:srgbClr val="002060"/>
                </a:solidFill>
              </a:rPr>
              <a:t>Rapid and robust release of </a:t>
            </a:r>
            <a:r>
              <a:rPr lang="en-GB" sz="2600" dirty="0">
                <a:solidFill>
                  <a:srgbClr val="0070C0"/>
                </a:solidFill>
              </a:rPr>
              <a:t>oxytocin</a:t>
            </a:r>
          </a:p>
          <a:p>
            <a:pPr lvl="2"/>
            <a:r>
              <a:rPr lang="en-GB" sz="2400" dirty="0">
                <a:solidFill>
                  <a:srgbClr val="F917AE"/>
                </a:solidFill>
              </a:rPr>
              <a:t>The love hormone</a:t>
            </a:r>
          </a:p>
        </p:txBody>
      </p:sp>
    </p:spTree>
    <p:extLst>
      <p:ext uri="{BB962C8B-B14F-4D97-AF65-F5344CB8AC3E}">
        <p14:creationId xmlns:p14="http://schemas.microsoft.com/office/powerpoint/2010/main" val="304801832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789542"/>
          </a:xfrm>
        </p:spPr>
        <p:txBody>
          <a:bodyPr/>
          <a:lstStyle/>
          <a:p>
            <a:r>
              <a:rPr lang="en-GB" b="1" dirty="0">
                <a:solidFill>
                  <a:srgbClr val="0070C0"/>
                </a:solidFill>
              </a:rPr>
              <a:t>MDMA acute effects</a:t>
            </a:r>
            <a:r>
              <a:rPr lang="en-GB" dirty="0">
                <a:solidFill>
                  <a:srgbClr val="002060"/>
                </a:solidFill>
              </a:rPr>
              <a:t>	</a:t>
            </a:r>
          </a:p>
        </p:txBody>
      </p:sp>
      <p:sp>
        <p:nvSpPr>
          <p:cNvPr id="3" name="Content Placeholder 2"/>
          <p:cNvSpPr>
            <a:spLocks noGrp="1"/>
          </p:cNvSpPr>
          <p:nvPr>
            <p:ph idx="1"/>
          </p:nvPr>
        </p:nvSpPr>
        <p:spPr>
          <a:xfrm>
            <a:off x="496196" y="1542833"/>
            <a:ext cx="7247466" cy="4599322"/>
          </a:xfrm>
        </p:spPr>
        <p:txBody>
          <a:bodyPr>
            <a:noAutofit/>
          </a:bodyPr>
          <a:lstStyle/>
          <a:p>
            <a:r>
              <a:rPr lang="en-GB" sz="2400" dirty="0"/>
              <a:t>Effects last 2-5 hours</a:t>
            </a:r>
          </a:p>
          <a:p>
            <a:pPr>
              <a:defRPr/>
            </a:pPr>
            <a:r>
              <a:rPr lang="en-GB" sz="2400" dirty="0">
                <a:latin typeface="Calibri" charset="0"/>
                <a:ea typeface="ＭＳ Ｐゴシック" charset="0"/>
                <a:cs typeface="Calibri" charset="0"/>
              </a:rPr>
              <a:t>Positive mood and creative thinking</a:t>
            </a:r>
          </a:p>
          <a:p>
            <a:pPr lvl="1">
              <a:defRPr/>
            </a:pPr>
            <a:r>
              <a:rPr lang="en-GB" dirty="0">
                <a:solidFill>
                  <a:srgbClr val="0070C0"/>
                </a:solidFill>
                <a:latin typeface="Calibri" charset="0"/>
                <a:ea typeface="ＭＳ Ｐゴシック" charset="0"/>
                <a:cs typeface="Calibri" charset="0"/>
              </a:rPr>
              <a:t>New insights</a:t>
            </a:r>
          </a:p>
          <a:p>
            <a:pPr>
              <a:defRPr/>
            </a:pPr>
            <a:r>
              <a:rPr lang="en-GB" sz="2400" dirty="0">
                <a:latin typeface="Calibri" charset="0"/>
                <a:ea typeface="ＭＳ Ｐゴシック" charset="0"/>
                <a:cs typeface="Calibri" charset="0"/>
              </a:rPr>
              <a:t>Stimulation and paroxysmal relaxation</a:t>
            </a:r>
          </a:p>
          <a:p>
            <a:pPr lvl="1">
              <a:defRPr/>
            </a:pPr>
            <a:r>
              <a:rPr lang="en-GB" dirty="0">
                <a:solidFill>
                  <a:srgbClr val="0070C0"/>
                </a:solidFill>
                <a:latin typeface="Calibri" charset="0"/>
                <a:ea typeface="ＭＳ Ｐゴシック" charset="0"/>
                <a:cs typeface="Calibri" charset="0"/>
              </a:rPr>
              <a:t>Optimal window of arousal</a:t>
            </a:r>
          </a:p>
          <a:p>
            <a:pPr>
              <a:defRPr/>
            </a:pPr>
            <a:r>
              <a:rPr lang="en-GB" sz="2400" dirty="0">
                <a:latin typeface="Calibri" charset="0"/>
                <a:ea typeface="ＭＳ Ｐゴシック" charset="0"/>
                <a:cs typeface="Calibri" charset="0"/>
              </a:rPr>
              <a:t>Empathy and Bonding</a:t>
            </a:r>
          </a:p>
          <a:p>
            <a:pPr lvl="1">
              <a:defRPr/>
            </a:pPr>
            <a:r>
              <a:rPr lang="en-GB" dirty="0">
                <a:solidFill>
                  <a:srgbClr val="0070C0"/>
                </a:solidFill>
                <a:latin typeface="Calibri" charset="0"/>
                <a:ea typeface="ＭＳ Ｐゴシック" charset="0"/>
                <a:cs typeface="Calibri" charset="0"/>
              </a:rPr>
              <a:t>Therapeutic alliance</a:t>
            </a:r>
          </a:p>
          <a:p>
            <a:pPr>
              <a:defRPr/>
            </a:pPr>
            <a:r>
              <a:rPr lang="en-GB" sz="2400" dirty="0">
                <a:latin typeface="Calibri" charset="0"/>
                <a:ea typeface="ＭＳ Ｐゴシック" charset="0"/>
                <a:cs typeface="Calibri" charset="0"/>
              </a:rPr>
              <a:t>Relatively short duration, well tolerated </a:t>
            </a:r>
          </a:p>
          <a:p>
            <a:pPr lvl="1">
              <a:defRPr/>
            </a:pPr>
            <a:r>
              <a:rPr lang="en-GB" dirty="0">
                <a:solidFill>
                  <a:srgbClr val="0070C0"/>
                </a:solidFill>
                <a:latin typeface="Calibri" charset="0"/>
                <a:ea typeface="ＭＳ Ｐゴシック" charset="0"/>
                <a:cs typeface="Calibri" charset="0"/>
              </a:rPr>
              <a:t>&lt;8 hours</a:t>
            </a:r>
          </a:p>
          <a:p>
            <a:pPr lvl="1">
              <a:defRPr/>
            </a:pPr>
            <a:r>
              <a:rPr lang="en-GB" dirty="0">
                <a:solidFill>
                  <a:srgbClr val="0070C0"/>
                </a:solidFill>
              </a:rPr>
              <a:t>Mildly raised temperature, HR and BP</a:t>
            </a:r>
          </a:p>
          <a:p>
            <a:pPr lvl="1">
              <a:defRPr/>
            </a:pPr>
            <a:endParaRPr lang="en-GB" dirty="0">
              <a:solidFill>
                <a:srgbClr val="0070C0"/>
              </a:solidFill>
              <a:latin typeface="Calibri" charset="0"/>
              <a:ea typeface="ＭＳ Ｐゴシック" charset="0"/>
              <a:cs typeface="Calibri" charset="0"/>
            </a:endParaRPr>
          </a:p>
          <a:p>
            <a:pPr lvl="1"/>
            <a:endParaRPr lang="en-GB" dirty="0">
              <a:solidFill>
                <a:srgbClr val="0070C0"/>
              </a:solidFill>
            </a:endParaRPr>
          </a:p>
          <a:p>
            <a:endParaRPr lang="en-GB" sz="2400" i="1" dirty="0"/>
          </a:p>
          <a:p>
            <a:pPr marL="0" indent="0" algn="ctr">
              <a:buNone/>
            </a:pPr>
            <a:r>
              <a:rPr lang="en-GB" sz="2400" i="1" dirty="0">
                <a:solidFill>
                  <a:srgbClr val="002060"/>
                </a:solidFill>
              </a:rPr>
              <a:t>There’s a reason they call it “ecstasy”</a:t>
            </a:r>
          </a:p>
        </p:txBody>
      </p:sp>
      <p:pic>
        <p:nvPicPr>
          <p:cNvPr id="5" name="Picture 4" descr="image003.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937248" y="609600"/>
            <a:ext cx="4160888" cy="3050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3248679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D22F00-6C65-999D-EF9C-731A4FB62456}"/>
              </a:ext>
            </a:extLst>
          </p:cNvPr>
          <p:cNvSpPr>
            <a:spLocks noGrp="1"/>
          </p:cNvSpPr>
          <p:nvPr>
            <p:ph type="title"/>
          </p:nvPr>
        </p:nvSpPr>
        <p:spPr/>
        <p:txBody>
          <a:bodyPr/>
          <a:lstStyle/>
          <a:p>
            <a:r>
              <a:rPr lang="en-GB" b="1" dirty="0">
                <a:solidFill>
                  <a:srgbClr val="0070C0"/>
                </a:solidFill>
              </a:rPr>
              <a:t>MAPS</a:t>
            </a:r>
          </a:p>
        </p:txBody>
      </p:sp>
      <p:sp>
        <p:nvSpPr>
          <p:cNvPr id="3" name="Content Placeholder 2">
            <a:extLst>
              <a:ext uri="{FF2B5EF4-FFF2-40B4-BE49-F238E27FC236}">
                <a16:creationId xmlns:a16="http://schemas.microsoft.com/office/drawing/2014/main" id="{02F9AAF0-9BDD-CA21-70DF-9133D423F432}"/>
              </a:ext>
            </a:extLst>
          </p:cNvPr>
          <p:cNvSpPr>
            <a:spLocks noGrp="1"/>
          </p:cNvSpPr>
          <p:nvPr>
            <p:ph idx="1"/>
          </p:nvPr>
        </p:nvSpPr>
        <p:spPr/>
        <p:txBody>
          <a:bodyPr/>
          <a:lstStyle/>
          <a:p>
            <a:r>
              <a:rPr lang="en-GB" dirty="0"/>
              <a:t>Multidisciplinary association of psychedelic studies</a:t>
            </a:r>
          </a:p>
          <a:p>
            <a:pPr lvl="1"/>
            <a:r>
              <a:rPr lang="en-GB" dirty="0"/>
              <a:t>Founded 1985</a:t>
            </a:r>
          </a:p>
          <a:p>
            <a:pPr lvl="1"/>
            <a:r>
              <a:rPr lang="en-GB" dirty="0"/>
              <a:t>Rick Doblin</a:t>
            </a:r>
          </a:p>
          <a:p>
            <a:r>
              <a:rPr lang="en-GB" dirty="0"/>
              <a:t>Express intention of exploring evidence of MDMA-therapy</a:t>
            </a:r>
          </a:p>
          <a:p>
            <a:r>
              <a:rPr lang="en-GB" dirty="0"/>
              <a:t>Very successful at raising capital to fund high quality RCTS</a:t>
            </a:r>
          </a:p>
          <a:p>
            <a:r>
              <a:rPr lang="en-GB" dirty="0"/>
              <a:t>Developed MAPS model of MDMA-AP with Dr Michael </a:t>
            </a:r>
            <a:r>
              <a:rPr lang="en-GB" dirty="0" err="1"/>
              <a:t>Mithoefer</a:t>
            </a:r>
            <a:endParaRPr lang="en-GB" dirty="0"/>
          </a:p>
          <a:p>
            <a:endParaRPr lang="en-GB" dirty="0"/>
          </a:p>
          <a:p>
            <a:endParaRPr lang="en-GB" dirty="0"/>
          </a:p>
        </p:txBody>
      </p:sp>
    </p:spTree>
    <p:extLst>
      <p:ext uri="{BB962C8B-B14F-4D97-AF65-F5344CB8AC3E}">
        <p14:creationId xmlns:p14="http://schemas.microsoft.com/office/powerpoint/2010/main" val="150090345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3F1E82-95B9-BC01-B32A-286E1AEB2CBB}"/>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F3D3B1F5-27E7-41EB-CB3D-BF5344648134}"/>
              </a:ext>
            </a:extLst>
          </p:cNvPr>
          <p:cNvSpPr>
            <a:spLocks noGrp="1"/>
          </p:cNvSpPr>
          <p:nvPr>
            <p:ph idx="1"/>
          </p:nvPr>
        </p:nvSpPr>
        <p:spPr>
          <a:xfrm>
            <a:off x="4921008" y="642174"/>
            <a:ext cx="6432792" cy="5534789"/>
          </a:xfrm>
        </p:spPr>
        <p:txBody>
          <a:bodyPr>
            <a:normAutofit fontScale="92500" lnSpcReduction="10000"/>
          </a:bodyPr>
          <a:lstStyle/>
          <a:p>
            <a:pPr marL="0" indent="0">
              <a:buNone/>
            </a:pPr>
            <a:r>
              <a:rPr lang="en-GB" sz="4000" dirty="0" err="1"/>
              <a:t>Mithoefer</a:t>
            </a:r>
            <a:r>
              <a:rPr lang="en-GB" sz="4000" dirty="0"/>
              <a:t> et al 2010</a:t>
            </a:r>
          </a:p>
          <a:p>
            <a:pPr marL="285750" indent="-285750">
              <a:buFont typeface="Arial" panose="020B0604020202020204" pitchFamily="34" charset="0"/>
              <a:buChar char="•"/>
            </a:pPr>
            <a:r>
              <a:rPr lang="en-GB" sz="2800" dirty="0"/>
              <a:t>Chronic, treatment resistant</a:t>
            </a:r>
          </a:p>
          <a:p>
            <a:pPr marL="285750" indent="-285750">
              <a:buFont typeface="Arial" panose="020B0604020202020204" pitchFamily="34" charset="0"/>
              <a:buChar char="•"/>
            </a:pPr>
            <a:r>
              <a:rPr lang="en-GB" sz="2800" dirty="0"/>
              <a:t>12 therapy sessions</a:t>
            </a:r>
          </a:p>
          <a:p>
            <a:pPr lvl="1"/>
            <a:r>
              <a:rPr lang="en-GB" sz="2800" i="1" dirty="0">
                <a:solidFill>
                  <a:srgbClr val="0070C0"/>
                </a:solidFill>
              </a:rPr>
              <a:t>2 were 8hr long drug assisted </a:t>
            </a:r>
          </a:p>
          <a:p>
            <a:pPr marL="285750" indent="-285750">
              <a:buFont typeface="Arial" panose="020B0604020202020204" pitchFamily="34" charset="0"/>
              <a:buChar char="•"/>
            </a:pPr>
            <a:r>
              <a:rPr lang="en-GB" sz="2800" dirty="0"/>
              <a:t>Average duration of symptoms</a:t>
            </a:r>
          </a:p>
          <a:p>
            <a:r>
              <a:rPr lang="en-GB" sz="2800" dirty="0"/>
              <a:t>	</a:t>
            </a:r>
            <a:r>
              <a:rPr lang="en-GB" sz="2800" i="1" dirty="0">
                <a:solidFill>
                  <a:srgbClr val="0070C0"/>
                </a:solidFill>
              </a:rPr>
              <a:t>19.5 years</a:t>
            </a:r>
          </a:p>
          <a:p>
            <a:pPr marL="285750" indent="-285750">
              <a:buFont typeface="Arial" panose="020B0604020202020204" pitchFamily="34" charset="0"/>
              <a:buChar char="•"/>
            </a:pPr>
            <a:r>
              <a:rPr lang="en-GB" sz="2800" dirty="0"/>
              <a:t>Clinical response</a:t>
            </a:r>
          </a:p>
          <a:p>
            <a:pPr lvl="1"/>
            <a:r>
              <a:rPr lang="en-GB" sz="2800" i="1" dirty="0">
                <a:solidFill>
                  <a:srgbClr val="0070C0"/>
                </a:solidFill>
              </a:rPr>
              <a:t>85% MDMA</a:t>
            </a:r>
          </a:p>
          <a:p>
            <a:pPr lvl="1"/>
            <a:r>
              <a:rPr lang="en-GB" sz="2800" i="1" dirty="0">
                <a:solidFill>
                  <a:srgbClr val="0070C0"/>
                </a:solidFill>
              </a:rPr>
              <a:t>15% placebo</a:t>
            </a:r>
          </a:p>
          <a:p>
            <a:pPr marL="285750" indent="-285750">
              <a:buFont typeface="Arial" panose="020B0604020202020204" pitchFamily="34" charset="0"/>
              <a:buChar char="•"/>
            </a:pPr>
            <a:r>
              <a:rPr lang="en-GB" sz="2800" dirty="0"/>
              <a:t>No adverse events</a:t>
            </a:r>
          </a:p>
          <a:p>
            <a:pPr marL="285750" indent="-285750">
              <a:buFont typeface="Arial" panose="020B0604020202020204" pitchFamily="34" charset="0"/>
              <a:buChar char="•"/>
            </a:pPr>
            <a:r>
              <a:rPr lang="en-GB" sz="2800" dirty="0" err="1"/>
              <a:t>Longterm</a:t>
            </a:r>
            <a:r>
              <a:rPr lang="en-GB" sz="2800" dirty="0"/>
              <a:t> FU data (2 years)</a:t>
            </a:r>
            <a:r>
              <a:rPr lang="en-GB" sz="2800" dirty="0">
                <a:solidFill>
                  <a:srgbClr val="0070C0"/>
                </a:solidFill>
              </a:rPr>
              <a:t> </a:t>
            </a:r>
            <a:r>
              <a:rPr lang="en-GB" sz="2800" i="1" dirty="0" err="1">
                <a:solidFill>
                  <a:srgbClr val="0070C0"/>
                </a:solidFill>
              </a:rPr>
              <a:t>stat+clin</a:t>
            </a:r>
            <a:r>
              <a:rPr lang="en-GB" sz="2800" i="1" dirty="0">
                <a:solidFill>
                  <a:srgbClr val="0070C0"/>
                </a:solidFill>
              </a:rPr>
              <a:t> sig Sx gains maintained</a:t>
            </a:r>
          </a:p>
          <a:p>
            <a:endParaRPr lang="en-GB" dirty="0">
              <a:solidFill>
                <a:srgbClr val="002060"/>
              </a:solidFill>
            </a:endParaRPr>
          </a:p>
          <a:p>
            <a:endParaRPr lang="en-GB" dirty="0">
              <a:solidFill>
                <a:srgbClr val="002060"/>
              </a:solidFill>
            </a:endParaRPr>
          </a:p>
          <a:p>
            <a:endParaRPr lang="en-GB" dirty="0"/>
          </a:p>
        </p:txBody>
      </p:sp>
      <p:pic>
        <p:nvPicPr>
          <p:cNvPr id="4" name="Chart Placeholder 2">
            <a:extLst>
              <a:ext uri="{FF2B5EF4-FFF2-40B4-BE49-F238E27FC236}">
                <a16:creationId xmlns:a16="http://schemas.microsoft.com/office/drawing/2014/main" id="{E4B092C7-6105-D900-1D47-7122E3A17C76}"/>
              </a:ext>
            </a:extLst>
          </p:cNvPr>
          <p:cNvPicPr>
            <a:picLocks noChangeAspect="1"/>
          </p:cNvPicPr>
          <p:nvPr/>
        </p:nvPicPr>
        <p:blipFill rotWithShape="1">
          <a:blip r:embed="rId2"/>
          <a:srcRect l="-278" t="-198" r="52773" b="198"/>
          <a:stretch/>
        </p:blipFill>
        <p:spPr>
          <a:xfrm>
            <a:off x="235776" y="171663"/>
            <a:ext cx="4156974" cy="6156355"/>
          </a:xfrm>
          <a:prstGeom prst="rect">
            <a:avLst/>
          </a:prstGeom>
        </p:spPr>
      </p:pic>
    </p:spTree>
    <p:extLst>
      <p:ext uri="{BB962C8B-B14F-4D97-AF65-F5344CB8AC3E}">
        <p14:creationId xmlns:p14="http://schemas.microsoft.com/office/powerpoint/2010/main" val="222890337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65E1D2-98F0-2137-7BF0-D43920B7792F}"/>
              </a:ext>
            </a:extLst>
          </p:cNvPr>
          <p:cNvSpPr>
            <a:spLocks noGrp="1"/>
          </p:cNvSpPr>
          <p:nvPr>
            <p:ph type="title"/>
          </p:nvPr>
        </p:nvSpPr>
        <p:spPr/>
        <p:txBody>
          <a:bodyPr/>
          <a:lstStyle/>
          <a:p>
            <a:r>
              <a:rPr lang="en-GB" b="1" dirty="0">
                <a:solidFill>
                  <a:srgbClr val="0070C0"/>
                </a:solidFill>
              </a:rPr>
              <a:t>MDMA-AP vs placebo/active placebo</a:t>
            </a:r>
          </a:p>
        </p:txBody>
      </p:sp>
      <p:pic>
        <p:nvPicPr>
          <p:cNvPr id="5" name="Content Placeholder 4">
            <a:extLst>
              <a:ext uri="{FF2B5EF4-FFF2-40B4-BE49-F238E27FC236}">
                <a16:creationId xmlns:a16="http://schemas.microsoft.com/office/drawing/2014/main" id="{BF385FE9-BDD5-C51B-5E23-74700C11CB80}"/>
              </a:ext>
            </a:extLst>
          </p:cNvPr>
          <p:cNvPicPr>
            <a:picLocks noGrp="1" noChangeAspect="1"/>
          </p:cNvPicPr>
          <p:nvPr>
            <p:ph idx="1"/>
          </p:nvPr>
        </p:nvPicPr>
        <p:blipFill>
          <a:blip r:embed="rId2"/>
          <a:stretch>
            <a:fillRect/>
          </a:stretch>
        </p:blipFill>
        <p:spPr>
          <a:xfrm>
            <a:off x="712558" y="1851164"/>
            <a:ext cx="9933145" cy="2532373"/>
          </a:xfrm>
        </p:spPr>
      </p:pic>
    </p:spTree>
    <p:extLst>
      <p:ext uri="{BB962C8B-B14F-4D97-AF65-F5344CB8AC3E}">
        <p14:creationId xmlns:p14="http://schemas.microsoft.com/office/powerpoint/2010/main" val="11631255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9AC720-40C1-2559-3D41-615B05698AE4}"/>
              </a:ext>
            </a:extLst>
          </p:cNvPr>
          <p:cNvSpPr>
            <a:spLocks noGrp="1"/>
          </p:cNvSpPr>
          <p:nvPr>
            <p:ph type="title"/>
          </p:nvPr>
        </p:nvSpPr>
        <p:spPr/>
        <p:txBody>
          <a:bodyPr/>
          <a:lstStyle/>
          <a:p>
            <a:r>
              <a:rPr lang="en-GB" b="1" dirty="0">
                <a:solidFill>
                  <a:srgbClr val="0070C0"/>
                </a:solidFill>
              </a:rPr>
              <a:t>MAPP1 – phase3 2021</a:t>
            </a:r>
          </a:p>
        </p:txBody>
      </p:sp>
      <p:sp>
        <p:nvSpPr>
          <p:cNvPr id="3" name="Content Placeholder 2">
            <a:extLst>
              <a:ext uri="{FF2B5EF4-FFF2-40B4-BE49-F238E27FC236}">
                <a16:creationId xmlns:a16="http://schemas.microsoft.com/office/drawing/2014/main" id="{264B5EAC-D901-7336-35F4-CE849A7BA63F}"/>
              </a:ext>
            </a:extLst>
          </p:cNvPr>
          <p:cNvSpPr>
            <a:spLocks noGrp="1"/>
          </p:cNvSpPr>
          <p:nvPr>
            <p:ph idx="1"/>
          </p:nvPr>
        </p:nvSpPr>
        <p:spPr/>
        <p:txBody>
          <a:bodyPr>
            <a:normAutofit/>
          </a:bodyPr>
          <a:lstStyle/>
          <a:p>
            <a:r>
              <a:rPr lang="en-GB" dirty="0"/>
              <a:t>Multicentre parallel arm RCT</a:t>
            </a:r>
          </a:p>
          <a:p>
            <a:r>
              <a:rPr lang="en-GB" dirty="0">
                <a:solidFill>
                  <a:srgbClr val="0070C0"/>
                </a:solidFill>
              </a:rPr>
              <a:t>Severe PTSD</a:t>
            </a:r>
          </a:p>
          <a:p>
            <a:r>
              <a:rPr lang="en-GB" dirty="0"/>
              <a:t>MDMA (n=46) vs placebo (n=44)</a:t>
            </a:r>
          </a:p>
          <a:p>
            <a:r>
              <a:rPr lang="en-GB" dirty="0"/>
              <a:t>3 x drug/placebo sessions (80-180mg)</a:t>
            </a:r>
          </a:p>
          <a:p>
            <a:r>
              <a:rPr lang="en-GB" dirty="0"/>
              <a:t>CAPS5 endpoint</a:t>
            </a:r>
          </a:p>
          <a:p>
            <a:endParaRPr lang="en-GB" dirty="0"/>
          </a:p>
        </p:txBody>
      </p:sp>
    </p:spTree>
    <p:extLst>
      <p:ext uri="{BB962C8B-B14F-4D97-AF65-F5344CB8AC3E}">
        <p14:creationId xmlns:p14="http://schemas.microsoft.com/office/powerpoint/2010/main" val="17683876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F7BE99-DEA2-57CC-738F-1FF2DF8DA6CC}"/>
              </a:ext>
            </a:extLst>
          </p:cNvPr>
          <p:cNvSpPr>
            <a:spLocks noGrp="1"/>
          </p:cNvSpPr>
          <p:nvPr>
            <p:ph type="title"/>
          </p:nvPr>
        </p:nvSpPr>
        <p:spPr/>
        <p:txBody>
          <a:bodyPr/>
          <a:lstStyle/>
          <a:p>
            <a:r>
              <a:rPr lang="en-GB" b="1" dirty="0">
                <a:solidFill>
                  <a:srgbClr val="0070C0"/>
                </a:solidFill>
              </a:rPr>
              <a:t>What we’ll cover – drug-assisted therapies </a:t>
            </a:r>
          </a:p>
        </p:txBody>
      </p:sp>
      <p:sp>
        <p:nvSpPr>
          <p:cNvPr id="3" name="Content Placeholder 2">
            <a:extLst>
              <a:ext uri="{FF2B5EF4-FFF2-40B4-BE49-F238E27FC236}">
                <a16:creationId xmlns:a16="http://schemas.microsoft.com/office/drawing/2014/main" id="{506E486B-1539-780F-3463-61E8E8BE75B9}"/>
              </a:ext>
            </a:extLst>
          </p:cNvPr>
          <p:cNvSpPr>
            <a:spLocks noGrp="1"/>
          </p:cNvSpPr>
          <p:nvPr>
            <p:ph idx="1"/>
          </p:nvPr>
        </p:nvSpPr>
        <p:spPr/>
        <p:txBody>
          <a:bodyPr/>
          <a:lstStyle/>
          <a:p>
            <a:r>
              <a:rPr lang="en-GB" dirty="0"/>
              <a:t>The challenge of treatment resistant PTSD</a:t>
            </a:r>
          </a:p>
          <a:p>
            <a:pPr lvl="1"/>
            <a:r>
              <a:rPr lang="en-GB" dirty="0"/>
              <a:t>Create your own drug</a:t>
            </a:r>
          </a:p>
          <a:p>
            <a:r>
              <a:rPr lang="en-GB" dirty="0"/>
              <a:t>Psychedelics and MDMA: history, risk and current evidence</a:t>
            </a:r>
          </a:p>
          <a:p>
            <a:pPr lvl="1"/>
            <a:r>
              <a:rPr lang="en-GB" dirty="0"/>
              <a:t>Dispel misconceptions</a:t>
            </a:r>
          </a:p>
          <a:p>
            <a:r>
              <a:rPr lang="en-GB" dirty="0"/>
              <a:t>Cardiff MP18 study</a:t>
            </a:r>
          </a:p>
          <a:p>
            <a:pPr lvl="1"/>
            <a:r>
              <a:rPr lang="en-GB" dirty="0"/>
              <a:t>Future implications for research and Welsh NHS</a:t>
            </a:r>
          </a:p>
          <a:p>
            <a:endParaRPr lang="en-GB" dirty="0"/>
          </a:p>
          <a:p>
            <a:endParaRPr lang="en-GB" dirty="0"/>
          </a:p>
          <a:p>
            <a:pPr marL="457200" lvl="1" indent="0">
              <a:buNone/>
            </a:pPr>
            <a:endParaRPr lang="en-GB" dirty="0"/>
          </a:p>
          <a:p>
            <a:endParaRPr lang="en-GB" dirty="0"/>
          </a:p>
        </p:txBody>
      </p:sp>
    </p:spTree>
    <p:extLst>
      <p:ext uri="{BB962C8B-B14F-4D97-AF65-F5344CB8AC3E}">
        <p14:creationId xmlns:p14="http://schemas.microsoft.com/office/powerpoint/2010/main" val="51585418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figure 2">
            <a:extLst>
              <a:ext uri="{FF2B5EF4-FFF2-40B4-BE49-F238E27FC236}">
                <a16:creationId xmlns:a16="http://schemas.microsoft.com/office/drawing/2014/main" id="{00B3E3C4-60C4-A2FC-5818-D5C61B5C29FD}"/>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935922" y="365125"/>
            <a:ext cx="3838502" cy="6307233"/>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F57BBDDC-1784-835B-1961-8268E79CED4C}"/>
              </a:ext>
            </a:extLst>
          </p:cNvPr>
          <p:cNvSpPr txBox="1"/>
          <p:nvPr/>
        </p:nvSpPr>
        <p:spPr>
          <a:xfrm>
            <a:off x="5365993" y="1231022"/>
            <a:ext cx="5537006" cy="4154984"/>
          </a:xfrm>
          <a:prstGeom prst="rect">
            <a:avLst/>
          </a:prstGeom>
          <a:noFill/>
        </p:spPr>
        <p:txBody>
          <a:bodyPr wrap="square">
            <a:spAutoFit/>
          </a:bodyPr>
          <a:lstStyle/>
          <a:p>
            <a:pPr marL="285750" indent="-285750">
              <a:buFont typeface="Arial" panose="020B0604020202020204" pitchFamily="34" charset="0"/>
              <a:buChar char="•"/>
            </a:pPr>
            <a:r>
              <a:rPr lang="en-GB" sz="2400" dirty="0"/>
              <a:t>At the primary endpoint, 67% of participants in the MDMA group no longer met diagnostic criteria for PTSD, compared with 32% of participants in the placebo group.</a:t>
            </a:r>
          </a:p>
          <a:p>
            <a:pPr marL="285750" indent="-285750">
              <a:buFont typeface="Arial" panose="020B0604020202020204" pitchFamily="34" charset="0"/>
              <a:buChar char="•"/>
            </a:pPr>
            <a:endParaRPr lang="en-GB" sz="2400" dirty="0"/>
          </a:p>
          <a:p>
            <a:pPr marL="285750" indent="-285750">
              <a:buFont typeface="Arial" panose="020B0604020202020204" pitchFamily="34" charset="0"/>
              <a:buChar char="•"/>
            </a:pPr>
            <a:endParaRPr lang="en-GB" sz="2400" dirty="0"/>
          </a:p>
          <a:p>
            <a:pPr marL="285750" indent="-285750">
              <a:buFont typeface="Arial" panose="020B0604020202020204" pitchFamily="34" charset="0"/>
              <a:buChar char="•"/>
            </a:pPr>
            <a:r>
              <a:rPr lang="en-GB" sz="2400" dirty="0"/>
              <a:t>Three sessions of MDMA-assisted therapy significantly reduced PTSD symptoms and functional impairment, compared to placebo.</a:t>
            </a:r>
          </a:p>
        </p:txBody>
      </p:sp>
    </p:spTree>
    <p:extLst>
      <p:ext uri="{BB962C8B-B14F-4D97-AF65-F5344CB8AC3E}">
        <p14:creationId xmlns:p14="http://schemas.microsoft.com/office/powerpoint/2010/main" val="242963523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F78C4B-8605-2C9B-F6FE-F9FAB5110A72}"/>
              </a:ext>
            </a:extLst>
          </p:cNvPr>
          <p:cNvSpPr>
            <a:spLocks noGrp="1"/>
          </p:cNvSpPr>
          <p:nvPr>
            <p:ph type="title"/>
          </p:nvPr>
        </p:nvSpPr>
        <p:spPr/>
        <p:txBody>
          <a:bodyPr/>
          <a:lstStyle/>
          <a:p>
            <a:r>
              <a:rPr lang="en-GB" b="1" dirty="0">
                <a:solidFill>
                  <a:srgbClr val="0070C0"/>
                </a:solidFill>
              </a:rPr>
              <a:t>MAPP2 – phase 3</a:t>
            </a:r>
          </a:p>
        </p:txBody>
      </p:sp>
      <p:sp>
        <p:nvSpPr>
          <p:cNvPr id="3" name="Content Placeholder 2">
            <a:extLst>
              <a:ext uri="{FF2B5EF4-FFF2-40B4-BE49-F238E27FC236}">
                <a16:creationId xmlns:a16="http://schemas.microsoft.com/office/drawing/2014/main" id="{B9B62248-DFDE-8914-BE42-A3C5BDBD1EFD}"/>
              </a:ext>
            </a:extLst>
          </p:cNvPr>
          <p:cNvSpPr>
            <a:spLocks noGrp="1"/>
          </p:cNvSpPr>
          <p:nvPr>
            <p:ph idx="1"/>
          </p:nvPr>
        </p:nvSpPr>
        <p:spPr/>
        <p:txBody>
          <a:bodyPr>
            <a:normAutofit/>
          </a:bodyPr>
          <a:lstStyle/>
          <a:p>
            <a:r>
              <a:rPr lang="en-GB" dirty="0"/>
              <a:t>Multicentre parallel arm RCT</a:t>
            </a:r>
          </a:p>
          <a:p>
            <a:r>
              <a:rPr lang="en-GB" dirty="0"/>
              <a:t>Severe PTSD</a:t>
            </a:r>
          </a:p>
          <a:p>
            <a:r>
              <a:rPr lang="en-GB" dirty="0"/>
              <a:t>Total n=100</a:t>
            </a:r>
          </a:p>
          <a:p>
            <a:r>
              <a:rPr lang="en-GB" dirty="0"/>
              <a:t>3 x drug/placebo sessions (80-180mg)</a:t>
            </a:r>
          </a:p>
          <a:p>
            <a:r>
              <a:rPr lang="en-GB" dirty="0"/>
              <a:t>CAPS5 endpoint</a:t>
            </a:r>
          </a:p>
          <a:p>
            <a:endParaRPr lang="en-GB" dirty="0"/>
          </a:p>
          <a:p>
            <a:r>
              <a:rPr lang="en-GB" dirty="0">
                <a:solidFill>
                  <a:srgbClr val="0070C0"/>
                </a:solidFill>
              </a:rPr>
              <a:t>Study completed – to be published 2023</a:t>
            </a:r>
          </a:p>
          <a:p>
            <a:endParaRPr lang="en-GB" dirty="0"/>
          </a:p>
        </p:txBody>
      </p:sp>
    </p:spTree>
    <p:extLst>
      <p:ext uri="{BB962C8B-B14F-4D97-AF65-F5344CB8AC3E}">
        <p14:creationId xmlns:p14="http://schemas.microsoft.com/office/powerpoint/2010/main" val="320371963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57410-5776-DECE-776A-0B17BBB9B5F6}"/>
              </a:ext>
            </a:extLst>
          </p:cNvPr>
          <p:cNvSpPr>
            <a:spLocks noGrp="1"/>
          </p:cNvSpPr>
          <p:nvPr>
            <p:ph type="title"/>
          </p:nvPr>
        </p:nvSpPr>
        <p:spPr/>
        <p:txBody>
          <a:bodyPr/>
          <a:lstStyle/>
          <a:p>
            <a:r>
              <a:rPr lang="en-GB" b="1" dirty="0">
                <a:solidFill>
                  <a:srgbClr val="0070C0"/>
                </a:solidFill>
              </a:rPr>
              <a:t>Basic principles of MDMA-AP</a:t>
            </a:r>
          </a:p>
        </p:txBody>
      </p:sp>
      <p:sp>
        <p:nvSpPr>
          <p:cNvPr id="3" name="Content Placeholder 2">
            <a:extLst>
              <a:ext uri="{FF2B5EF4-FFF2-40B4-BE49-F238E27FC236}">
                <a16:creationId xmlns:a16="http://schemas.microsoft.com/office/drawing/2014/main" id="{836A9B8E-9A83-4AB2-C340-049BB4FC404D}"/>
              </a:ext>
            </a:extLst>
          </p:cNvPr>
          <p:cNvSpPr>
            <a:spLocks noGrp="1"/>
          </p:cNvSpPr>
          <p:nvPr>
            <p:ph idx="1"/>
          </p:nvPr>
        </p:nvSpPr>
        <p:spPr/>
        <p:txBody>
          <a:bodyPr/>
          <a:lstStyle/>
          <a:p>
            <a:r>
              <a:rPr lang="en-GB" dirty="0"/>
              <a:t>First hurdle has been to overcome 40 years of misinformation and demonisation</a:t>
            </a:r>
          </a:p>
          <a:p>
            <a:pPr lvl="1"/>
            <a:r>
              <a:rPr lang="en-GB" dirty="0">
                <a:solidFill>
                  <a:srgbClr val="0070C0"/>
                </a:solidFill>
              </a:rPr>
              <a:t>RCTs generally very rigorous safety measures</a:t>
            </a:r>
          </a:p>
          <a:p>
            <a:pPr lvl="1"/>
            <a:r>
              <a:rPr lang="en-GB" dirty="0">
                <a:solidFill>
                  <a:srgbClr val="0070C0"/>
                </a:solidFill>
              </a:rPr>
              <a:t>Strict, expensive regulatory approvals required</a:t>
            </a:r>
          </a:p>
          <a:p>
            <a:r>
              <a:rPr lang="en-GB" dirty="0"/>
              <a:t>Model developed from legitimate 1970’s psychedelic LSD therapy</a:t>
            </a:r>
          </a:p>
          <a:p>
            <a:pPr lvl="1"/>
            <a:r>
              <a:rPr lang="en-GB" dirty="0">
                <a:solidFill>
                  <a:srgbClr val="0070C0"/>
                </a:solidFill>
              </a:rPr>
              <a:t>Preparation</a:t>
            </a:r>
          </a:p>
          <a:p>
            <a:pPr lvl="1"/>
            <a:r>
              <a:rPr lang="en-GB" dirty="0">
                <a:solidFill>
                  <a:srgbClr val="0070C0"/>
                </a:solidFill>
              </a:rPr>
              <a:t>Non-directive drug session</a:t>
            </a:r>
          </a:p>
          <a:p>
            <a:pPr lvl="1"/>
            <a:r>
              <a:rPr lang="en-GB" dirty="0">
                <a:solidFill>
                  <a:srgbClr val="0070C0"/>
                </a:solidFill>
              </a:rPr>
              <a:t>Integration</a:t>
            </a:r>
          </a:p>
          <a:p>
            <a:pPr lvl="1"/>
            <a:r>
              <a:rPr lang="en-GB" dirty="0">
                <a:solidFill>
                  <a:srgbClr val="0070C0"/>
                </a:solidFill>
              </a:rPr>
              <a:t>Set and setting</a:t>
            </a:r>
          </a:p>
        </p:txBody>
      </p:sp>
    </p:spTree>
    <p:extLst>
      <p:ext uri="{BB962C8B-B14F-4D97-AF65-F5344CB8AC3E}">
        <p14:creationId xmlns:p14="http://schemas.microsoft.com/office/powerpoint/2010/main" val="43647649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564CFD-275B-FCFE-845E-354A25DE7A4F}"/>
              </a:ext>
            </a:extLst>
          </p:cNvPr>
          <p:cNvSpPr>
            <a:spLocks noGrp="1"/>
          </p:cNvSpPr>
          <p:nvPr>
            <p:ph type="title"/>
          </p:nvPr>
        </p:nvSpPr>
        <p:spPr/>
        <p:txBody>
          <a:bodyPr/>
          <a:lstStyle/>
          <a:p>
            <a:r>
              <a:rPr lang="en-GB" b="1" dirty="0">
                <a:solidFill>
                  <a:srgbClr val="0070C0"/>
                </a:solidFill>
              </a:rPr>
              <a:t>Structure and personnel</a:t>
            </a:r>
          </a:p>
        </p:txBody>
      </p:sp>
      <p:sp>
        <p:nvSpPr>
          <p:cNvPr id="3" name="Content Placeholder 2">
            <a:extLst>
              <a:ext uri="{FF2B5EF4-FFF2-40B4-BE49-F238E27FC236}">
                <a16:creationId xmlns:a16="http://schemas.microsoft.com/office/drawing/2014/main" id="{80B342DD-65A3-2235-CB54-12176F65A1CC}"/>
              </a:ext>
            </a:extLst>
          </p:cNvPr>
          <p:cNvSpPr>
            <a:spLocks noGrp="1"/>
          </p:cNvSpPr>
          <p:nvPr>
            <p:ph idx="1"/>
          </p:nvPr>
        </p:nvSpPr>
        <p:spPr/>
        <p:txBody>
          <a:bodyPr/>
          <a:lstStyle/>
          <a:p>
            <a:r>
              <a:rPr lang="en-GB" dirty="0"/>
              <a:t>Female + male therapist dyad throughout</a:t>
            </a:r>
          </a:p>
          <a:p>
            <a:pPr lvl="1"/>
            <a:r>
              <a:rPr lang="en-GB" dirty="0"/>
              <a:t>Chaperone safety measure</a:t>
            </a:r>
          </a:p>
          <a:p>
            <a:pPr lvl="1"/>
            <a:r>
              <a:rPr lang="en-GB" dirty="0"/>
              <a:t>Someone always present</a:t>
            </a:r>
          </a:p>
          <a:p>
            <a:r>
              <a:rPr lang="en-GB" dirty="0"/>
              <a:t>Preparation </a:t>
            </a:r>
          </a:p>
          <a:p>
            <a:pPr lvl="1"/>
            <a:r>
              <a:rPr lang="en-GB" dirty="0"/>
              <a:t>2-3 sessions, 90 mins</a:t>
            </a:r>
          </a:p>
          <a:p>
            <a:r>
              <a:rPr lang="en-GB" dirty="0"/>
              <a:t>Drug session </a:t>
            </a:r>
          </a:p>
          <a:p>
            <a:pPr lvl="1"/>
            <a:r>
              <a:rPr lang="en-GB" dirty="0"/>
              <a:t>2+, several hours</a:t>
            </a:r>
          </a:p>
          <a:p>
            <a:r>
              <a:rPr lang="en-GB" dirty="0"/>
              <a:t>Integration session </a:t>
            </a:r>
          </a:p>
          <a:p>
            <a:pPr lvl="1"/>
            <a:r>
              <a:rPr lang="en-GB" dirty="0"/>
              <a:t>at least one after each drug session</a:t>
            </a:r>
          </a:p>
        </p:txBody>
      </p:sp>
    </p:spTree>
    <p:extLst>
      <p:ext uri="{BB962C8B-B14F-4D97-AF65-F5344CB8AC3E}">
        <p14:creationId xmlns:p14="http://schemas.microsoft.com/office/powerpoint/2010/main" val="282164237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8CEB73-BDC1-BC19-57FC-77C0B0D29312}"/>
              </a:ext>
            </a:extLst>
          </p:cNvPr>
          <p:cNvSpPr>
            <a:spLocks noGrp="1"/>
          </p:cNvSpPr>
          <p:nvPr>
            <p:ph type="title"/>
          </p:nvPr>
        </p:nvSpPr>
        <p:spPr/>
        <p:txBody>
          <a:bodyPr/>
          <a:lstStyle/>
          <a:p>
            <a:r>
              <a:rPr lang="en-GB" b="1" dirty="0">
                <a:solidFill>
                  <a:srgbClr val="0070C0"/>
                </a:solidFill>
              </a:rPr>
              <a:t>Preparation sessions</a:t>
            </a:r>
          </a:p>
        </p:txBody>
      </p:sp>
      <p:sp>
        <p:nvSpPr>
          <p:cNvPr id="3" name="Content Placeholder 2">
            <a:extLst>
              <a:ext uri="{FF2B5EF4-FFF2-40B4-BE49-F238E27FC236}">
                <a16:creationId xmlns:a16="http://schemas.microsoft.com/office/drawing/2014/main" id="{0B7BA9AB-5CBB-2B6B-8A16-19435FF85F7A}"/>
              </a:ext>
            </a:extLst>
          </p:cNvPr>
          <p:cNvSpPr>
            <a:spLocks noGrp="1"/>
          </p:cNvSpPr>
          <p:nvPr>
            <p:ph idx="1"/>
          </p:nvPr>
        </p:nvSpPr>
        <p:spPr/>
        <p:txBody>
          <a:bodyPr/>
          <a:lstStyle/>
          <a:p>
            <a:pPr lvl="1"/>
            <a:r>
              <a:rPr lang="en-GB" dirty="0"/>
              <a:t>Build therapeutic alliance</a:t>
            </a:r>
          </a:p>
          <a:p>
            <a:pPr lvl="1"/>
            <a:r>
              <a:rPr lang="en-GB" dirty="0"/>
              <a:t>Set intentions for psychedelic experience</a:t>
            </a:r>
          </a:p>
          <a:p>
            <a:pPr lvl="2"/>
            <a:r>
              <a:rPr lang="en-GB" dirty="0"/>
              <a:t>Manage expectations</a:t>
            </a:r>
          </a:p>
          <a:p>
            <a:pPr lvl="1"/>
            <a:r>
              <a:rPr lang="en-GB" dirty="0"/>
              <a:t>Introduce concepts</a:t>
            </a:r>
          </a:p>
          <a:p>
            <a:pPr lvl="2"/>
            <a:r>
              <a:rPr lang="en-GB" dirty="0"/>
              <a:t>Innate healing ability/intelligence</a:t>
            </a:r>
          </a:p>
          <a:p>
            <a:pPr lvl="2"/>
            <a:r>
              <a:rPr lang="en-GB" dirty="0"/>
              <a:t>Non-ordinary states as therapeutic, even if uncomfortable </a:t>
            </a:r>
          </a:p>
          <a:p>
            <a:pPr lvl="1"/>
            <a:r>
              <a:rPr lang="en-GB" dirty="0"/>
              <a:t>For trauma, depression, end of life anxiety</a:t>
            </a:r>
          </a:p>
          <a:p>
            <a:pPr lvl="2"/>
            <a:r>
              <a:rPr lang="en-GB" dirty="0"/>
              <a:t>Spontaneous experiences</a:t>
            </a:r>
          </a:p>
          <a:p>
            <a:pPr lvl="2"/>
            <a:r>
              <a:rPr lang="en-GB" dirty="0"/>
              <a:t>Reliving, prolonged exposure, cognitive restructuring, new insights on old ingrained problems</a:t>
            </a:r>
          </a:p>
          <a:p>
            <a:endParaRPr lang="en-GB" dirty="0"/>
          </a:p>
        </p:txBody>
      </p:sp>
    </p:spTree>
    <p:extLst>
      <p:ext uri="{BB962C8B-B14F-4D97-AF65-F5344CB8AC3E}">
        <p14:creationId xmlns:p14="http://schemas.microsoft.com/office/powerpoint/2010/main" val="111047990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841803-58F9-04D6-7951-E18EF94C5498}"/>
              </a:ext>
            </a:extLst>
          </p:cNvPr>
          <p:cNvSpPr>
            <a:spLocks noGrp="1"/>
          </p:cNvSpPr>
          <p:nvPr>
            <p:ph type="title"/>
          </p:nvPr>
        </p:nvSpPr>
        <p:spPr/>
        <p:txBody>
          <a:bodyPr/>
          <a:lstStyle/>
          <a:p>
            <a:r>
              <a:rPr lang="en-GB" b="1" dirty="0">
                <a:solidFill>
                  <a:srgbClr val="0070C0"/>
                </a:solidFill>
              </a:rPr>
              <a:t>Preparation; dealing with non-ordinary states</a:t>
            </a:r>
          </a:p>
        </p:txBody>
      </p:sp>
      <p:sp>
        <p:nvSpPr>
          <p:cNvPr id="3" name="Content Placeholder 2">
            <a:extLst>
              <a:ext uri="{FF2B5EF4-FFF2-40B4-BE49-F238E27FC236}">
                <a16:creationId xmlns:a16="http://schemas.microsoft.com/office/drawing/2014/main" id="{E7554FDD-6787-B714-3F6A-F3F899ECC760}"/>
              </a:ext>
            </a:extLst>
          </p:cNvPr>
          <p:cNvSpPr>
            <a:spLocks noGrp="1"/>
          </p:cNvSpPr>
          <p:nvPr>
            <p:ph idx="1"/>
          </p:nvPr>
        </p:nvSpPr>
        <p:spPr>
          <a:xfrm>
            <a:off x="838200" y="1785165"/>
            <a:ext cx="10515600" cy="4351338"/>
          </a:xfrm>
        </p:spPr>
        <p:txBody>
          <a:bodyPr>
            <a:normAutofit fontScale="92500" lnSpcReduction="20000"/>
          </a:bodyPr>
          <a:lstStyle/>
          <a:p>
            <a:r>
              <a:rPr lang="en-GB" dirty="0"/>
              <a:t>Acceptance with open arms</a:t>
            </a:r>
          </a:p>
          <a:p>
            <a:pPr lvl="1"/>
            <a:r>
              <a:rPr lang="en-GB" dirty="0"/>
              <a:t>“let the medicine do what it needs to do”</a:t>
            </a:r>
          </a:p>
          <a:p>
            <a:pPr lvl="1"/>
            <a:r>
              <a:rPr lang="en-GB" dirty="0"/>
              <a:t>“if something difficult comes up, walk into it, give it a hug and see what it wants to show you”</a:t>
            </a:r>
          </a:p>
          <a:p>
            <a:pPr marL="0" indent="0">
              <a:buNone/>
            </a:pPr>
            <a:endParaRPr lang="en-GB" dirty="0"/>
          </a:p>
          <a:p>
            <a:r>
              <a:rPr lang="en-GB" dirty="0"/>
              <a:t>Innate healing ability</a:t>
            </a:r>
          </a:p>
          <a:p>
            <a:pPr lvl="1"/>
            <a:r>
              <a:rPr lang="en-GB" dirty="0"/>
              <a:t>“trust your body”</a:t>
            </a:r>
          </a:p>
          <a:p>
            <a:pPr lvl="1"/>
            <a:r>
              <a:rPr lang="en-GB" dirty="0"/>
              <a:t>“don’t get ahead of the medicine”</a:t>
            </a:r>
          </a:p>
          <a:p>
            <a:endParaRPr lang="en-GB" dirty="0"/>
          </a:p>
          <a:p>
            <a:r>
              <a:rPr lang="en-GB" dirty="0"/>
              <a:t>Compassionate curiosity, restorative experiences</a:t>
            </a:r>
          </a:p>
          <a:p>
            <a:pPr lvl="1"/>
            <a:r>
              <a:rPr lang="en-GB" dirty="0"/>
              <a:t>“let the music be a guide”</a:t>
            </a:r>
          </a:p>
          <a:p>
            <a:pPr lvl="1"/>
            <a:r>
              <a:rPr lang="en-GB" dirty="0"/>
              <a:t>“you’re allowed to just have fun”</a:t>
            </a:r>
          </a:p>
          <a:p>
            <a:endParaRPr lang="en-GB" dirty="0"/>
          </a:p>
          <a:p>
            <a:pPr marL="0" indent="0">
              <a:buNone/>
            </a:pPr>
            <a:endParaRPr lang="en-GB" dirty="0"/>
          </a:p>
        </p:txBody>
      </p:sp>
    </p:spTree>
    <p:extLst>
      <p:ext uri="{BB962C8B-B14F-4D97-AF65-F5344CB8AC3E}">
        <p14:creationId xmlns:p14="http://schemas.microsoft.com/office/powerpoint/2010/main" val="367726177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5C1FD0-96F0-A195-91B2-80B39D64D390}"/>
              </a:ext>
            </a:extLst>
          </p:cNvPr>
          <p:cNvSpPr>
            <a:spLocks noGrp="1"/>
          </p:cNvSpPr>
          <p:nvPr>
            <p:ph type="title"/>
          </p:nvPr>
        </p:nvSpPr>
        <p:spPr/>
        <p:txBody>
          <a:bodyPr/>
          <a:lstStyle/>
          <a:p>
            <a:r>
              <a:rPr lang="en-GB" b="1" dirty="0">
                <a:solidFill>
                  <a:srgbClr val="0070C0"/>
                </a:solidFill>
              </a:rPr>
              <a:t>Set and setting</a:t>
            </a:r>
          </a:p>
        </p:txBody>
      </p:sp>
      <p:sp>
        <p:nvSpPr>
          <p:cNvPr id="3" name="Content Placeholder 2">
            <a:extLst>
              <a:ext uri="{FF2B5EF4-FFF2-40B4-BE49-F238E27FC236}">
                <a16:creationId xmlns:a16="http://schemas.microsoft.com/office/drawing/2014/main" id="{1F310B2D-0038-DF40-E77E-678BADD75AE2}"/>
              </a:ext>
            </a:extLst>
          </p:cNvPr>
          <p:cNvSpPr>
            <a:spLocks noGrp="1"/>
          </p:cNvSpPr>
          <p:nvPr>
            <p:ph idx="1"/>
          </p:nvPr>
        </p:nvSpPr>
        <p:spPr/>
        <p:txBody>
          <a:bodyPr/>
          <a:lstStyle/>
          <a:p>
            <a:pPr lvl="1"/>
            <a:r>
              <a:rPr lang="en-GB" dirty="0"/>
              <a:t>Crucial, nuanced and sometimes subtle details</a:t>
            </a:r>
          </a:p>
          <a:p>
            <a:pPr lvl="1"/>
            <a:r>
              <a:rPr lang="en-GB" dirty="0"/>
              <a:t>Set</a:t>
            </a:r>
          </a:p>
          <a:p>
            <a:pPr lvl="2"/>
            <a:r>
              <a:rPr lang="en-GB" dirty="0"/>
              <a:t>Mindset of the </a:t>
            </a:r>
            <a:r>
              <a:rPr lang="en-GB" dirty="0" err="1"/>
              <a:t>pt</a:t>
            </a:r>
            <a:r>
              <a:rPr lang="en-GB" dirty="0"/>
              <a:t> going into experience</a:t>
            </a:r>
          </a:p>
          <a:p>
            <a:pPr lvl="2"/>
            <a:r>
              <a:rPr lang="en-GB" dirty="0"/>
              <a:t>Preparation, intention, expectations, resistance</a:t>
            </a:r>
          </a:p>
          <a:p>
            <a:pPr lvl="1"/>
            <a:r>
              <a:rPr lang="en-GB" dirty="0"/>
              <a:t>Setting</a:t>
            </a:r>
          </a:p>
          <a:p>
            <a:pPr lvl="2"/>
            <a:r>
              <a:rPr lang="en-GB" dirty="0"/>
              <a:t>Physical environment</a:t>
            </a:r>
          </a:p>
          <a:p>
            <a:pPr lvl="2"/>
            <a:r>
              <a:rPr lang="en-GB" dirty="0"/>
              <a:t>Temperature, light, disturbances, comfort, safety</a:t>
            </a:r>
          </a:p>
          <a:p>
            <a:pPr lvl="2"/>
            <a:r>
              <a:rPr lang="en-GB" dirty="0"/>
              <a:t>Therapists – physical touch</a:t>
            </a:r>
          </a:p>
          <a:p>
            <a:pPr lvl="2"/>
            <a:r>
              <a:rPr lang="en-GB" dirty="0"/>
              <a:t>Access to nature/beautiful objects</a:t>
            </a:r>
          </a:p>
          <a:p>
            <a:endParaRPr lang="en-GB" dirty="0"/>
          </a:p>
        </p:txBody>
      </p:sp>
    </p:spTree>
    <p:extLst>
      <p:ext uri="{BB962C8B-B14F-4D97-AF65-F5344CB8AC3E}">
        <p14:creationId xmlns:p14="http://schemas.microsoft.com/office/powerpoint/2010/main" val="102436739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818AB7-8678-5E21-2488-9E1976EEC0CC}"/>
              </a:ext>
            </a:extLst>
          </p:cNvPr>
          <p:cNvSpPr>
            <a:spLocks noGrp="1"/>
          </p:cNvSpPr>
          <p:nvPr>
            <p:ph type="title"/>
          </p:nvPr>
        </p:nvSpPr>
        <p:spPr/>
        <p:txBody>
          <a:bodyPr/>
          <a:lstStyle/>
          <a:p>
            <a:r>
              <a:rPr lang="en-GB" b="1" dirty="0">
                <a:solidFill>
                  <a:srgbClr val="0070C0"/>
                </a:solidFill>
              </a:rPr>
              <a:t>Music</a:t>
            </a:r>
          </a:p>
        </p:txBody>
      </p:sp>
      <p:sp>
        <p:nvSpPr>
          <p:cNvPr id="3" name="Content Placeholder 2">
            <a:extLst>
              <a:ext uri="{FF2B5EF4-FFF2-40B4-BE49-F238E27FC236}">
                <a16:creationId xmlns:a16="http://schemas.microsoft.com/office/drawing/2014/main" id="{EBD2E953-329A-5A49-EE33-5C7829D42D3E}"/>
              </a:ext>
            </a:extLst>
          </p:cNvPr>
          <p:cNvSpPr>
            <a:spLocks noGrp="1"/>
          </p:cNvSpPr>
          <p:nvPr>
            <p:ph idx="1"/>
          </p:nvPr>
        </p:nvSpPr>
        <p:spPr/>
        <p:txBody>
          <a:bodyPr/>
          <a:lstStyle/>
          <a:p>
            <a:r>
              <a:rPr lang="en-GB" dirty="0"/>
              <a:t>“music is the hidden therapist”</a:t>
            </a:r>
          </a:p>
          <a:p>
            <a:pPr lvl="1"/>
            <a:r>
              <a:rPr lang="en-GB" dirty="0"/>
              <a:t>Instrumental, novel, emotionally engaging</a:t>
            </a:r>
          </a:p>
          <a:p>
            <a:pPr lvl="1"/>
            <a:r>
              <a:rPr lang="en-GB" dirty="0"/>
              <a:t>Longer experiences, longer playlists</a:t>
            </a:r>
          </a:p>
          <a:p>
            <a:r>
              <a:rPr lang="en-GB" dirty="0"/>
              <a:t>LSD/MDMA</a:t>
            </a:r>
          </a:p>
          <a:p>
            <a:pPr lvl="1"/>
            <a:r>
              <a:rPr lang="en-GB" dirty="0"/>
              <a:t>Calming, energetic, emotional </a:t>
            </a:r>
            <a:r>
              <a:rPr lang="en-GB" dirty="0" err="1"/>
              <a:t>buildup</a:t>
            </a:r>
            <a:r>
              <a:rPr lang="en-GB" dirty="0"/>
              <a:t>, emotional release, calming</a:t>
            </a:r>
          </a:p>
          <a:p>
            <a:r>
              <a:rPr lang="en-GB" dirty="0"/>
              <a:t>Ketamine</a:t>
            </a:r>
          </a:p>
          <a:p>
            <a:pPr lvl="1"/>
            <a:r>
              <a:rPr lang="en-GB" dirty="0"/>
              <a:t>Much shorter experience</a:t>
            </a:r>
          </a:p>
          <a:p>
            <a:pPr lvl="1"/>
            <a:r>
              <a:rPr lang="en-GB" dirty="0"/>
              <a:t>Cue example Home – Native </a:t>
            </a:r>
          </a:p>
        </p:txBody>
      </p:sp>
    </p:spTree>
    <p:extLst>
      <p:ext uri="{BB962C8B-B14F-4D97-AF65-F5344CB8AC3E}">
        <p14:creationId xmlns:p14="http://schemas.microsoft.com/office/powerpoint/2010/main" val="15100223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25ED8D-76FD-305B-4316-5EEEFE73A797}"/>
              </a:ext>
            </a:extLst>
          </p:cNvPr>
          <p:cNvSpPr>
            <a:spLocks noGrp="1"/>
          </p:cNvSpPr>
          <p:nvPr>
            <p:ph type="title"/>
          </p:nvPr>
        </p:nvSpPr>
        <p:spPr/>
        <p:txBody>
          <a:bodyPr/>
          <a:lstStyle/>
          <a:p>
            <a:r>
              <a:rPr lang="en-GB" b="1" dirty="0">
                <a:solidFill>
                  <a:srgbClr val="0070C0"/>
                </a:solidFill>
              </a:rPr>
              <a:t>Drug session</a:t>
            </a:r>
            <a:br>
              <a:rPr lang="en-GB" dirty="0"/>
            </a:br>
            <a:endParaRPr lang="en-GB" dirty="0"/>
          </a:p>
        </p:txBody>
      </p:sp>
      <p:sp>
        <p:nvSpPr>
          <p:cNvPr id="3" name="Content Placeholder 2">
            <a:extLst>
              <a:ext uri="{FF2B5EF4-FFF2-40B4-BE49-F238E27FC236}">
                <a16:creationId xmlns:a16="http://schemas.microsoft.com/office/drawing/2014/main" id="{B54051DC-C055-FEDA-104D-7C4EBBD14442}"/>
              </a:ext>
            </a:extLst>
          </p:cNvPr>
          <p:cNvSpPr>
            <a:spLocks noGrp="1"/>
          </p:cNvSpPr>
          <p:nvPr>
            <p:ph idx="1"/>
          </p:nvPr>
        </p:nvSpPr>
        <p:spPr>
          <a:xfrm>
            <a:off x="838200" y="1221897"/>
            <a:ext cx="10515600" cy="4955066"/>
          </a:xfrm>
        </p:spPr>
        <p:txBody>
          <a:bodyPr>
            <a:normAutofit/>
          </a:bodyPr>
          <a:lstStyle/>
          <a:p>
            <a:r>
              <a:rPr lang="en-GB" dirty="0"/>
              <a:t>Welcome, set intention and plan</a:t>
            </a:r>
          </a:p>
          <a:p>
            <a:r>
              <a:rPr lang="en-GB" dirty="0"/>
              <a:t>Talk through any anxieties</a:t>
            </a:r>
          </a:p>
          <a:p>
            <a:r>
              <a:rPr lang="en-GB" dirty="0"/>
              <a:t>Agree on staying in the room</a:t>
            </a:r>
          </a:p>
          <a:p>
            <a:r>
              <a:rPr lang="en-GB" dirty="0"/>
              <a:t>Agree on consent for physical touch</a:t>
            </a:r>
          </a:p>
          <a:p>
            <a:r>
              <a:rPr lang="en-GB" dirty="0"/>
              <a:t>Pt lying on a bed, eye mask, headphones with emotionally salient music</a:t>
            </a:r>
          </a:p>
          <a:p>
            <a:r>
              <a:rPr lang="en-GB" dirty="0"/>
              <a:t>Main issues for the therapists</a:t>
            </a:r>
          </a:p>
          <a:p>
            <a:pPr lvl="1"/>
            <a:r>
              <a:rPr lang="en-GB" dirty="0"/>
              <a:t>Keep quiet! Lip read and hand signals</a:t>
            </a:r>
          </a:p>
          <a:p>
            <a:pPr lvl="1"/>
            <a:r>
              <a:rPr lang="en-GB" dirty="0"/>
              <a:t>Stay present, meditate, read, etc.</a:t>
            </a:r>
          </a:p>
          <a:p>
            <a:endParaRPr lang="en-GB" dirty="0"/>
          </a:p>
        </p:txBody>
      </p:sp>
    </p:spTree>
    <p:extLst>
      <p:ext uri="{BB962C8B-B14F-4D97-AF65-F5344CB8AC3E}">
        <p14:creationId xmlns:p14="http://schemas.microsoft.com/office/powerpoint/2010/main" val="337898689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2BE08C-1F15-AF16-DCB2-FA9692EDDD49}"/>
              </a:ext>
            </a:extLst>
          </p:cNvPr>
          <p:cNvSpPr>
            <a:spLocks noGrp="1"/>
          </p:cNvSpPr>
          <p:nvPr>
            <p:ph type="title"/>
          </p:nvPr>
        </p:nvSpPr>
        <p:spPr/>
        <p:txBody>
          <a:bodyPr/>
          <a:lstStyle/>
          <a:p>
            <a:r>
              <a:rPr lang="en-GB" b="1" dirty="0">
                <a:solidFill>
                  <a:srgbClr val="0070C0"/>
                </a:solidFill>
              </a:rPr>
              <a:t>Drug session</a:t>
            </a:r>
          </a:p>
        </p:txBody>
      </p:sp>
      <p:sp>
        <p:nvSpPr>
          <p:cNvPr id="3" name="Content Placeholder 2">
            <a:extLst>
              <a:ext uri="{FF2B5EF4-FFF2-40B4-BE49-F238E27FC236}">
                <a16:creationId xmlns:a16="http://schemas.microsoft.com/office/drawing/2014/main" id="{46743224-4A0B-3682-5FD7-009E6D8FE79C}"/>
              </a:ext>
            </a:extLst>
          </p:cNvPr>
          <p:cNvSpPr>
            <a:spLocks noGrp="1"/>
          </p:cNvSpPr>
          <p:nvPr>
            <p:ph idx="1"/>
          </p:nvPr>
        </p:nvSpPr>
        <p:spPr>
          <a:xfrm>
            <a:off x="838200" y="1343278"/>
            <a:ext cx="10515600" cy="4833685"/>
          </a:xfrm>
        </p:spPr>
        <p:txBody>
          <a:bodyPr>
            <a:normAutofit/>
          </a:bodyPr>
          <a:lstStyle/>
          <a:p>
            <a:r>
              <a:rPr lang="en-GB" dirty="0"/>
              <a:t>Non-directive</a:t>
            </a:r>
          </a:p>
          <a:p>
            <a:pPr lvl="1"/>
            <a:r>
              <a:rPr lang="en-GB" dirty="0"/>
              <a:t>Encourage to focus attention inwards</a:t>
            </a:r>
          </a:p>
          <a:p>
            <a:pPr lvl="1"/>
            <a:r>
              <a:rPr lang="en-GB" dirty="0"/>
              <a:t>Can remind what options there are to modulate intensity</a:t>
            </a:r>
          </a:p>
          <a:p>
            <a:pPr lvl="1"/>
            <a:r>
              <a:rPr lang="en-GB" dirty="0"/>
              <a:t>Change music, music off, eye mask off, talk, hug, move</a:t>
            </a:r>
          </a:p>
          <a:p>
            <a:r>
              <a:rPr lang="en-GB" dirty="0"/>
              <a:t>Physical touch – check consent</a:t>
            </a:r>
          </a:p>
          <a:p>
            <a:r>
              <a:rPr lang="en-GB" dirty="0"/>
              <a:t>Often overnight stay</a:t>
            </a:r>
          </a:p>
          <a:p>
            <a:pPr lvl="1"/>
            <a:r>
              <a:rPr lang="en-GB" dirty="0"/>
              <a:t>Trained night sitter</a:t>
            </a:r>
          </a:p>
          <a:p>
            <a:pPr lvl="1"/>
            <a:r>
              <a:rPr lang="en-GB" dirty="0"/>
              <a:t>Respond to requests, listen but don’t guide</a:t>
            </a:r>
          </a:p>
          <a:p>
            <a:endParaRPr lang="en-GB" dirty="0"/>
          </a:p>
        </p:txBody>
      </p:sp>
    </p:spTree>
    <p:extLst>
      <p:ext uri="{BB962C8B-B14F-4D97-AF65-F5344CB8AC3E}">
        <p14:creationId xmlns:p14="http://schemas.microsoft.com/office/powerpoint/2010/main" val="10407334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789542"/>
          </a:xfrm>
        </p:spPr>
        <p:txBody>
          <a:bodyPr/>
          <a:lstStyle/>
          <a:p>
            <a:r>
              <a:rPr lang="en-GB" b="1" dirty="0">
                <a:solidFill>
                  <a:srgbClr val="0070C0"/>
                </a:solidFill>
              </a:rPr>
              <a:t>Treatment resistance in trauma</a:t>
            </a:r>
          </a:p>
        </p:txBody>
      </p:sp>
      <p:sp>
        <p:nvSpPr>
          <p:cNvPr id="3" name="Content Placeholder 2"/>
          <p:cNvSpPr>
            <a:spLocks noGrp="1"/>
          </p:cNvSpPr>
          <p:nvPr>
            <p:ph idx="1"/>
          </p:nvPr>
        </p:nvSpPr>
        <p:spPr>
          <a:xfrm>
            <a:off x="677334" y="1399141"/>
            <a:ext cx="6990563" cy="4857968"/>
          </a:xfrm>
        </p:spPr>
        <p:txBody>
          <a:bodyPr>
            <a:normAutofit/>
          </a:bodyPr>
          <a:lstStyle/>
          <a:p>
            <a:r>
              <a:rPr lang="en-GB" sz="2800" dirty="0"/>
              <a:t>Trauma-focussed psychological therapies (TFPT) </a:t>
            </a:r>
          </a:p>
          <a:p>
            <a:pPr lvl="1"/>
            <a:r>
              <a:rPr lang="en-GB" sz="2600" i="1" dirty="0">
                <a:solidFill>
                  <a:srgbClr val="0070C0"/>
                </a:solidFill>
              </a:rPr>
              <a:t>Optimal window of arousal</a:t>
            </a:r>
          </a:p>
          <a:p>
            <a:pPr lvl="1"/>
            <a:r>
              <a:rPr lang="en-GB" sz="2600" i="1" dirty="0">
                <a:solidFill>
                  <a:srgbClr val="0070C0"/>
                </a:solidFill>
              </a:rPr>
              <a:t>Strong therapeutic alliance predicts better outcome</a:t>
            </a:r>
          </a:p>
          <a:p>
            <a:endParaRPr lang="en-GB" sz="2800" dirty="0"/>
          </a:p>
          <a:p>
            <a:r>
              <a:rPr lang="en-GB" sz="2800" dirty="0"/>
              <a:t>Up to 50% cannot tolerate it</a:t>
            </a:r>
          </a:p>
          <a:p>
            <a:r>
              <a:rPr lang="en-GB" sz="2800" dirty="0"/>
              <a:t>Higher </a:t>
            </a:r>
            <a:r>
              <a:rPr lang="en-GB" sz="2800" dirty="0" err="1"/>
              <a:t>Sx</a:t>
            </a:r>
            <a:r>
              <a:rPr lang="en-GB" sz="2800" dirty="0"/>
              <a:t> severity predicts poor outcome</a:t>
            </a:r>
          </a:p>
          <a:p>
            <a:endParaRPr lang="en-GB" sz="2600" i="1" dirty="0">
              <a:solidFill>
                <a:srgbClr val="0070C0"/>
              </a:solidFill>
            </a:endParaRPr>
          </a:p>
        </p:txBody>
      </p:sp>
    </p:spTree>
    <p:extLst>
      <p:ext uri="{BB962C8B-B14F-4D97-AF65-F5344CB8AC3E}">
        <p14:creationId xmlns:p14="http://schemas.microsoft.com/office/powerpoint/2010/main" val="254261264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670D3C-D71C-AA98-A9E6-B4CAC4DFB34F}"/>
              </a:ext>
            </a:extLst>
          </p:cNvPr>
          <p:cNvSpPr>
            <a:spLocks noGrp="1"/>
          </p:cNvSpPr>
          <p:nvPr>
            <p:ph type="title"/>
          </p:nvPr>
        </p:nvSpPr>
        <p:spPr/>
        <p:txBody>
          <a:bodyPr/>
          <a:lstStyle/>
          <a:p>
            <a:r>
              <a:rPr lang="en-GB" b="1" dirty="0">
                <a:solidFill>
                  <a:srgbClr val="0070C0"/>
                </a:solidFill>
              </a:rPr>
              <a:t>Integration sessions</a:t>
            </a:r>
          </a:p>
        </p:txBody>
      </p:sp>
      <p:sp>
        <p:nvSpPr>
          <p:cNvPr id="3" name="Content Placeholder 2">
            <a:extLst>
              <a:ext uri="{FF2B5EF4-FFF2-40B4-BE49-F238E27FC236}">
                <a16:creationId xmlns:a16="http://schemas.microsoft.com/office/drawing/2014/main" id="{58F766CA-0777-91EF-F052-E0A3C43BB839}"/>
              </a:ext>
            </a:extLst>
          </p:cNvPr>
          <p:cNvSpPr>
            <a:spLocks noGrp="1"/>
          </p:cNvSpPr>
          <p:nvPr>
            <p:ph idx="1"/>
          </p:nvPr>
        </p:nvSpPr>
        <p:spPr/>
        <p:txBody>
          <a:bodyPr/>
          <a:lstStyle/>
          <a:p>
            <a:r>
              <a:rPr lang="en-GB" dirty="0"/>
              <a:t>Always occur the following day</a:t>
            </a:r>
          </a:p>
          <a:p>
            <a:r>
              <a:rPr lang="en-GB" dirty="0"/>
              <a:t>Usually in the same room</a:t>
            </a:r>
          </a:p>
          <a:p>
            <a:r>
              <a:rPr lang="en-GB" dirty="0"/>
              <a:t>90 mins</a:t>
            </a:r>
          </a:p>
          <a:p>
            <a:r>
              <a:rPr lang="en-GB" dirty="0"/>
              <a:t>An open, compassionate and curious space to discuss experiences</a:t>
            </a:r>
          </a:p>
          <a:p>
            <a:r>
              <a:rPr lang="en-GB" dirty="0"/>
              <a:t>Validate feelings</a:t>
            </a:r>
          </a:p>
          <a:p>
            <a:r>
              <a:rPr lang="en-GB" dirty="0"/>
              <a:t>Facilitate new meanings as they emerge </a:t>
            </a:r>
          </a:p>
        </p:txBody>
      </p:sp>
    </p:spTree>
    <p:extLst>
      <p:ext uri="{BB962C8B-B14F-4D97-AF65-F5344CB8AC3E}">
        <p14:creationId xmlns:p14="http://schemas.microsoft.com/office/powerpoint/2010/main" val="104769154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7401B7-1534-4F2E-E0CE-F44E10195A3D}"/>
              </a:ext>
            </a:extLst>
          </p:cNvPr>
          <p:cNvSpPr>
            <a:spLocks noGrp="1"/>
          </p:cNvSpPr>
          <p:nvPr>
            <p:ph type="title"/>
          </p:nvPr>
        </p:nvSpPr>
        <p:spPr/>
        <p:txBody>
          <a:bodyPr/>
          <a:lstStyle/>
          <a:p>
            <a:r>
              <a:rPr lang="en-GB" b="1" dirty="0">
                <a:solidFill>
                  <a:srgbClr val="0070C0"/>
                </a:solidFill>
              </a:rPr>
              <a:t>The non-directive approach</a:t>
            </a:r>
          </a:p>
        </p:txBody>
      </p:sp>
      <p:sp>
        <p:nvSpPr>
          <p:cNvPr id="3" name="Content Placeholder 2">
            <a:extLst>
              <a:ext uri="{FF2B5EF4-FFF2-40B4-BE49-F238E27FC236}">
                <a16:creationId xmlns:a16="http://schemas.microsoft.com/office/drawing/2014/main" id="{352B57A2-8358-CED0-12D8-E624B1F1F7C2}"/>
              </a:ext>
            </a:extLst>
          </p:cNvPr>
          <p:cNvSpPr>
            <a:spLocks noGrp="1"/>
          </p:cNvSpPr>
          <p:nvPr>
            <p:ph idx="1"/>
          </p:nvPr>
        </p:nvSpPr>
        <p:spPr/>
        <p:txBody>
          <a:bodyPr/>
          <a:lstStyle/>
          <a:p>
            <a:r>
              <a:rPr lang="en-GB" dirty="0"/>
              <a:t>Relies upon the innate healing ability of a person affected by trauma</a:t>
            </a:r>
          </a:p>
          <a:p>
            <a:pPr lvl="1"/>
            <a:r>
              <a:rPr lang="en-GB" dirty="0"/>
              <a:t>Pts think about, relive, reprocess, restructure</a:t>
            </a:r>
          </a:p>
          <a:p>
            <a:pPr lvl="1"/>
            <a:r>
              <a:rPr lang="en-GB" dirty="0"/>
              <a:t>Spontaneously, non-verbally</a:t>
            </a:r>
          </a:p>
          <a:p>
            <a:r>
              <a:rPr lang="en-GB" dirty="0"/>
              <a:t>Michael’s analogy with physical injury</a:t>
            </a:r>
          </a:p>
          <a:p>
            <a:endParaRPr lang="en-GB" dirty="0"/>
          </a:p>
          <a:p>
            <a:endParaRPr lang="en-GB" dirty="0"/>
          </a:p>
          <a:p>
            <a:endParaRPr lang="en-GB" dirty="0"/>
          </a:p>
          <a:p>
            <a:pPr marL="0" indent="0" algn="ctr">
              <a:buNone/>
            </a:pPr>
            <a:r>
              <a:rPr lang="en-GB" sz="3600" dirty="0">
                <a:solidFill>
                  <a:srgbClr val="0070C0"/>
                </a:solidFill>
              </a:rPr>
              <a:t>“MDMA is an obstacle remover”</a:t>
            </a:r>
          </a:p>
        </p:txBody>
      </p:sp>
    </p:spTree>
    <p:extLst>
      <p:ext uri="{BB962C8B-B14F-4D97-AF65-F5344CB8AC3E}">
        <p14:creationId xmlns:p14="http://schemas.microsoft.com/office/powerpoint/2010/main" val="235587575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DBA6FB-42BE-7829-9053-209334691BF7}"/>
              </a:ext>
            </a:extLst>
          </p:cNvPr>
          <p:cNvSpPr>
            <a:spLocks noGrp="1"/>
          </p:cNvSpPr>
          <p:nvPr>
            <p:ph type="title"/>
          </p:nvPr>
        </p:nvSpPr>
        <p:spPr/>
        <p:txBody>
          <a:bodyPr>
            <a:normAutofit/>
          </a:bodyPr>
          <a:lstStyle/>
          <a:p>
            <a:r>
              <a:rPr lang="en-GB" dirty="0"/>
              <a:t>Cue </a:t>
            </a:r>
            <a:r>
              <a:rPr lang="en-GB" dirty="0" err="1"/>
              <a:t>youtube</a:t>
            </a:r>
            <a:r>
              <a:rPr lang="en-GB" dirty="0"/>
              <a:t> 00:38: </a:t>
            </a:r>
            <a:r>
              <a:rPr lang="en-GB" b="0" i="0" dirty="0">
                <a:effectLst/>
                <a:latin typeface="Roboto" panose="02000000000000000000" pitchFamily="2" charset="0"/>
              </a:rPr>
              <a:t>See an MDMA-Assisted Therapy Session</a:t>
            </a:r>
            <a:endParaRPr lang="en-GB" dirty="0"/>
          </a:p>
        </p:txBody>
      </p:sp>
      <p:sp>
        <p:nvSpPr>
          <p:cNvPr id="3" name="Content Placeholder 2">
            <a:extLst>
              <a:ext uri="{FF2B5EF4-FFF2-40B4-BE49-F238E27FC236}">
                <a16:creationId xmlns:a16="http://schemas.microsoft.com/office/drawing/2014/main" id="{F40AEC2B-777D-1BD0-8EC7-EA9B981037E3}"/>
              </a:ext>
            </a:extLst>
          </p:cNvPr>
          <p:cNvSpPr>
            <a:spLocks noGrp="1"/>
          </p:cNvSpPr>
          <p:nvPr>
            <p:ph idx="1"/>
          </p:nvPr>
        </p:nvSpPr>
        <p:spPr/>
        <p:txBody>
          <a:bodyPr/>
          <a:lstStyle/>
          <a:p>
            <a:endParaRPr lang="en-GB"/>
          </a:p>
        </p:txBody>
      </p:sp>
    </p:spTree>
    <p:extLst>
      <p:ext uri="{BB962C8B-B14F-4D97-AF65-F5344CB8AC3E}">
        <p14:creationId xmlns:p14="http://schemas.microsoft.com/office/powerpoint/2010/main" val="302130246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E51FD0-07CF-0569-49C3-B68E845D2E36}"/>
              </a:ext>
            </a:extLst>
          </p:cNvPr>
          <p:cNvSpPr>
            <a:spLocks noGrp="1"/>
          </p:cNvSpPr>
          <p:nvPr>
            <p:ph type="title"/>
          </p:nvPr>
        </p:nvSpPr>
        <p:spPr/>
        <p:txBody>
          <a:bodyPr/>
          <a:lstStyle/>
          <a:p>
            <a:r>
              <a:rPr lang="en-GB" b="1" dirty="0">
                <a:solidFill>
                  <a:srgbClr val="0070C0"/>
                </a:solidFill>
              </a:rPr>
              <a:t>The 2</a:t>
            </a:r>
            <a:r>
              <a:rPr lang="en-GB" b="1" baseline="30000" dirty="0">
                <a:solidFill>
                  <a:srgbClr val="0070C0"/>
                </a:solidFill>
              </a:rPr>
              <a:t>nd</a:t>
            </a:r>
            <a:r>
              <a:rPr lang="en-GB" b="1" dirty="0">
                <a:solidFill>
                  <a:srgbClr val="0070C0"/>
                </a:solidFill>
              </a:rPr>
              <a:t> psychedelic renaissance 2010-now</a:t>
            </a:r>
          </a:p>
        </p:txBody>
      </p:sp>
      <p:sp>
        <p:nvSpPr>
          <p:cNvPr id="3" name="Content Placeholder 2">
            <a:extLst>
              <a:ext uri="{FF2B5EF4-FFF2-40B4-BE49-F238E27FC236}">
                <a16:creationId xmlns:a16="http://schemas.microsoft.com/office/drawing/2014/main" id="{63A07503-9FAA-B3A7-1D99-717D07A7967D}"/>
              </a:ext>
            </a:extLst>
          </p:cNvPr>
          <p:cNvSpPr>
            <a:spLocks noGrp="1"/>
          </p:cNvSpPr>
          <p:nvPr>
            <p:ph idx="1"/>
          </p:nvPr>
        </p:nvSpPr>
        <p:spPr/>
        <p:txBody>
          <a:bodyPr/>
          <a:lstStyle/>
          <a:p>
            <a:r>
              <a:rPr lang="en-GB" dirty="0"/>
              <a:t>High quality RCTs</a:t>
            </a:r>
          </a:p>
          <a:p>
            <a:pPr lvl="1"/>
            <a:r>
              <a:rPr lang="en-GB" dirty="0"/>
              <a:t>MAPS, Beckley Foundation, </a:t>
            </a:r>
            <a:r>
              <a:rPr lang="en-GB" dirty="0" err="1"/>
              <a:t>Hefter</a:t>
            </a:r>
            <a:r>
              <a:rPr lang="en-GB" dirty="0"/>
              <a:t> Institute, Johns Hopkins, Imperial, Kings</a:t>
            </a:r>
          </a:p>
          <a:p>
            <a:pPr lvl="1"/>
            <a:r>
              <a:rPr lang="en-GB" dirty="0"/>
              <a:t>Now phase 3 studies of MDMA, psilocybin,</a:t>
            </a:r>
          </a:p>
          <a:p>
            <a:r>
              <a:rPr lang="en-GB" dirty="0"/>
              <a:t>Growing mainstream interest and acceptance</a:t>
            </a:r>
          </a:p>
          <a:p>
            <a:pPr lvl="1"/>
            <a:r>
              <a:rPr lang="en-GB" dirty="0"/>
              <a:t>Numerous op-eds, think pieces</a:t>
            </a:r>
          </a:p>
          <a:p>
            <a:r>
              <a:rPr lang="en-GB" dirty="0"/>
              <a:t>How to change your mind</a:t>
            </a:r>
          </a:p>
          <a:p>
            <a:pPr lvl="1"/>
            <a:r>
              <a:rPr lang="en-GB" dirty="0"/>
              <a:t>High profile </a:t>
            </a:r>
            <a:r>
              <a:rPr lang="en-GB" dirty="0" err="1"/>
              <a:t>docu</a:t>
            </a:r>
            <a:r>
              <a:rPr lang="en-GB" dirty="0"/>
              <a:t>-series</a:t>
            </a:r>
          </a:p>
          <a:p>
            <a:endParaRPr lang="en-GB" dirty="0"/>
          </a:p>
          <a:p>
            <a:endParaRPr lang="en-GB" dirty="0"/>
          </a:p>
        </p:txBody>
      </p:sp>
    </p:spTree>
    <p:extLst>
      <p:ext uri="{BB962C8B-B14F-4D97-AF65-F5344CB8AC3E}">
        <p14:creationId xmlns:p14="http://schemas.microsoft.com/office/powerpoint/2010/main" val="363429640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B380B0-3E6A-4B00-3F29-11A1C83D8E21}"/>
              </a:ext>
            </a:extLst>
          </p:cNvPr>
          <p:cNvSpPr>
            <a:spLocks noGrp="1"/>
          </p:cNvSpPr>
          <p:nvPr>
            <p:ph type="title"/>
          </p:nvPr>
        </p:nvSpPr>
        <p:spPr/>
        <p:txBody>
          <a:bodyPr/>
          <a:lstStyle/>
          <a:p>
            <a:r>
              <a:rPr lang="en-GB" b="1" dirty="0">
                <a:solidFill>
                  <a:srgbClr val="0070C0"/>
                </a:solidFill>
              </a:rPr>
              <a:t>Cardiff MP18 study </a:t>
            </a:r>
          </a:p>
        </p:txBody>
      </p:sp>
      <p:sp>
        <p:nvSpPr>
          <p:cNvPr id="3" name="Content Placeholder 2">
            <a:extLst>
              <a:ext uri="{FF2B5EF4-FFF2-40B4-BE49-F238E27FC236}">
                <a16:creationId xmlns:a16="http://schemas.microsoft.com/office/drawing/2014/main" id="{7B3F9D6C-0AEB-654B-37B3-246541501F15}"/>
              </a:ext>
            </a:extLst>
          </p:cNvPr>
          <p:cNvSpPr>
            <a:spLocks noGrp="1"/>
          </p:cNvSpPr>
          <p:nvPr>
            <p:ph idx="1"/>
          </p:nvPr>
        </p:nvSpPr>
        <p:spPr/>
        <p:txBody>
          <a:bodyPr/>
          <a:lstStyle/>
          <a:p>
            <a:r>
              <a:rPr lang="en-GB" dirty="0"/>
              <a:t>MHRA granted MAPS an Innovation Passport for MDMA-AP</a:t>
            </a:r>
          </a:p>
          <a:p>
            <a:pPr lvl="1"/>
            <a:r>
              <a:rPr lang="en-GB" dirty="0"/>
              <a:t>Only 41</a:t>
            </a:r>
            <a:r>
              <a:rPr lang="en-GB" baseline="30000" dirty="0"/>
              <a:t>st</a:t>
            </a:r>
            <a:r>
              <a:rPr lang="en-GB" dirty="0"/>
              <a:t> Rx to receive passport since inception in 2021</a:t>
            </a:r>
          </a:p>
          <a:p>
            <a:pPr lvl="1"/>
            <a:r>
              <a:rPr lang="en-GB" dirty="0"/>
              <a:t>Designed to accelerate timelines for approval of Rx for life-threatening conditions</a:t>
            </a:r>
          </a:p>
          <a:p>
            <a:r>
              <a:rPr lang="en-GB" dirty="0"/>
              <a:t>Phase 2 open label multi-centre study of MDMA-assisted psychotherapy of severe PTSD</a:t>
            </a:r>
          </a:p>
          <a:p>
            <a:r>
              <a:rPr lang="en-GB" dirty="0"/>
              <a:t>N=2, 2 therapy teams</a:t>
            </a:r>
          </a:p>
          <a:p>
            <a:r>
              <a:rPr lang="en-GB" dirty="0"/>
              <a:t>CAV UHB, CRF</a:t>
            </a:r>
          </a:p>
          <a:p>
            <a:r>
              <a:rPr lang="en-GB" dirty="0"/>
              <a:t>Home Office licensee</a:t>
            </a:r>
          </a:p>
          <a:p>
            <a:endParaRPr lang="en-GB" dirty="0"/>
          </a:p>
        </p:txBody>
      </p:sp>
    </p:spTree>
    <p:extLst>
      <p:ext uri="{BB962C8B-B14F-4D97-AF65-F5344CB8AC3E}">
        <p14:creationId xmlns:p14="http://schemas.microsoft.com/office/powerpoint/2010/main" val="399286357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4" name="Picture 313"/>
          <p:cNvPicPr/>
          <p:nvPr/>
        </p:nvPicPr>
        <p:blipFill>
          <a:blip r:embed="rId2"/>
          <a:stretch/>
        </p:blipFill>
        <p:spPr>
          <a:xfrm>
            <a:off x="7684315" y="333462"/>
            <a:ext cx="3437759" cy="2841546"/>
          </a:xfrm>
          <a:prstGeom prst="rect">
            <a:avLst/>
          </a:prstGeom>
          <a:ln>
            <a:noFill/>
          </a:ln>
        </p:spPr>
      </p:pic>
      <p:sp>
        <p:nvSpPr>
          <p:cNvPr id="315" name="TextShape 1"/>
          <p:cNvSpPr txBox="1"/>
          <p:nvPr/>
        </p:nvSpPr>
        <p:spPr>
          <a:xfrm>
            <a:off x="824916" y="333462"/>
            <a:ext cx="6859399" cy="5937084"/>
          </a:xfrm>
          <a:prstGeom prst="rect">
            <a:avLst/>
          </a:prstGeom>
          <a:noFill/>
          <a:ln>
            <a:noFill/>
          </a:ln>
        </p:spPr>
        <p:txBody>
          <a:bodyPr lIns="90000" tIns="45000" rIns="90000" bIns="45000"/>
          <a:lstStyle/>
          <a:p>
            <a:pPr marL="342900" indent="-342900">
              <a:buClr>
                <a:srgbClr val="002060"/>
              </a:buClr>
              <a:buSzPct val="101000"/>
              <a:buFont typeface="Arial" panose="020B0604020202020204" pitchFamily="34" charset="0"/>
              <a:buChar char="•"/>
            </a:pPr>
            <a:r>
              <a:rPr lang="en-GB" sz="3200" spc="-1" dirty="0"/>
              <a:t>MDMA Therapist training </a:t>
            </a:r>
            <a:endParaRPr sz="2400" dirty="0"/>
          </a:p>
          <a:p>
            <a:pPr marL="558900" lvl="1" indent="-342900">
              <a:buClr>
                <a:srgbClr val="002060"/>
              </a:buClr>
              <a:buSzPct val="101000"/>
              <a:buFont typeface="Arial" panose="020B0604020202020204" pitchFamily="34" charset="0"/>
              <a:buChar char="•"/>
            </a:pPr>
            <a:r>
              <a:rPr lang="en-GB" sz="3200" spc="-1" dirty="0">
                <a:solidFill>
                  <a:srgbClr val="0070C0"/>
                </a:solidFill>
              </a:rPr>
              <a:t>Charleston, South Carolina</a:t>
            </a:r>
          </a:p>
          <a:p>
            <a:pPr marL="558900" lvl="1" indent="-342900">
              <a:buClr>
                <a:srgbClr val="002060"/>
              </a:buClr>
              <a:buSzPct val="101000"/>
              <a:buFont typeface="Arial" panose="020B0604020202020204" pitchFamily="34" charset="0"/>
              <a:buChar char="•"/>
            </a:pPr>
            <a:r>
              <a:rPr lang="en-GB" sz="3200" spc="-1" dirty="0">
                <a:solidFill>
                  <a:srgbClr val="0070C0"/>
                </a:solidFill>
              </a:rPr>
              <a:t>Boulder, Colorado</a:t>
            </a:r>
            <a:endParaRPr sz="2400" dirty="0">
              <a:solidFill>
                <a:srgbClr val="0070C0"/>
              </a:solidFill>
            </a:endParaRPr>
          </a:p>
          <a:p>
            <a:pPr marL="342900" indent="-342900">
              <a:buClr>
                <a:srgbClr val="002060"/>
              </a:buClr>
              <a:buSzPct val="101000"/>
              <a:buFont typeface="Arial" panose="020B0604020202020204" pitchFamily="34" charset="0"/>
              <a:buChar char="•"/>
            </a:pPr>
            <a:r>
              <a:rPr lang="en-GB" sz="3200" spc="-1" dirty="0"/>
              <a:t>2 x 8 hour therapy sessions</a:t>
            </a:r>
            <a:endParaRPr sz="2400" dirty="0"/>
          </a:p>
          <a:p>
            <a:pPr marL="558900" lvl="1" indent="-342900">
              <a:buClr>
                <a:srgbClr val="002060"/>
              </a:buClr>
              <a:buSzPct val="101000"/>
              <a:buFont typeface="Arial" panose="020B0604020202020204" pitchFamily="34" charset="0"/>
              <a:buChar char="•"/>
            </a:pPr>
            <a:r>
              <a:rPr lang="en-GB" sz="3200" spc="-1" dirty="0">
                <a:solidFill>
                  <a:srgbClr val="0070C0"/>
                </a:solidFill>
              </a:rPr>
              <a:t>Placebo</a:t>
            </a:r>
            <a:endParaRPr sz="2400" dirty="0">
              <a:solidFill>
                <a:srgbClr val="0070C0"/>
              </a:solidFill>
            </a:endParaRPr>
          </a:p>
          <a:p>
            <a:pPr marL="558900" lvl="1" indent="-342900">
              <a:buClr>
                <a:srgbClr val="002060"/>
              </a:buClr>
              <a:buSzPct val="101000"/>
              <a:buFont typeface="Arial" panose="020B0604020202020204" pitchFamily="34" charset="0"/>
              <a:buChar char="•"/>
            </a:pPr>
            <a:r>
              <a:rPr lang="en-GB" sz="3200" spc="-1" dirty="0">
                <a:solidFill>
                  <a:srgbClr val="0070C0"/>
                </a:solidFill>
              </a:rPr>
              <a:t>125mg + 62.5mg MDMA 2 hours later</a:t>
            </a:r>
            <a:endParaRPr sz="2400" dirty="0">
              <a:solidFill>
                <a:srgbClr val="0070C0"/>
              </a:solidFill>
            </a:endParaRPr>
          </a:p>
          <a:p>
            <a:pPr marL="342900" indent="-342900">
              <a:buClr>
                <a:srgbClr val="002060"/>
              </a:buClr>
              <a:buSzPct val="101000"/>
              <a:buFont typeface="Arial" panose="020B0604020202020204" pitchFamily="34" charset="0"/>
              <a:buChar char="•"/>
            </a:pPr>
            <a:r>
              <a:rPr lang="en-GB" sz="3200" spc="-1" dirty="0"/>
              <a:t>Eye masks, music, non-verbal</a:t>
            </a:r>
            <a:endParaRPr sz="2400" dirty="0"/>
          </a:p>
          <a:p>
            <a:pPr marL="558900" lvl="1" indent="-342900">
              <a:buClr>
                <a:srgbClr val="002060"/>
              </a:buClr>
              <a:buSzPct val="101000"/>
              <a:buFont typeface="Arial" panose="020B0604020202020204" pitchFamily="34" charset="0"/>
              <a:buChar char="•"/>
            </a:pPr>
            <a:r>
              <a:rPr lang="en-GB" sz="3200" spc="-1" dirty="0">
                <a:solidFill>
                  <a:srgbClr val="0070C0"/>
                </a:solidFill>
              </a:rPr>
              <a:t>No “comedown”</a:t>
            </a:r>
            <a:endParaRPr sz="2400" dirty="0">
              <a:solidFill>
                <a:srgbClr val="0070C0"/>
              </a:solidFill>
            </a:endParaRPr>
          </a:p>
          <a:p>
            <a:pPr marL="558900" lvl="1" indent="-342900">
              <a:buClr>
                <a:srgbClr val="002060"/>
              </a:buClr>
              <a:buSzPct val="101000"/>
              <a:buFont typeface="Arial" panose="020B0604020202020204" pitchFamily="34" charset="0"/>
              <a:buChar char="•"/>
            </a:pPr>
            <a:r>
              <a:rPr lang="en-GB" sz="3200" spc="-1" dirty="0">
                <a:solidFill>
                  <a:srgbClr val="0070C0"/>
                </a:solidFill>
              </a:rPr>
              <a:t>No adverse reactions </a:t>
            </a:r>
            <a:r>
              <a:rPr lang="en-GB" sz="2400" spc="-1" dirty="0">
                <a:solidFill>
                  <a:srgbClr val="0070C0"/>
                </a:solidFill>
              </a:rPr>
              <a:t> </a:t>
            </a:r>
            <a:endParaRPr sz="2400" dirty="0">
              <a:solidFill>
                <a:srgbClr val="0070C0"/>
              </a:solidFill>
            </a:endParaRPr>
          </a:p>
        </p:txBody>
      </p:sp>
      <p:pic>
        <p:nvPicPr>
          <p:cNvPr id="2" name="Picture 1">
            <a:extLst>
              <a:ext uri="{FF2B5EF4-FFF2-40B4-BE49-F238E27FC236}">
                <a16:creationId xmlns:a16="http://schemas.microsoft.com/office/drawing/2014/main" id="{50689DD4-BDF1-557B-C9A8-6F8F06B1AAB8}"/>
              </a:ext>
            </a:extLst>
          </p:cNvPr>
          <p:cNvPicPr>
            <a:picLocks noChangeAspect="1"/>
          </p:cNvPicPr>
          <p:nvPr/>
        </p:nvPicPr>
        <p:blipFill>
          <a:blip r:embed="rId3"/>
          <a:stretch>
            <a:fillRect/>
          </a:stretch>
        </p:blipFill>
        <p:spPr>
          <a:xfrm>
            <a:off x="7718837" y="3744010"/>
            <a:ext cx="3368714" cy="2526536"/>
          </a:xfrm>
          <a:prstGeom prst="rect">
            <a:avLst/>
          </a:prstGeom>
        </p:spPr>
      </p:pic>
    </p:spTree>
    <p:extLst>
      <p:ext uri="{BB962C8B-B14F-4D97-AF65-F5344CB8AC3E}">
        <p14:creationId xmlns:p14="http://schemas.microsoft.com/office/powerpoint/2010/main" val="227599099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19A189-F007-94EF-7DFF-B30BC76585E7}"/>
              </a:ext>
            </a:extLst>
          </p:cNvPr>
          <p:cNvSpPr>
            <a:spLocks noGrp="1"/>
          </p:cNvSpPr>
          <p:nvPr>
            <p:ph type="title"/>
          </p:nvPr>
        </p:nvSpPr>
        <p:spPr/>
        <p:txBody>
          <a:bodyPr/>
          <a:lstStyle/>
          <a:p>
            <a:r>
              <a:rPr lang="en-GB" b="1" dirty="0">
                <a:solidFill>
                  <a:srgbClr val="0070C0"/>
                </a:solidFill>
              </a:rPr>
              <a:t>Cardiff MP18 study</a:t>
            </a:r>
            <a:br>
              <a:rPr lang="en-GB" dirty="0"/>
            </a:br>
            <a:endParaRPr lang="en-GB" dirty="0"/>
          </a:p>
        </p:txBody>
      </p:sp>
      <p:pic>
        <p:nvPicPr>
          <p:cNvPr id="5" name="Content Placeholder 4">
            <a:extLst>
              <a:ext uri="{FF2B5EF4-FFF2-40B4-BE49-F238E27FC236}">
                <a16:creationId xmlns:a16="http://schemas.microsoft.com/office/drawing/2014/main" id="{77998230-FB7B-5F32-25FF-AD7E8FFFE084}"/>
              </a:ext>
            </a:extLst>
          </p:cNvPr>
          <p:cNvPicPr>
            <a:picLocks noGrp="1" noChangeAspect="1"/>
          </p:cNvPicPr>
          <p:nvPr>
            <p:ph idx="1"/>
          </p:nvPr>
        </p:nvPicPr>
        <p:blipFill>
          <a:blip r:embed="rId2"/>
          <a:stretch>
            <a:fillRect/>
          </a:stretch>
        </p:blipFill>
        <p:spPr>
          <a:xfrm>
            <a:off x="469084" y="1259094"/>
            <a:ext cx="11086926" cy="4193750"/>
          </a:xfrm>
        </p:spPr>
      </p:pic>
    </p:spTree>
    <p:extLst>
      <p:ext uri="{BB962C8B-B14F-4D97-AF65-F5344CB8AC3E}">
        <p14:creationId xmlns:p14="http://schemas.microsoft.com/office/powerpoint/2010/main" val="276997155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D44C7C-1E5A-C7DA-8078-3DDB8005593B}"/>
              </a:ext>
            </a:extLst>
          </p:cNvPr>
          <p:cNvSpPr>
            <a:spLocks noGrp="1"/>
          </p:cNvSpPr>
          <p:nvPr>
            <p:ph type="title"/>
          </p:nvPr>
        </p:nvSpPr>
        <p:spPr/>
        <p:txBody>
          <a:bodyPr/>
          <a:lstStyle/>
          <a:p>
            <a:r>
              <a:rPr lang="en-GB" b="1" dirty="0">
                <a:solidFill>
                  <a:srgbClr val="0070C0"/>
                </a:solidFill>
              </a:rPr>
              <a:t>Two minute task</a:t>
            </a:r>
          </a:p>
        </p:txBody>
      </p:sp>
      <p:sp>
        <p:nvSpPr>
          <p:cNvPr id="3" name="Content Placeholder 2">
            <a:extLst>
              <a:ext uri="{FF2B5EF4-FFF2-40B4-BE49-F238E27FC236}">
                <a16:creationId xmlns:a16="http://schemas.microsoft.com/office/drawing/2014/main" id="{1BFFD9F5-3D94-A8F1-995C-F7FB05926A80}"/>
              </a:ext>
            </a:extLst>
          </p:cNvPr>
          <p:cNvSpPr>
            <a:spLocks noGrp="1"/>
          </p:cNvSpPr>
          <p:nvPr>
            <p:ph idx="1"/>
          </p:nvPr>
        </p:nvSpPr>
        <p:spPr/>
        <p:txBody>
          <a:bodyPr/>
          <a:lstStyle/>
          <a:p>
            <a:r>
              <a:rPr lang="en-GB" dirty="0"/>
              <a:t>Can you imagine any ways MDMA could be adapted to better help pts with traumatic stress?</a:t>
            </a:r>
          </a:p>
          <a:p>
            <a:endParaRPr lang="en-GB" dirty="0"/>
          </a:p>
          <a:p>
            <a:r>
              <a:rPr lang="en-GB" dirty="0"/>
              <a:t>Consider what elements of conventional TFPT you’d integrate.</a:t>
            </a:r>
          </a:p>
          <a:p>
            <a:r>
              <a:rPr lang="en-GB" dirty="0"/>
              <a:t>Consider resource implications for the NHS</a:t>
            </a:r>
          </a:p>
          <a:p>
            <a:pPr marL="0" indent="0">
              <a:buNone/>
            </a:pPr>
            <a:endParaRPr lang="en-GB" dirty="0"/>
          </a:p>
        </p:txBody>
      </p:sp>
    </p:spTree>
    <p:extLst>
      <p:ext uri="{BB962C8B-B14F-4D97-AF65-F5344CB8AC3E}">
        <p14:creationId xmlns:p14="http://schemas.microsoft.com/office/powerpoint/2010/main" val="30584096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B7A556-7735-CEF5-D32F-A6C8E32B97C8}"/>
              </a:ext>
            </a:extLst>
          </p:cNvPr>
          <p:cNvSpPr>
            <a:spLocks noGrp="1"/>
          </p:cNvSpPr>
          <p:nvPr>
            <p:ph type="title"/>
          </p:nvPr>
        </p:nvSpPr>
        <p:spPr/>
        <p:txBody>
          <a:bodyPr/>
          <a:lstStyle/>
          <a:p>
            <a:r>
              <a:rPr lang="en-GB" dirty="0">
                <a:solidFill>
                  <a:srgbClr val="0070C0"/>
                </a:solidFill>
              </a:rPr>
              <a:t>Two-minute task</a:t>
            </a:r>
          </a:p>
        </p:txBody>
      </p:sp>
      <p:sp>
        <p:nvSpPr>
          <p:cNvPr id="3" name="Content Placeholder 2">
            <a:extLst>
              <a:ext uri="{FF2B5EF4-FFF2-40B4-BE49-F238E27FC236}">
                <a16:creationId xmlns:a16="http://schemas.microsoft.com/office/drawing/2014/main" id="{CAA5B853-D480-5952-319C-95885FDDC927}"/>
              </a:ext>
            </a:extLst>
          </p:cNvPr>
          <p:cNvSpPr>
            <a:spLocks noGrp="1"/>
          </p:cNvSpPr>
          <p:nvPr>
            <p:ph idx="1"/>
          </p:nvPr>
        </p:nvSpPr>
        <p:spPr>
          <a:xfrm>
            <a:off x="583818" y="1639995"/>
            <a:ext cx="10515600" cy="4334543"/>
          </a:xfrm>
        </p:spPr>
        <p:txBody>
          <a:bodyPr>
            <a:normAutofit/>
          </a:bodyPr>
          <a:lstStyle/>
          <a:p>
            <a:r>
              <a:rPr lang="en-GB" dirty="0"/>
              <a:t>Turn to the people either side of you</a:t>
            </a:r>
          </a:p>
          <a:p>
            <a:endParaRPr lang="en-GB" dirty="0"/>
          </a:p>
          <a:p>
            <a:r>
              <a:rPr lang="en-GB" dirty="0"/>
              <a:t>Discuss why people might struggle to tolerate or engage with trauma-focussed therapy of any kind. </a:t>
            </a:r>
          </a:p>
          <a:p>
            <a:endParaRPr lang="en-GB" dirty="0"/>
          </a:p>
          <a:p>
            <a:endParaRPr lang="en-GB" dirty="0"/>
          </a:p>
          <a:p>
            <a:r>
              <a:rPr lang="en-GB" dirty="0"/>
              <a:t>Try to think about </a:t>
            </a:r>
            <a:r>
              <a:rPr lang="en-GB" i="1" dirty="0">
                <a:solidFill>
                  <a:srgbClr val="0070C0"/>
                </a:solidFill>
              </a:rPr>
              <a:t>specific symptoms and responses </a:t>
            </a:r>
            <a:r>
              <a:rPr lang="en-GB" dirty="0"/>
              <a:t>you’d need to overcome. </a:t>
            </a:r>
          </a:p>
          <a:p>
            <a:endParaRPr lang="en-GB" dirty="0"/>
          </a:p>
          <a:p>
            <a:endParaRPr lang="en-GB" dirty="0"/>
          </a:p>
        </p:txBody>
      </p:sp>
    </p:spTree>
    <p:extLst>
      <p:ext uri="{BB962C8B-B14F-4D97-AF65-F5344CB8AC3E}">
        <p14:creationId xmlns:p14="http://schemas.microsoft.com/office/powerpoint/2010/main" val="33124824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789542"/>
          </a:xfrm>
        </p:spPr>
        <p:txBody>
          <a:bodyPr/>
          <a:lstStyle/>
          <a:p>
            <a:r>
              <a:rPr lang="en-GB" b="1" dirty="0">
                <a:solidFill>
                  <a:srgbClr val="0070C0"/>
                </a:solidFill>
              </a:rPr>
              <a:t>The </a:t>
            </a:r>
            <a:r>
              <a:rPr lang="en-GB" b="1" dirty="0" err="1">
                <a:solidFill>
                  <a:srgbClr val="0070C0"/>
                </a:solidFill>
              </a:rPr>
              <a:t>neurocircuitry</a:t>
            </a:r>
            <a:r>
              <a:rPr lang="en-GB" b="1" dirty="0">
                <a:solidFill>
                  <a:srgbClr val="0070C0"/>
                </a:solidFill>
              </a:rPr>
              <a:t> of PTSD</a:t>
            </a:r>
          </a:p>
        </p:txBody>
      </p:sp>
      <p:sp>
        <p:nvSpPr>
          <p:cNvPr id="3" name="Content Placeholder 2"/>
          <p:cNvSpPr>
            <a:spLocks noGrp="1"/>
          </p:cNvSpPr>
          <p:nvPr>
            <p:ph idx="1"/>
          </p:nvPr>
        </p:nvSpPr>
        <p:spPr>
          <a:xfrm>
            <a:off x="677334" y="1485901"/>
            <a:ext cx="8596668" cy="4555462"/>
          </a:xfrm>
        </p:spPr>
        <p:txBody>
          <a:bodyPr>
            <a:normAutofit/>
          </a:bodyPr>
          <a:lstStyle/>
          <a:p>
            <a:r>
              <a:rPr lang="en-GB" sz="2800" dirty="0"/>
              <a:t>Structural and functional abnormalities</a:t>
            </a:r>
          </a:p>
          <a:p>
            <a:pPr lvl="1"/>
            <a:r>
              <a:rPr lang="en-GB" sz="2600" dirty="0">
                <a:solidFill>
                  <a:srgbClr val="0070C0"/>
                </a:solidFill>
              </a:rPr>
              <a:t>Amygdala</a:t>
            </a:r>
          </a:p>
          <a:p>
            <a:pPr lvl="1"/>
            <a:r>
              <a:rPr lang="en-GB" sz="2600" dirty="0">
                <a:solidFill>
                  <a:srgbClr val="0070C0"/>
                </a:solidFill>
              </a:rPr>
              <a:t>Insula</a:t>
            </a:r>
          </a:p>
          <a:p>
            <a:pPr lvl="1"/>
            <a:r>
              <a:rPr lang="en-GB" sz="2600" dirty="0">
                <a:solidFill>
                  <a:srgbClr val="0070C0"/>
                </a:solidFill>
              </a:rPr>
              <a:t>Medial prefrontal cortex</a:t>
            </a:r>
          </a:p>
          <a:p>
            <a:pPr lvl="1"/>
            <a:r>
              <a:rPr lang="en-GB" sz="2600" dirty="0">
                <a:solidFill>
                  <a:srgbClr val="0070C0"/>
                </a:solidFill>
              </a:rPr>
              <a:t>Rostral anterior cingulate</a:t>
            </a:r>
          </a:p>
          <a:p>
            <a:pPr lvl="1"/>
            <a:r>
              <a:rPr lang="en-GB" sz="2600" dirty="0">
                <a:solidFill>
                  <a:srgbClr val="0070C0"/>
                </a:solidFill>
              </a:rPr>
              <a:t>Hippocampus</a:t>
            </a:r>
          </a:p>
          <a:p>
            <a:r>
              <a:rPr lang="en-GB" sz="2800" dirty="0"/>
              <a:t>Areas associated with fear conditioning, fear extinction, and emotional regulation</a:t>
            </a: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519160" y="304800"/>
            <a:ext cx="3158490" cy="3158490"/>
          </a:xfrm>
          <a:prstGeom prst="rect">
            <a:avLst/>
          </a:prstGeom>
        </p:spPr>
      </p:pic>
    </p:spTree>
    <p:extLst>
      <p:ext uri="{BB962C8B-B14F-4D97-AF65-F5344CB8AC3E}">
        <p14:creationId xmlns:p14="http://schemas.microsoft.com/office/powerpoint/2010/main" val="42901017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1134" y="266700"/>
            <a:ext cx="8596668" cy="789542"/>
          </a:xfrm>
        </p:spPr>
        <p:txBody>
          <a:bodyPr/>
          <a:lstStyle/>
          <a:p>
            <a:r>
              <a:rPr lang="en-GB" b="1" dirty="0">
                <a:solidFill>
                  <a:srgbClr val="0070C0"/>
                </a:solidFill>
              </a:rPr>
              <a:t>The amygdala and insula</a:t>
            </a:r>
          </a:p>
        </p:txBody>
      </p:sp>
      <p:sp>
        <p:nvSpPr>
          <p:cNvPr id="3" name="Content Placeholder 2"/>
          <p:cNvSpPr>
            <a:spLocks noGrp="1"/>
          </p:cNvSpPr>
          <p:nvPr>
            <p:ph idx="1"/>
          </p:nvPr>
        </p:nvSpPr>
        <p:spPr>
          <a:xfrm>
            <a:off x="639234" y="952501"/>
            <a:ext cx="8596668" cy="5605744"/>
          </a:xfrm>
        </p:spPr>
        <p:txBody>
          <a:bodyPr>
            <a:normAutofit/>
          </a:bodyPr>
          <a:lstStyle/>
          <a:p>
            <a:r>
              <a:rPr lang="en-GB" sz="2800" dirty="0"/>
              <a:t>Hyperactive in response to trauma script provocation </a:t>
            </a:r>
            <a:r>
              <a:rPr lang="en-GB" sz="2800" i="1" dirty="0"/>
              <a:t>and </a:t>
            </a:r>
            <a:r>
              <a:rPr lang="en-GB" sz="2800" dirty="0"/>
              <a:t>when processing fearful vs happy faces </a:t>
            </a:r>
          </a:p>
          <a:p>
            <a:r>
              <a:rPr lang="en-GB" sz="3200" dirty="0"/>
              <a:t>Positive correlation between activation and PTSD </a:t>
            </a:r>
            <a:r>
              <a:rPr lang="en-GB" sz="3200" dirty="0" err="1"/>
              <a:t>Sx</a:t>
            </a:r>
            <a:r>
              <a:rPr lang="en-GB" sz="3200" dirty="0"/>
              <a:t> severity</a:t>
            </a:r>
          </a:p>
          <a:p>
            <a:r>
              <a:rPr lang="en-GB" sz="3200" dirty="0">
                <a:solidFill>
                  <a:srgbClr val="0070C0"/>
                </a:solidFill>
              </a:rPr>
              <a:t>Successful exposure therapy associated with decreased amygdala activation</a:t>
            </a:r>
          </a:p>
          <a:p>
            <a:endParaRPr lang="en-GB" sz="3200" dirty="0">
              <a:solidFill>
                <a:srgbClr val="0070C0"/>
              </a:solidFill>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88285" y="4401085"/>
            <a:ext cx="3675888" cy="1207860"/>
          </a:xfrm>
          <a:prstGeom prst="rect">
            <a:avLst/>
          </a:prstGeom>
        </p:spPr>
      </p:pic>
    </p:spTree>
    <p:extLst>
      <p:ext uri="{BB962C8B-B14F-4D97-AF65-F5344CB8AC3E}">
        <p14:creationId xmlns:p14="http://schemas.microsoft.com/office/powerpoint/2010/main" val="18287509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789542"/>
          </a:xfrm>
        </p:spPr>
        <p:txBody>
          <a:bodyPr/>
          <a:lstStyle/>
          <a:p>
            <a:r>
              <a:rPr lang="en-GB" b="1" dirty="0">
                <a:solidFill>
                  <a:srgbClr val="0070C0"/>
                </a:solidFill>
              </a:rPr>
              <a:t>The ACC, </a:t>
            </a:r>
            <a:r>
              <a:rPr lang="en-GB" b="1" dirty="0" err="1">
                <a:solidFill>
                  <a:srgbClr val="0070C0"/>
                </a:solidFill>
              </a:rPr>
              <a:t>mPFC</a:t>
            </a:r>
            <a:endParaRPr lang="en-GB" b="1" dirty="0">
              <a:solidFill>
                <a:srgbClr val="0070C0"/>
              </a:solidFill>
            </a:endParaRPr>
          </a:p>
        </p:txBody>
      </p:sp>
      <p:sp>
        <p:nvSpPr>
          <p:cNvPr id="3" name="Content Placeholder 2"/>
          <p:cNvSpPr>
            <a:spLocks noGrp="1"/>
          </p:cNvSpPr>
          <p:nvPr>
            <p:ph idx="1"/>
          </p:nvPr>
        </p:nvSpPr>
        <p:spPr>
          <a:xfrm>
            <a:off x="677334" y="1485901"/>
            <a:ext cx="8596668" cy="4555462"/>
          </a:xfrm>
        </p:spPr>
        <p:txBody>
          <a:bodyPr>
            <a:normAutofit/>
          </a:bodyPr>
          <a:lstStyle/>
          <a:p>
            <a:r>
              <a:rPr lang="en-GB" sz="2800" dirty="0"/>
              <a:t>Reduced activation of </a:t>
            </a:r>
            <a:r>
              <a:rPr lang="en-GB" sz="2800" dirty="0" err="1"/>
              <a:t>mPFC</a:t>
            </a:r>
            <a:r>
              <a:rPr lang="en-GB" sz="2800" dirty="0"/>
              <a:t> in PTSD </a:t>
            </a:r>
            <a:r>
              <a:rPr lang="en-GB" sz="2800" dirty="0" err="1"/>
              <a:t>Sx</a:t>
            </a:r>
            <a:r>
              <a:rPr lang="en-GB" sz="2800" dirty="0"/>
              <a:t> provocation</a:t>
            </a:r>
          </a:p>
          <a:p>
            <a:r>
              <a:rPr lang="en-GB" sz="2800" dirty="0"/>
              <a:t>Diminished </a:t>
            </a:r>
            <a:r>
              <a:rPr lang="en-GB" sz="2800" dirty="0" err="1"/>
              <a:t>mPFC</a:t>
            </a:r>
            <a:r>
              <a:rPr lang="en-GB" sz="2800" dirty="0"/>
              <a:t> and ACC activation in response to fearful faces</a:t>
            </a:r>
          </a:p>
          <a:p>
            <a:r>
              <a:rPr lang="en-GB" sz="2800" dirty="0"/>
              <a:t>Negative correlation between </a:t>
            </a:r>
            <a:r>
              <a:rPr lang="en-GB" sz="2800" dirty="0" err="1"/>
              <a:t>mPFC</a:t>
            </a:r>
            <a:r>
              <a:rPr lang="en-GB" sz="2800" dirty="0"/>
              <a:t>, ACC activation and PTSD </a:t>
            </a:r>
            <a:r>
              <a:rPr lang="en-GB" sz="2800" dirty="0" err="1"/>
              <a:t>Sx</a:t>
            </a:r>
            <a:r>
              <a:rPr lang="en-GB" sz="2800" dirty="0"/>
              <a:t> severity</a:t>
            </a:r>
          </a:p>
          <a:p>
            <a:endParaRPr lang="en-GB" sz="2800" dirty="0"/>
          </a:p>
          <a:p>
            <a:pPr marL="0" indent="0">
              <a:buNone/>
            </a:pPr>
            <a:r>
              <a:rPr lang="en-GB" sz="3200" dirty="0">
                <a:solidFill>
                  <a:srgbClr val="0070C0"/>
                </a:solidFill>
              </a:rPr>
              <a:t>Successful exposure therapy associated with increased ACC activation</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74002" y="0"/>
            <a:ext cx="2918460" cy="2432050"/>
          </a:xfrm>
          <a:prstGeom prst="rect">
            <a:avLst/>
          </a:prstGeom>
        </p:spPr>
      </p:pic>
    </p:spTree>
    <p:extLst>
      <p:ext uri="{BB962C8B-B14F-4D97-AF65-F5344CB8AC3E}">
        <p14:creationId xmlns:p14="http://schemas.microsoft.com/office/powerpoint/2010/main" val="39144280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381000"/>
            <a:ext cx="8596668" cy="789542"/>
          </a:xfrm>
        </p:spPr>
        <p:txBody>
          <a:bodyPr/>
          <a:lstStyle/>
          <a:p>
            <a:r>
              <a:rPr lang="en-GB" b="1" dirty="0">
                <a:solidFill>
                  <a:srgbClr val="0070C0"/>
                </a:solidFill>
              </a:rPr>
              <a:t>The hippocampus</a:t>
            </a:r>
          </a:p>
        </p:txBody>
      </p:sp>
      <p:sp>
        <p:nvSpPr>
          <p:cNvPr id="3" name="Content Placeholder 2"/>
          <p:cNvSpPr>
            <a:spLocks noGrp="1"/>
          </p:cNvSpPr>
          <p:nvPr>
            <p:ph idx="1"/>
          </p:nvPr>
        </p:nvSpPr>
        <p:spPr>
          <a:xfrm>
            <a:off x="582084" y="1047750"/>
            <a:ext cx="8904816" cy="5657849"/>
          </a:xfrm>
        </p:spPr>
        <p:txBody>
          <a:bodyPr>
            <a:normAutofit/>
          </a:bodyPr>
          <a:lstStyle/>
          <a:p>
            <a:r>
              <a:rPr lang="en-GB" sz="2800" dirty="0"/>
              <a:t>Disturbances in memory in PTSD</a:t>
            </a:r>
          </a:p>
          <a:p>
            <a:pPr lvl="1"/>
            <a:r>
              <a:rPr lang="en-GB" sz="2600" dirty="0">
                <a:solidFill>
                  <a:srgbClr val="0070C0"/>
                </a:solidFill>
              </a:rPr>
              <a:t>Intrusive recollections, flashbacks</a:t>
            </a:r>
          </a:p>
          <a:p>
            <a:r>
              <a:rPr lang="en-GB" sz="2800" dirty="0"/>
              <a:t>Hippocampus modulates memories according to context during fear conditioning</a:t>
            </a:r>
          </a:p>
          <a:p>
            <a:r>
              <a:rPr lang="en-GB" sz="2800" dirty="0"/>
              <a:t>Conflicting reports</a:t>
            </a:r>
          </a:p>
          <a:p>
            <a:pPr lvl="1"/>
            <a:r>
              <a:rPr lang="en-GB" sz="2600" dirty="0">
                <a:solidFill>
                  <a:srgbClr val="0070C0"/>
                </a:solidFill>
              </a:rPr>
              <a:t>Meta-analysis suggests overall reduced activity</a:t>
            </a:r>
          </a:p>
          <a:p>
            <a:pPr lvl="1"/>
            <a:r>
              <a:rPr lang="en-GB" sz="2600" dirty="0">
                <a:solidFill>
                  <a:srgbClr val="0070C0"/>
                </a:solidFill>
              </a:rPr>
              <a:t>In particular, reduced activity in traumatic script provocation</a:t>
            </a:r>
          </a:p>
          <a:p>
            <a:r>
              <a:rPr lang="en-GB" sz="2800" dirty="0"/>
              <a:t>Successful Rx (sub-threshold PTSD) found increased hippocampal activation</a:t>
            </a:r>
          </a:p>
          <a:p>
            <a:pPr marL="457200" lvl="1" indent="0">
              <a:buNone/>
            </a:pPr>
            <a:endParaRPr lang="en-GB" sz="2600"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13061" y="266699"/>
            <a:ext cx="3191755" cy="2419351"/>
          </a:xfrm>
          <a:prstGeom prst="rect">
            <a:avLst/>
          </a:prstGeom>
        </p:spPr>
      </p:pic>
    </p:spTree>
    <p:extLst>
      <p:ext uri="{BB962C8B-B14F-4D97-AF65-F5344CB8AC3E}">
        <p14:creationId xmlns:p14="http://schemas.microsoft.com/office/powerpoint/2010/main" val="365757608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11859</TotalTime>
  <Words>3041</Words>
  <Application>Microsoft Office PowerPoint</Application>
  <PresentationFormat>Widescreen</PresentationFormat>
  <Paragraphs>426</Paragraphs>
  <Slides>47</Slides>
  <Notes>15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47</vt:i4>
      </vt:variant>
    </vt:vector>
  </HeadingPairs>
  <TitlesOfParts>
    <vt:vector size="54" baseType="lpstr">
      <vt:lpstr>Arial</vt:lpstr>
      <vt:lpstr>Arial</vt:lpstr>
      <vt:lpstr>Calibri</vt:lpstr>
      <vt:lpstr>Calibri Light</vt:lpstr>
      <vt:lpstr>Open Sans</vt:lpstr>
      <vt:lpstr>Roboto</vt:lpstr>
      <vt:lpstr>Office Theme</vt:lpstr>
      <vt:lpstr>Therapies of the future</vt:lpstr>
      <vt:lpstr>Conflicts of interest</vt:lpstr>
      <vt:lpstr>What we’ll cover – drug-assisted therapies </vt:lpstr>
      <vt:lpstr>Treatment resistance in trauma</vt:lpstr>
      <vt:lpstr>Two-minute task</vt:lpstr>
      <vt:lpstr>The neurocircuitry of PTSD</vt:lpstr>
      <vt:lpstr>The amygdala and insula</vt:lpstr>
      <vt:lpstr>The ACC, mPFC</vt:lpstr>
      <vt:lpstr>The hippocampus</vt:lpstr>
      <vt:lpstr>Resting state functional connectivity (RSFC)</vt:lpstr>
      <vt:lpstr>PowerPoint Presentation</vt:lpstr>
      <vt:lpstr>PowerPoint Presentation</vt:lpstr>
      <vt:lpstr>PowerPoint Presentation</vt:lpstr>
      <vt:lpstr>Are drug-assisted therapies the future?</vt:lpstr>
      <vt:lpstr>MDMA</vt:lpstr>
      <vt:lpstr>What are psychedelics?</vt:lpstr>
      <vt:lpstr>But what are psychedelics like?</vt:lpstr>
      <vt:lpstr>But what are they really like?</vt:lpstr>
      <vt:lpstr>Historical and cultural contexts</vt:lpstr>
      <vt:lpstr>Historical and cultural contexts</vt:lpstr>
      <vt:lpstr>Historical and cultural context</vt:lpstr>
      <vt:lpstr>Two minute task</vt:lpstr>
      <vt:lpstr>PowerPoint Presentation</vt:lpstr>
      <vt:lpstr>MDMA neurobiological effects</vt:lpstr>
      <vt:lpstr>MDMA acute effects </vt:lpstr>
      <vt:lpstr>MAPS</vt:lpstr>
      <vt:lpstr>PowerPoint Presentation</vt:lpstr>
      <vt:lpstr>MDMA-AP vs placebo/active placebo</vt:lpstr>
      <vt:lpstr>MAPP1 – phase3 2021</vt:lpstr>
      <vt:lpstr>PowerPoint Presentation</vt:lpstr>
      <vt:lpstr>MAPP2 – phase 3</vt:lpstr>
      <vt:lpstr>Basic principles of MDMA-AP</vt:lpstr>
      <vt:lpstr>Structure and personnel</vt:lpstr>
      <vt:lpstr>Preparation sessions</vt:lpstr>
      <vt:lpstr>Preparation; dealing with non-ordinary states</vt:lpstr>
      <vt:lpstr>Set and setting</vt:lpstr>
      <vt:lpstr>Music</vt:lpstr>
      <vt:lpstr>Drug session </vt:lpstr>
      <vt:lpstr>Drug session</vt:lpstr>
      <vt:lpstr>Integration sessions</vt:lpstr>
      <vt:lpstr>The non-directive approach</vt:lpstr>
      <vt:lpstr>Cue youtube 00:38: See an MDMA-Assisted Therapy Session</vt:lpstr>
      <vt:lpstr>The 2nd psychedelic renaissance 2010-now</vt:lpstr>
      <vt:lpstr>Cardiff MP18 study </vt:lpstr>
      <vt:lpstr>PowerPoint Presentation</vt:lpstr>
      <vt:lpstr>Cardiff MP18 study </vt:lpstr>
      <vt:lpstr>Two minute task</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Therapies of the future</dc:title>
  <dc:creator>Mathew Hoskins</dc:creator>
  <cp:lastModifiedBy>Mathew Hoskins</cp:lastModifiedBy>
  <cp:revision>2</cp:revision>
  <dcterms:created xsi:type="dcterms:W3CDTF">2023-02-07T15:08:52Z</dcterms:created>
  <dcterms:modified xsi:type="dcterms:W3CDTF">2023-02-16T10:07:26Z</dcterms:modified>
</cp:coreProperties>
</file>