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1" r:id="rId9"/>
    <p:sldId id="267" r:id="rId10"/>
    <p:sldId id="262" r:id="rId11"/>
    <p:sldId id="392" r:id="rId12"/>
    <p:sldId id="264" r:id="rId13"/>
    <p:sldId id="268" r:id="rId14"/>
    <p:sldId id="269" r:id="rId15"/>
    <p:sldId id="270" r:id="rId16"/>
    <p:sldId id="271" r:id="rId17"/>
    <p:sldId id="393" r:id="rId18"/>
    <p:sldId id="276" r:id="rId19"/>
    <p:sldId id="274" r:id="rId20"/>
    <p:sldId id="275" r:id="rId21"/>
    <p:sldId id="273" r:id="rId22"/>
    <p:sldId id="272" r:id="rId23"/>
    <p:sldId id="260" r:id="rId24"/>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10FED9-83B7-4B58-B3E8-ED1C0218C15F}" v="1382" dt="2023-02-05T20:32:58.4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69" d="100"/>
          <a:sy n="69" d="100"/>
        </p:scale>
        <p:origin x="372"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0CBD978E-4D9A-BF60-5643-3CF3A7C3C20E}"/>
              </a:ext>
            </a:extLst>
          </p:cNvPr>
          <p:cNvSpPr>
            <a:spLocks noGrp="1"/>
          </p:cNvSpPr>
          <p:nvPr>
            <p:ph type="sldNum" sz="quarter" idx="10"/>
          </p:nvPr>
        </p:nvSpPr>
        <p:spPr/>
        <p:txBody>
          <a:bodyPr/>
          <a:lstStyle>
            <a:lvl1pPr>
              <a:defRPr/>
            </a:lvl1pPr>
          </a:lstStyle>
          <a:p>
            <a:pPr>
              <a:defRPr/>
            </a:pPr>
            <a:fld id="{9047E87B-435A-4F7D-BDE9-F2492E36A073}" type="slidenum">
              <a:rPr lang="en-US" altLang="en-US"/>
              <a:pPr>
                <a:defRPr/>
              </a:pPr>
              <a:t>‹#›</a:t>
            </a:fld>
            <a:endParaRPr lang="en-US" altLang="en-US"/>
          </a:p>
        </p:txBody>
      </p:sp>
    </p:spTree>
    <p:extLst>
      <p:ext uri="{BB962C8B-B14F-4D97-AF65-F5344CB8AC3E}">
        <p14:creationId xmlns:p14="http://schemas.microsoft.com/office/powerpoint/2010/main" val="109675019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fld id="{846CE7D5-CF57-46EF-B807-FDD0502418D4}" type="datetimeFigureOut">
              <a:rPr lang="en-GB" smtClean="0"/>
              <a:t>21/02/2023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fld id="{846CE7D5-CF57-46EF-B807-FDD0502418D4}" type="datetimeFigureOut">
              <a:rPr lang="en-GB" smtClean="0"/>
              <a:t>21/02/2023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fld id="{846CE7D5-CF57-46EF-B807-FDD0502418D4}" type="datetimeFigureOut">
              <a:rPr lang="en-GB" smtClean="0"/>
              <a:t>21/02/2023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21/02/2023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21/02/2023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21/02/2023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GB" smtClean="0"/>
              <a:t>21/02/2023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87F4F1C-8D3D-4EC1-B72D-A0470A5A08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D1E3DD61-64DB-46AD-B249-E273CD86B05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24" name="Group 23">
              <a:extLst>
                <a:ext uri="{FF2B5EF4-FFF2-40B4-BE49-F238E27FC236}">
                  <a16:creationId xmlns:a16="http://schemas.microsoft.com/office/drawing/2014/main" id="{0D7053D3-590A-4E94-B092-C96EAF744C33}"/>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28" name="Freeform: Shape 27">
                <a:extLst>
                  <a:ext uri="{FF2B5EF4-FFF2-40B4-BE49-F238E27FC236}">
                    <a16:creationId xmlns:a16="http://schemas.microsoft.com/office/drawing/2014/main" id="{2EB67199-6FF0-4DED-89D1-BAEA95F9F5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Shape 28">
                <a:extLst>
                  <a:ext uri="{FF2B5EF4-FFF2-40B4-BE49-F238E27FC236}">
                    <a16:creationId xmlns:a16="http://schemas.microsoft.com/office/drawing/2014/main" id="{D1A0BEEB-C008-4150-A935-C6AAF537DA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25" name="Group 24">
              <a:extLst>
                <a:ext uri="{FF2B5EF4-FFF2-40B4-BE49-F238E27FC236}">
                  <a16:creationId xmlns:a16="http://schemas.microsoft.com/office/drawing/2014/main" id="{05148B0F-801C-45A1-80C1-EEC25A22A7C6}"/>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26" name="Freeform: Shape 25">
                <a:extLst>
                  <a:ext uri="{FF2B5EF4-FFF2-40B4-BE49-F238E27FC236}">
                    <a16:creationId xmlns:a16="http://schemas.microsoft.com/office/drawing/2014/main" id="{E7715ED9-C8CE-4651-82AA-1C4B5F14A0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Shape 26">
                <a:extLst>
                  <a:ext uri="{FF2B5EF4-FFF2-40B4-BE49-F238E27FC236}">
                    <a16:creationId xmlns:a16="http://schemas.microsoft.com/office/drawing/2014/main" id="{B911230A-EF3B-4760-9087-E4FBE05BDC5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le 1"/>
          <p:cNvSpPr>
            <a:spLocks noGrp="1"/>
          </p:cNvSpPr>
          <p:nvPr>
            <p:ph type="ctrTitle"/>
          </p:nvPr>
        </p:nvSpPr>
        <p:spPr>
          <a:xfrm>
            <a:off x="838199" y="1120676"/>
            <a:ext cx="7021513" cy="2308324"/>
          </a:xfrm>
        </p:spPr>
        <p:txBody>
          <a:bodyPr>
            <a:normAutofit/>
          </a:bodyPr>
          <a:lstStyle/>
          <a:p>
            <a:pPr algn="l"/>
            <a:r>
              <a:rPr lang="en-GB" sz="3400" dirty="0">
                <a:solidFill>
                  <a:schemeClr val="bg1"/>
                </a:solidFill>
                <a:ea typeface="+mj-lt"/>
                <a:cs typeface="+mj-lt"/>
              </a:rPr>
              <a:t>Developing a Gold Standard Perinatal Trauma Pathway for Wales</a:t>
            </a:r>
            <a:endParaRPr lang="en-GB" sz="3400" dirty="0">
              <a:solidFill>
                <a:schemeClr val="bg1"/>
              </a:solidFill>
              <a:cs typeface="Calibri Light"/>
            </a:endParaRPr>
          </a:p>
        </p:txBody>
      </p:sp>
      <p:sp>
        <p:nvSpPr>
          <p:cNvPr id="3" name="Subtitle 2"/>
          <p:cNvSpPr>
            <a:spLocks noGrp="1"/>
          </p:cNvSpPr>
          <p:nvPr>
            <p:ph type="subTitle" idx="1"/>
          </p:nvPr>
        </p:nvSpPr>
        <p:spPr>
          <a:xfrm>
            <a:off x="835024" y="3809999"/>
            <a:ext cx="7025753" cy="1012778"/>
          </a:xfrm>
        </p:spPr>
        <p:txBody>
          <a:bodyPr vert="horz" lIns="91440" tIns="45720" rIns="91440" bIns="45720" rtlCol="0" anchor="t">
            <a:normAutofit fontScale="85000" lnSpcReduction="20000"/>
          </a:bodyPr>
          <a:lstStyle/>
          <a:p>
            <a:pPr algn="l"/>
            <a:r>
              <a:rPr lang="en-GB" dirty="0">
                <a:solidFill>
                  <a:schemeClr val="bg1"/>
                </a:solidFill>
                <a:cs typeface="Calibri"/>
              </a:rPr>
              <a:t>Dr Sarah Douglass, Principal Clinical Psychologist</a:t>
            </a:r>
          </a:p>
          <a:p>
            <a:pPr algn="l"/>
            <a:r>
              <a:rPr lang="en-GB" dirty="0">
                <a:solidFill>
                  <a:schemeClr val="bg1"/>
                </a:solidFill>
                <a:cs typeface="Calibri"/>
              </a:rPr>
              <a:t>Dr Matt Lewis, Principal Clinical Psychologist</a:t>
            </a:r>
          </a:p>
          <a:p>
            <a:pPr algn="l"/>
            <a:r>
              <a:rPr lang="en-GB" dirty="0">
                <a:solidFill>
                  <a:schemeClr val="bg1"/>
                </a:solidFill>
                <a:cs typeface="Calibri"/>
              </a:rPr>
              <a:t>Megan King, Assistant Psychologist</a:t>
            </a:r>
          </a:p>
        </p:txBody>
      </p:sp>
    </p:spTree>
    <p:extLst>
      <p:ext uri="{BB962C8B-B14F-4D97-AF65-F5344CB8AC3E}">
        <p14:creationId xmlns:p14="http://schemas.microsoft.com/office/powerpoint/2010/main" val="10985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95B9BA8-1D69-4796-85F5-B6D0BD52354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DAD641-1FB4-72AA-5F06-2990C6BD3155}"/>
              </a:ext>
            </a:extLst>
          </p:cNvPr>
          <p:cNvSpPr>
            <a:spLocks noGrp="1"/>
          </p:cNvSpPr>
          <p:nvPr>
            <p:ph type="title"/>
          </p:nvPr>
        </p:nvSpPr>
        <p:spPr>
          <a:xfrm>
            <a:off x="6981825" y="1641752"/>
            <a:ext cx="4391024" cy="1323439"/>
          </a:xfrm>
        </p:spPr>
        <p:txBody>
          <a:bodyPr vert="horz" lIns="91440" tIns="45720" rIns="91440" bIns="45720" rtlCol="0" anchor="t">
            <a:normAutofit/>
          </a:bodyPr>
          <a:lstStyle/>
          <a:p>
            <a:r>
              <a:rPr lang="en-US" sz="4000" kern="1200">
                <a:solidFill>
                  <a:schemeClr val="bg1"/>
                </a:solidFill>
                <a:latin typeface="+mj-lt"/>
                <a:ea typeface="+mj-ea"/>
                <a:cs typeface="+mj-cs"/>
              </a:rPr>
              <a:t>Trauma-informed care</a:t>
            </a:r>
          </a:p>
        </p:txBody>
      </p:sp>
      <p:grpSp>
        <p:nvGrpSpPr>
          <p:cNvPr id="12" name="Group 11">
            <a:extLst>
              <a:ext uri="{FF2B5EF4-FFF2-40B4-BE49-F238E27FC236}">
                <a16:creationId xmlns:a16="http://schemas.microsoft.com/office/drawing/2014/main" id="{CC09AFE8-9934-40C0-A058-4008A3B197E7}"/>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7160" y="1498600"/>
            <a:ext cx="5260976" cy="4707593"/>
            <a:chOff x="6096000" y="841376"/>
            <a:chExt cx="5260976" cy="4707593"/>
          </a:xfrm>
          <a:effectLst>
            <a:outerShdw blurRad="381000" dist="152400" dir="5400000" algn="ctr" rotWithShape="0">
              <a:srgbClr val="000000">
                <a:alpha val="10000"/>
              </a:srgbClr>
            </a:outerShdw>
          </a:effectLst>
        </p:grpSpPr>
        <p:grpSp>
          <p:nvGrpSpPr>
            <p:cNvPr id="13" name="Group 12">
              <a:extLst>
                <a:ext uri="{FF2B5EF4-FFF2-40B4-BE49-F238E27FC236}">
                  <a16:creationId xmlns:a16="http://schemas.microsoft.com/office/drawing/2014/main" id="{23588ED6-49C5-4EAF-BBCE-DB6B4184D365}"/>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6096001" y="841376"/>
              <a:ext cx="5260975" cy="4707593"/>
              <a:chOff x="6096001" y="841376"/>
              <a:chExt cx="5260975" cy="4707593"/>
            </a:xfrm>
          </p:grpSpPr>
          <p:sp>
            <p:nvSpPr>
              <p:cNvPr id="17" name="Freeform: Shape 16">
                <a:extLst>
                  <a:ext uri="{FF2B5EF4-FFF2-40B4-BE49-F238E27FC236}">
                    <a16:creationId xmlns:a16="http://schemas.microsoft.com/office/drawing/2014/main" id="{0149B80A-4A62-4495-AE87-F32755EBDD9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438C3DC5-5887-49A9-AABB-A9772488F26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14" name="Group 13">
              <a:extLst>
                <a:ext uri="{FF2B5EF4-FFF2-40B4-BE49-F238E27FC236}">
                  <a16:creationId xmlns:a16="http://schemas.microsoft.com/office/drawing/2014/main" id="{5BD695E1-00AC-49AE-93BF-22000734A8FE}"/>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15" name="Freeform: Shape 14">
                <a:extLst>
                  <a:ext uri="{FF2B5EF4-FFF2-40B4-BE49-F238E27FC236}">
                    <a16:creationId xmlns:a16="http://schemas.microsoft.com/office/drawing/2014/main" id="{F721D808-B8BC-4568-A927-12BC276FBF0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7B2886F6-DE07-47C7-840F-22CD86C0D1D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pic>
        <p:nvPicPr>
          <p:cNvPr id="5" name="Picture 5" descr="Graphical user interface, application&#10;&#10;Description automatically generated">
            <a:extLst>
              <a:ext uri="{FF2B5EF4-FFF2-40B4-BE49-F238E27FC236}">
                <a16:creationId xmlns:a16="http://schemas.microsoft.com/office/drawing/2014/main" id="{731D42AD-88BE-6A3F-1AC2-13610EFD57FD}"/>
              </a:ext>
            </a:extLst>
          </p:cNvPr>
          <p:cNvPicPr>
            <a:picLocks noGrp="1" noChangeAspect="1"/>
          </p:cNvPicPr>
          <p:nvPr>
            <p:ph sz="half" idx="1"/>
          </p:nvPr>
        </p:nvPicPr>
        <p:blipFill rotWithShape="1">
          <a:blip r:embed="rId3"/>
          <a:srcRect l="40866" t="33748" r="30508" b="19716"/>
          <a:stretch/>
        </p:blipFill>
        <p:spPr>
          <a:xfrm>
            <a:off x="1688281" y="2008057"/>
            <a:ext cx="3538732" cy="3063347"/>
          </a:xfrm>
          <a:prstGeom prst="rect">
            <a:avLst/>
          </a:prstGeom>
        </p:spPr>
      </p:pic>
      <p:sp>
        <p:nvSpPr>
          <p:cNvPr id="4" name="Content Placeholder 3">
            <a:extLst>
              <a:ext uri="{FF2B5EF4-FFF2-40B4-BE49-F238E27FC236}">
                <a16:creationId xmlns:a16="http://schemas.microsoft.com/office/drawing/2014/main" id="{F4393C13-6D78-D8F0-94FA-FBEA33918498}"/>
              </a:ext>
            </a:extLst>
          </p:cNvPr>
          <p:cNvSpPr>
            <a:spLocks noGrp="1"/>
          </p:cNvSpPr>
          <p:nvPr>
            <p:ph sz="half" idx="2"/>
          </p:nvPr>
        </p:nvSpPr>
        <p:spPr>
          <a:xfrm>
            <a:off x="6981826" y="3146400"/>
            <a:ext cx="4391024" cy="2454300"/>
          </a:xfrm>
        </p:spPr>
        <p:txBody>
          <a:bodyPr vert="horz" lIns="91440" tIns="45720" rIns="91440" bIns="45720" rtlCol="0" anchor="t">
            <a:normAutofit/>
          </a:bodyPr>
          <a:lstStyle/>
          <a:p>
            <a:pPr marL="0"/>
            <a:r>
              <a:rPr lang="en-US" sz="2000" dirty="0">
                <a:solidFill>
                  <a:schemeClr val="bg1">
                    <a:alpha val="80000"/>
                  </a:schemeClr>
                </a:solidFill>
              </a:rPr>
              <a:t>Trauma-informed care aims to promote feelings of psychological safety, choice, and control. Every contact with a woman and her partner matters. It is important that staff put the woman at the </a:t>
            </a:r>
            <a:r>
              <a:rPr lang="en-GB" sz="2000" dirty="0">
                <a:solidFill>
                  <a:schemeClr val="bg1">
                    <a:alpha val="80000"/>
                  </a:schemeClr>
                </a:solidFill>
              </a:rPr>
              <a:t>centre</a:t>
            </a:r>
            <a:r>
              <a:rPr lang="en-US" sz="2000" dirty="0">
                <a:solidFill>
                  <a:schemeClr val="bg1">
                    <a:alpha val="80000"/>
                  </a:schemeClr>
                </a:solidFill>
              </a:rPr>
              <a:t> of her care – this can be done by ensuring all individuals feel seen, heard and cared for</a:t>
            </a:r>
          </a:p>
        </p:txBody>
      </p:sp>
    </p:spTree>
    <p:extLst>
      <p:ext uri="{BB962C8B-B14F-4D97-AF65-F5344CB8AC3E}">
        <p14:creationId xmlns:p14="http://schemas.microsoft.com/office/powerpoint/2010/main" val="4053721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B95B9BA8-1D69-4796-85F5-B6D0BD52354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656814-5F22-59C5-2D70-75580CA458FB}"/>
              </a:ext>
            </a:extLst>
          </p:cNvPr>
          <p:cNvSpPr>
            <a:spLocks noGrp="1"/>
          </p:cNvSpPr>
          <p:nvPr>
            <p:ph type="title"/>
          </p:nvPr>
        </p:nvSpPr>
        <p:spPr>
          <a:xfrm>
            <a:off x="838200" y="1641752"/>
            <a:ext cx="4391025" cy="1323439"/>
          </a:xfrm>
        </p:spPr>
        <p:txBody>
          <a:bodyPr vert="horz" lIns="91440" tIns="45720" rIns="91440" bIns="45720" rtlCol="0" anchor="t">
            <a:normAutofit/>
          </a:bodyPr>
          <a:lstStyle/>
          <a:p>
            <a:r>
              <a:rPr lang="en-US" sz="2800" kern="1200" dirty="0">
                <a:solidFill>
                  <a:schemeClr val="bg1"/>
                </a:solidFill>
                <a:latin typeface="+mj-lt"/>
                <a:ea typeface="+mj-ea"/>
                <a:cs typeface="+mj-cs"/>
              </a:rPr>
              <a:t>Recommendations for becoming trauma-informed</a:t>
            </a:r>
          </a:p>
        </p:txBody>
      </p:sp>
      <p:sp>
        <p:nvSpPr>
          <p:cNvPr id="4" name="Content Placeholder 3">
            <a:extLst>
              <a:ext uri="{FF2B5EF4-FFF2-40B4-BE49-F238E27FC236}">
                <a16:creationId xmlns:a16="http://schemas.microsoft.com/office/drawing/2014/main" id="{60016A27-C348-4032-E5F4-B5FBAB5DAACE}"/>
              </a:ext>
            </a:extLst>
          </p:cNvPr>
          <p:cNvSpPr>
            <a:spLocks noGrp="1"/>
          </p:cNvSpPr>
          <p:nvPr>
            <p:ph sz="half" idx="2"/>
          </p:nvPr>
        </p:nvSpPr>
        <p:spPr>
          <a:xfrm>
            <a:off x="838200" y="3146400"/>
            <a:ext cx="4391025" cy="2454300"/>
          </a:xfrm>
        </p:spPr>
        <p:txBody>
          <a:bodyPr vert="horz" lIns="91440" tIns="45720" rIns="91440" bIns="45720" rtlCol="0">
            <a:normAutofit/>
          </a:bodyPr>
          <a:lstStyle/>
          <a:p>
            <a:pPr marL="0"/>
            <a:r>
              <a:rPr lang="en-US" sz="1700" dirty="0">
                <a:solidFill>
                  <a:schemeClr val="bg1">
                    <a:alpha val="80000"/>
                  </a:schemeClr>
                </a:solidFill>
              </a:rPr>
              <a:t>Creating a trauma-informed system will require a change in culture and practice at multiple levels. This includes support and understanding from those involved in sustainability and transformation partnerships / integrated care systems, commissioners and providers.</a:t>
            </a:r>
          </a:p>
          <a:p>
            <a:pPr marL="0"/>
            <a:r>
              <a:rPr lang="en-US" sz="1700" dirty="0">
                <a:solidFill>
                  <a:schemeClr val="bg1">
                    <a:alpha val="80000"/>
                  </a:schemeClr>
                </a:solidFill>
              </a:rPr>
              <a:t>The diagram highlights key areas for consideration</a:t>
            </a:r>
          </a:p>
        </p:txBody>
      </p:sp>
      <p:pic>
        <p:nvPicPr>
          <p:cNvPr id="5" name="Picture 5">
            <a:extLst>
              <a:ext uri="{FF2B5EF4-FFF2-40B4-BE49-F238E27FC236}">
                <a16:creationId xmlns:a16="http://schemas.microsoft.com/office/drawing/2014/main" id="{6C34348B-F7CC-1FE4-D997-87A22E06BBB1}"/>
              </a:ext>
            </a:extLst>
          </p:cNvPr>
          <p:cNvPicPr>
            <a:picLocks noGrp="1" noChangeAspect="1"/>
          </p:cNvPicPr>
          <p:nvPr>
            <p:ph sz="half" idx="1"/>
          </p:nvPr>
        </p:nvPicPr>
        <p:blipFill rotWithShape="1">
          <a:blip r:embed="rId2"/>
          <a:srcRect l="21785" t="30146" r="26247" b="9302"/>
          <a:stretch/>
        </p:blipFill>
        <p:spPr>
          <a:xfrm>
            <a:off x="6095999" y="1685432"/>
            <a:ext cx="5260976" cy="3448111"/>
          </a:xfrm>
          <a:prstGeom prst="rect">
            <a:avLst/>
          </a:prstGeom>
        </p:spPr>
      </p:pic>
    </p:spTree>
    <p:extLst>
      <p:ext uri="{BB962C8B-B14F-4D97-AF65-F5344CB8AC3E}">
        <p14:creationId xmlns:p14="http://schemas.microsoft.com/office/powerpoint/2010/main" val="3928646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95B9BA8-1D69-4796-85F5-B6D0BD52354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F892E19-92E7-4BB2-8C3F-DBDFE8D9D324}"/>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
            <a:ext cx="4581527" cy="6858002"/>
            <a:chOff x="-2" y="-1"/>
            <a:chExt cx="4581527" cy="6858002"/>
          </a:xfrm>
          <a:effectLst>
            <a:outerShdw blurRad="381000" dist="50800" algn="ctr" rotWithShape="0">
              <a:srgbClr val="000000">
                <a:alpha val="10000"/>
              </a:srgbClr>
            </a:outerShdw>
          </a:effectLst>
        </p:grpSpPr>
        <p:grpSp>
          <p:nvGrpSpPr>
            <p:cNvPr id="11" name="Group 10">
              <a:extLst>
                <a:ext uri="{FF2B5EF4-FFF2-40B4-BE49-F238E27FC236}">
                  <a16:creationId xmlns:a16="http://schemas.microsoft.com/office/drawing/2014/main" id="{81E493D3-31D9-4B80-9798-EEA082E12A84}"/>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2" y="-1"/>
              <a:ext cx="4572002" cy="6858002"/>
              <a:chOff x="-2" y="-1"/>
              <a:chExt cx="4572002" cy="6858002"/>
            </a:xfrm>
            <a:effectLst/>
          </p:grpSpPr>
          <p:sp>
            <p:nvSpPr>
              <p:cNvPr id="19" name="Freeform: Shape 18">
                <a:extLst>
                  <a:ext uri="{FF2B5EF4-FFF2-40B4-BE49-F238E27FC236}">
                    <a16:creationId xmlns:a16="http://schemas.microsoft.com/office/drawing/2014/main" id="{62E6AA4D-EC17-45B5-B621-DF0FD91FD4B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D56F11D0-7966-41FE-AAB9-EC0C54F11F6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12" name="Group 11">
              <a:extLst>
                <a:ext uri="{FF2B5EF4-FFF2-40B4-BE49-F238E27FC236}">
                  <a16:creationId xmlns:a16="http://schemas.microsoft.com/office/drawing/2014/main" id="{CEDE579A-0A12-4A10-85D4-A8DA1663B89B}"/>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3697284" y="-1"/>
              <a:ext cx="884241" cy="6858002"/>
              <a:chOff x="3697284" y="-1"/>
              <a:chExt cx="884241" cy="6858002"/>
            </a:xfrm>
          </p:grpSpPr>
          <p:grpSp>
            <p:nvGrpSpPr>
              <p:cNvPr id="13" name="Group 12">
                <a:extLst>
                  <a:ext uri="{FF2B5EF4-FFF2-40B4-BE49-F238E27FC236}">
                    <a16:creationId xmlns:a16="http://schemas.microsoft.com/office/drawing/2014/main" id="{15CA79E3-BA58-419A-8541-7498AC2633F2}"/>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solidFill>
                <a:srgbClr val="FFFFFF"/>
              </a:solidFill>
              <a:effectLst/>
            </p:grpSpPr>
            <p:sp>
              <p:nvSpPr>
                <p:cNvPr id="17" name="Freeform: Shape 16">
                  <a:extLst>
                    <a:ext uri="{FF2B5EF4-FFF2-40B4-BE49-F238E27FC236}">
                      <a16:creationId xmlns:a16="http://schemas.microsoft.com/office/drawing/2014/main" id="{2348C622-BC44-4959-B64E-427015FD1FF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F8841A98-AA1D-4F65-A368-EF31110B07C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4" name="Group 13">
                <a:extLst>
                  <a:ext uri="{FF2B5EF4-FFF2-40B4-BE49-F238E27FC236}">
                    <a16:creationId xmlns:a16="http://schemas.microsoft.com/office/drawing/2014/main" id="{E6609F08-9B2C-4879-AC68-E3E537BED78C}"/>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3697284" y="0"/>
                <a:ext cx="884241" cy="6858001"/>
                <a:chOff x="3697284" y="-1"/>
                <a:chExt cx="884241" cy="6858001"/>
              </a:xfrm>
              <a:blipFill>
                <a:blip r:embed="rId2">
                  <a:alphaModFix amt="57000"/>
                </a:blip>
                <a:tile tx="0" ty="0" sx="100000" sy="100000" flip="none" algn="tl"/>
              </a:blipFill>
              <a:effectLst/>
            </p:grpSpPr>
            <p:sp>
              <p:nvSpPr>
                <p:cNvPr id="15" name="Freeform: Shape 14">
                  <a:extLst>
                    <a:ext uri="{FF2B5EF4-FFF2-40B4-BE49-F238E27FC236}">
                      <a16:creationId xmlns:a16="http://schemas.microsoft.com/office/drawing/2014/main" id="{6910EFC9-D70D-42FD-BCCD-AB1F710BFD4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83BEF371-1E22-4C4F-A62F-AC6B92CAE0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grpSp>
      <p:sp>
        <p:nvSpPr>
          <p:cNvPr id="2" name="Title 1">
            <a:extLst>
              <a:ext uri="{FF2B5EF4-FFF2-40B4-BE49-F238E27FC236}">
                <a16:creationId xmlns:a16="http://schemas.microsoft.com/office/drawing/2014/main" id="{0621E1C2-2800-7CA4-88A5-50CFA5B59A4E}"/>
              </a:ext>
            </a:extLst>
          </p:cNvPr>
          <p:cNvSpPr>
            <a:spLocks noGrp="1"/>
          </p:cNvSpPr>
          <p:nvPr>
            <p:ph type="title"/>
          </p:nvPr>
        </p:nvSpPr>
        <p:spPr>
          <a:xfrm>
            <a:off x="554946" y="1641752"/>
            <a:ext cx="2928029" cy="3213277"/>
          </a:xfrm>
        </p:spPr>
        <p:txBody>
          <a:bodyPr anchor="t">
            <a:normAutofit/>
          </a:bodyPr>
          <a:lstStyle/>
          <a:p>
            <a:r>
              <a:rPr lang="en-GB" sz="4000" dirty="0">
                <a:cs typeface="Calibri Light"/>
              </a:rPr>
              <a:t>Other trauma-informed resources...</a:t>
            </a:r>
            <a:endParaRPr lang="en-GB" sz="4000" dirty="0"/>
          </a:p>
        </p:txBody>
      </p:sp>
      <p:sp>
        <p:nvSpPr>
          <p:cNvPr id="3" name="Content Placeholder 2">
            <a:extLst>
              <a:ext uri="{FF2B5EF4-FFF2-40B4-BE49-F238E27FC236}">
                <a16:creationId xmlns:a16="http://schemas.microsoft.com/office/drawing/2014/main" id="{479CEF40-EEC9-108A-CA76-B45D7CB9176D}"/>
              </a:ext>
            </a:extLst>
          </p:cNvPr>
          <p:cNvSpPr>
            <a:spLocks noGrp="1"/>
          </p:cNvSpPr>
          <p:nvPr>
            <p:ph idx="1"/>
          </p:nvPr>
        </p:nvSpPr>
        <p:spPr>
          <a:xfrm>
            <a:off x="4905830" y="564972"/>
            <a:ext cx="7079341" cy="5884862"/>
          </a:xfrm>
        </p:spPr>
        <p:txBody>
          <a:bodyPr vert="horz" lIns="91440" tIns="45720" rIns="91440" bIns="45720" rtlCol="0" anchor="t">
            <a:normAutofit/>
          </a:bodyPr>
          <a:lstStyle/>
          <a:p>
            <a:r>
              <a:rPr lang="en-GB" sz="1600" dirty="0">
                <a:solidFill>
                  <a:schemeClr val="tx1">
                    <a:alpha val="80000"/>
                  </a:schemeClr>
                </a:solidFill>
                <a:cs typeface="Calibri"/>
              </a:rPr>
              <a:t>Engaging with Complexity. Providing Effective Trauma Informed Care for Women Centre for Mental Health and Mental Health Foundation (2019). Information for public sector providers and commissioners on providing effective trauma informed care for women.</a:t>
            </a:r>
          </a:p>
          <a:p>
            <a:r>
              <a:rPr lang="en-GB" sz="1600" dirty="0">
                <a:solidFill>
                  <a:schemeClr val="tx1">
                    <a:alpha val="80000"/>
                  </a:schemeClr>
                </a:solidFill>
                <a:cs typeface="Calibri"/>
              </a:rPr>
              <a:t> A sense of safety. Trauma-Informed approaches for women Agenda Alliance for Women and Girls at Risk and Centre for Mental Health (2020). Considers barriers to implementing trauma-informed approaches across the health and care context. </a:t>
            </a:r>
          </a:p>
          <a:p>
            <a:r>
              <a:rPr lang="en-GB" sz="1600" dirty="0">
                <a:solidFill>
                  <a:schemeClr val="tx1">
                    <a:alpha val="80000"/>
                  </a:schemeClr>
                </a:solidFill>
                <a:cs typeface="Calibri"/>
              </a:rPr>
              <a:t>A Case for TIC: A Complex Adaptive Systems Enquiry for Trauma Informed Care </a:t>
            </a:r>
            <a:r>
              <a:rPr lang="en-GB" sz="1600" err="1">
                <a:solidFill>
                  <a:schemeClr val="tx1">
                    <a:alpha val="80000"/>
                  </a:schemeClr>
                </a:solidFill>
                <a:cs typeface="Calibri"/>
              </a:rPr>
              <a:t>Thirkle</a:t>
            </a:r>
            <a:r>
              <a:rPr lang="en-GB" sz="1600" dirty="0">
                <a:solidFill>
                  <a:schemeClr val="tx1">
                    <a:alpha val="80000"/>
                  </a:schemeClr>
                </a:solidFill>
                <a:cs typeface="Calibri"/>
              </a:rPr>
              <a:t>, Kennedy &amp; </a:t>
            </a:r>
            <a:r>
              <a:rPr lang="en-GB" sz="1600" err="1">
                <a:solidFill>
                  <a:schemeClr val="tx1">
                    <a:alpha val="80000"/>
                  </a:schemeClr>
                </a:solidFill>
                <a:cs typeface="Calibri"/>
              </a:rPr>
              <a:t>Sice</a:t>
            </a:r>
            <a:r>
              <a:rPr lang="en-GB" sz="1600" dirty="0">
                <a:solidFill>
                  <a:schemeClr val="tx1">
                    <a:alpha val="80000"/>
                  </a:schemeClr>
                </a:solidFill>
                <a:cs typeface="Calibri"/>
              </a:rPr>
              <a:t> (2018). </a:t>
            </a:r>
          </a:p>
          <a:p>
            <a:r>
              <a:rPr lang="en-GB" sz="1600" dirty="0">
                <a:solidFill>
                  <a:schemeClr val="tx1">
                    <a:alpha val="80000"/>
                  </a:schemeClr>
                </a:solidFill>
                <a:cs typeface="Calibri"/>
              </a:rPr>
              <a:t>Trauma-Informed Organizational Change Manual Institute on Trauma and Trauma-Informed Care (2019). </a:t>
            </a:r>
          </a:p>
          <a:p>
            <a:r>
              <a:rPr lang="en-GB" sz="1600" dirty="0">
                <a:solidFill>
                  <a:schemeClr val="tx1">
                    <a:alpha val="80000"/>
                  </a:schemeClr>
                </a:solidFill>
                <a:cs typeface="Calibri"/>
              </a:rPr>
              <a:t>Trauma-informed Care and Practice Organisational Toolkit. The Mental Health Coordinating Council (MHCC), Australia (2018). </a:t>
            </a:r>
          </a:p>
          <a:p>
            <a:r>
              <a:rPr lang="en-GB" sz="1600" dirty="0">
                <a:solidFill>
                  <a:schemeClr val="tx1">
                    <a:alpha val="80000"/>
                  </a:schemeClr>
                </a:solidFill>
                <a:cs typeface="Calibri"/>
              </a:rPr>
              <a:t>The Alberta Family Wellness Initiative Brain Story Certificate Free, accredited online trauma training. </a:t>
            </a:r>
          </a:p>
          <a:p>
            <a:r>
              <a:rPr lang="en-GB" sz="1600" dirty="0">
                <a:solidFill>
                  <a:schemeClr val="tx1">
                    <a:alpha val="80000"/>
                  </a:schemeClr>
                </a:solidFill>
                <a:cs typeface="Calibri"/>
              </a:rPr>
              <a:t>Women’s Mental Health Taskforce Department of Health and Social Care and Agenda Alliance for Women and Girls at Risk (2018). </a:t>
            </a:r>
          </a:p>
          <a:p>
            <a:r>
              <a:rPr lang="en-GB" sz="1600" dirty="0">
                <a:solidFill>
                  <a:schemeClr val="tx1">
                    <a:alpha val="80000"/>
                  </a:schemeClr>
                </a:solidFill>
                <a:cs typeface="Calibri"/>
              </a:rPr>
              <a:t>Priorities for improving women’s mental health and experiences of services, including principles of trauma informed care.</a:t>
            </a:r>
          </a:p>
        </p:txBody>
      </p:sp>
    </p:spTree>
    <p:extLst>
      <p:ext uri="{BB962C8B-B14F-4D97-AF65-F5344CB8AC3E}">
        <p14:creationId xmlns:p14="http://schemas.microsoft.com/office/powerpoint/2010/main" val="936420828"/>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87F4F1C-8D3D-4EC1-B72D-A0470A5A08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D1E3DD61-64DB-46AD-B249-E273CD86B05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0" name="Group 9">
              <a:extLst>
                <a:ext uri="{FF2B5EF4-FFF2-40B4-BE49-F238E27FC236}">
                  <a16:creationId xmlns:a16="http://schemas.microsoft.com/office/drawing/2014/main" id="{0D7053D3-590A-4E94-B092-C96EAF744C33}"/>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4" name="Freeform: Shape 13">
                <a:extLst>
                  <a:ext uri="{FF2B5EF4-FFF2-40B4-BE49-F238E27FC236}">
                    <a16:creationId xmlns:a16="http://schemas.microsoft.com/office/drawing/2014/main" id="{2EB67199-6FF0-4DED-89D1-BAEA95F9F5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1A0BEEB-C008-4150-A935-C6AAF537DA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1" name="Group 10">
              <a:extLst>
                <a:ext uri="{FF2B5EF4-FFF2-40B4-BE49-F238E27FC236}">
                  <a16:creationId xmlns:a16="http://schemas.microsoft.com/office/drawing/2014/main" id="{05148B0F-801C-45A1-80C1-EEC25A22A7C6}"/>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2" name="Freeform: Shape 11">
                <a:extLst>
                  <a:ext uri="{FF2B5EF4-FFF2-40B4-BE49-F238E27FC236}">
                    <a16:creationId xmlns:a16="http://schemas.microsoft.com/office/drawing/2014/main" id="{E7715ED9-C8CE-4651-82AA-1C4B5F14A0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B911230A-EF3B-4760-9087-E4FBE05BDC5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le 1">
            <a:extLst>
              <a:ext uri="{FF2B5EF4-FFF2-40B4-BE49-F238E27FC236}">
                <a16:creationId xmlns:a16="http://schemas.microsoft.com/office/drawing/2014/main" id="{2A24E533-DA22-A713-BE6E-C21ED83829FD}"/>
              </a:ext>
            </a:extLst>
          </p:cNvPr>
          <p:cNvSpPr>
            <a:spLocks noGrp="1"/>
          </p:cNvSpPr>
          <p:nvPr>
            <p:ph type="title"/>
          </p:nvPr>
        </p:nvSpPr>
        <p:spPr>
          <a:xfrm>
            <a:off x="838199" y="1120676"/>
            <a:ext cx="7021513" cy="2308324"/>
          </a:xfrm>
        </p:spPr>
        <p:txBody>
          <a:bodyPr vert="horz" lIns="91440" tIns="45720" rIns="91440" bIns="45720" rtlCol="0" anchor="b">
            <a:normAutofit/>
          </a:bodyPr>
          <a:lstStyle/>
          <a:p>
            <a:r>
              <a:rPr lang="en-US" sz="7200" kern="1200" dirty="0">
                <a:solidFill>
                  <a:schemeClr val="bg1"/>
                </a:solidFill>
                <a:latin typeface="+mj-lt"/>
                <a:ea typeface="+mj-ea"/>
                <a:cs typeface="+mj-cs"/>
              </a:rPr>
              <a:t>Service user </a:t>
            </a:r>
            <a:r>
              <a:rPr lang="en-US" sz="7200" dirty="0">
                <a:solidFill>
                  <a:schemeClr val="bg1"/>
                </a:solidFill>
              </a:rPr>
              <a:t>experiences</a:t>
            </a:r>
            <a:endParaRPr lang="en-US" sz="7200" kern="1200" dirty="0">
              <a:solidFill>
                <a:schemeClr val="bg1"/>
              </a:solidFill>
              <a:latin typeface="+mj-lt"/>
              <a:ea typeface="+mj-ea"/>
              <a:cs typeface="+mj-cs"/>
            </a:endParaRPr>
          </a:p>
        </p:txBody>
      </p:sp>
    </p:spTree>
    <p:extLst>
      <p:ext uri="{BB962C8B-B14F-4D97-AF65-F5344CB8AC3E}">
        <p14:creationId xmlns:p14="http://schemas.microsoft.com/office/powerpoint/2010/main" val="3887375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25610" name="Rectangle 25609">
            <a:extLst>
              <a:ext uri="{FF2B5EF4-FFF2-40B4-BE49-F238E27FC236}">
                <a16:creationId xmlns:a16="http://schemas.microsoft.com/office/drawing/2014/main" id="{EA67B5B4-3A24-436E-B663-1B2EBFF8A0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12"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14"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A1CF1008-DD72-9613-13D2-D8DFCBFD9F95}"/>
              </a:ext>
            </a:extLst>
          </p:cNvPr>
          <p:cNvSpPr txBox="1"/>
          <p:nvPr/>
        </p:nvSpPr>
        <p:spPr>
          <a:xfrm>
            <a:off x="2524126" y="1328864"/>
            <a:ext cx="6896099" cy="326899"/>
          </a:xfrm>
          <a:prstGeom prst="rect">
            <a:avLst/>
          </a:prstGeom>
        </p:spPr>
        <p:txBody>
          <a:bodyPr vert="horz" lIns="91440" tIns="45720" rIns="91440" bIns="45720" rtlCol="0">
            <a:noAutofit/>
          </a:bodyPr>
          <a:lstStyle/>
          <a:p>
            <a:pPr fontAlgn="auto">
              <a:lnSpc>
                <a:spcPct val="90000"/>
              </a:lnSpc>
              <a:spcBef>
                <a:spcPts val="0"/>
              </a:spcBef>
              <a:spcAft>
                <a:spcPts val="600"/>
              </a:spcAft>
              <a:defRPr/>
            </a:pPr>
            <a:r>
              <a:rPr lang="en-US" i="1" dirty="0">
                <a:solidFill>
                  <a:srgbClr val="FFFFFF"/>
                </a:solidFill>
                <a:latin typeface="Baskerville Old Face" panose="02020602080505020303" pitchFamily="18" charset="0"/>
              </a:rPr>
              <a:t>“I was told to only buzz if I was hemorrhaging”</a:t>
            </a:r>
            <a:endParaRPr lang="en-US" dirty="0">
              <a:solidFill>
                <a:srgbClr val="FFFFFF"/>
              </a:solidFill>
              <a:latin typeface="Baskerville Old Face" panose="02020602080505020303" pitchFamily="18" charset="0"/>
            </a:endParaRPr>
          </a:p>
        </p:txBody>
      </p:sp>
      <p:sp>
        <p:nvSpPr>
          <p:cNvPr id="25603" name="TextBox 4">
            <a:extLst>
              <a:ext uri="{FF2B5EF4-FFF2-40B4-BE49-F238E27FC236}">
                <a16:creationId xmlns:a16="http://schemas.microsoft.com/office/drawing/2014/main" id="{F5A98D22-56FE-3AE4-774A-9C2D7DA913C9}"/>
              </a:ext>
            </a:extLst>
          </p:cNvPr>
          <p:cNvSpPr txBox="1">
            <a:spLocks noChangeArrowheads="1"/>
          </p:cNvSpPr>
          <p:nvPr/>
        </p:nvSpPr>
        <p:spPr bwMode="auto">
          <a:xfrm>
            <a:off x="3775756" y="491522"/>
            <a:ext cx="6105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1pPr>
            <a:lvl2pPr marL="742950" indent="-28575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2pPr>
            <a:lvl3pPr marL="1143000" indent="-22860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3pPr>
            <a:lvl4pPr marL="1600200" indent="-22860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4pPr>
            <a:lvl5pPr marL="2057400" indent="-22860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5pPr>
            <a:lvl6pPr marL="25146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6pPr>
            <a:lvl7pPr marL="29718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7pPr>
            <a:lvl8pPr marL="34290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8pPr>
            <a:lvl9pPr marL="38862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9pPr>
          </a:lstStyle>
          <a:p>
            <a:pPr>
              <a:spcAft>
                <a:spcPts val="600"/>
              </a:spcAft>
            </a:pPr>
            <a:r>
              <a:rPr lang="en-GB" altLang="en-US" i="1" dirty="0">
                <a:solidFill>
                  <a:schemeClr val="tx1"/>
                </a:solidFill>
                <a:latin typeface="Baskerville Old Face" panose="02020602080505020303" pitchFamily="18" charset="0"/>
              </a:rPr>
              <a:t>“The paediatric consultant was cold, clinical and rude”</a:t>
            </a:r>
            <a:r>
              <a:rPr lang="en-GB" altLang="en-US" dirty="0">
                <a:solidFill>
                  <a:schemeClr val="tx1"/>
                </a:solidFill>
                <a:latin typeface="Baskerville Old Face" panose="02020602080505020303" pitchFamily="18" charset="0"/>
              </a:rPr>
              <a:t> </a:t>
            </a:r>
            <a:endParaRPr lang="en-US" altLang="en-US" dirty="0">
              <a:solidFill>
                <a:schemeClr val="tx1"/>
              </a:solidFill>
              <a:latin typeface="Baskerville Old Face" panose="02020602080505020303" pitchFamily="18" charset="0"/>
            </a:endParaRPr>
          </a:p>
        </p:txBody>
      </p:sp>
      <p:sp>
        <p:nvSpPr>
          <p:cNvPr id="25604" name="TextBox 6">
            <a:extLst>
              <a:ext uri="{FF2B5EF4-FFF2-40B4-BE49-F238E27FC236}">
                <a16:creationId xmlns:a16="http://schemas.microsoft.com/office/drawing/2014/main" id="{E74954F1-0FAA-D23E-6052-1DF338E1D9B2}"/>
              </a:ext>
            </a:extLst>
          </p:cNvPr>
          <p:cNvSpPr txBox="1">
            <a:spLocks noChangeArrowheads="1"/>
          </p:cNvSpPr>
          <p:nvPr/>
        </p:nvSpPr>
        <p:spPr bwMode="auto">
          <a:xfrm>
            <a:off x="911225" y="2349500"/>
            <a:ext cx="6105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1pPr>
            <a:lvl2pPr marL="742950" indent="-28575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2pPr>
            <a:lvl3pPr marL="1143000" indent="-22860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3pPr>
            <a:lvl4pPr marL="1600200" indent="-22860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4pPr>
            <a:lvl5pPr marL="2057400" indent="-22860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5pPr>
            <a:lvl6pPr marL="25146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6pPr>
            <a:lvl7pPr marL="29718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7pPr>
            <a:lvl8pPr marL="34290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8pPr>
            <a:lvl9pPr marL="38862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9pPr>
          </a:lstStyle>
          <a:p>
            <a:pPr>
              <a:spcAft>
                <a:spcPts val="600"/>
              </a:spcAft>
            </a:pPr>
            <a:r>
              <a:rPr lang="en-GB" altLang="en-US" i="1" dirty="0">
                <a:solidFill>
                  <a:schemeClr val="tx1"/>
                </a:solidFill>
                <a:latin typeface="Baskerville Old Face" panose="02020602080505020303" pitchFamily="18" charset="0"/>
              </a:rPr>
              <a:t>“I was made to feel like I was making a fuss about nothing, because what I had been through was ‘normal’”</a:t>
            </a:r>
            <a:endParaRPr lang="en-GB" altLang="en-US" dirty="0">
              <a:solidFill>
                <a:schemeClr val="tx1"/>
              </a:solidFill>
              <a:latin typeface="Baskerville Old Face" panose="02020602080505020303" pitchFamily="18" charset="0"/>
            </a:endParaRPr>
          </a:p>
        </p:txBody>
      </p:sp>
      <p:sp>
        <p:nvSpPr>
          <p:cNvPr id="25605" name="TextBox 8">
            <a:extLst>
              <a:ext uri="{FF2B5EF4-FFF2-40B4-BE49-F238E27FC236}">
                <a16:creationId xmlns:a16="http://schemas.microsoft.com/office/drawing/2014/main" id="{BF48D54C-A649-B631-6248-C30B5BC310EF}"/>
              </a:ext>
            </a:extLst>
          </p:cNvPr>
          <p:cNvSpPr txBox="1">
            <a:spLocks noChangeArrowheads="1"/>
          </p:cNvSpPr>
          <p:nvPr/>
        </p:nvSpPr>
        <p:spPr bwMode="auto">
          <a:xfrm>
            <a:off x="2616200" y="3836988"/>
            <a:ext cx="61055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1pPr>
            <a:lvl2pPr marL="742950" indent="-28575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2pPr>
            <a:lvl3pPr marL="1143000" indent="-22860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3pPr>
            <a:lvl4pPr marL="1600200" indent="-22860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4pPr>
            <a:lvl5pPr marL="2057400" indent="-228600">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5pPr>
            <a:lvl6pPr marL="25146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6pPr>
            <a:lvl7pPr marL="29718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7pPr>
            <a:lvl8pPr marL="34290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8pPr>
            <a:lvl9pPr marL="3886200" indent="-228600" defTabSz="457200" eaLnBrk="0" fontAlgn="base" hangingPunct="0">
              <a:spcBef>
                <a:spcPct val="0"/>
              </a:spcBef>
              <a:spcAft>
                <a:spcPct val="0"/>
              </a:spcAft>
              <a:defRPr>
                <a:solidFill>
                  <a:srgbClr val="000000"/>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defRPr>
            </a:lvl9pPr>
          </a:lstStyle>
          <a:p>
            <a:pPr>
              <a:spcAft>
                <a:spcPts val="600"/>
              </a:spcAft>
            </a:pPr>
            <a:r>
              <a:rPr lang="en-GB" altLang="en-US" i="1" dirty="0">
                <a:solidFill>
                  <a:schemeClr val="tx1"/>
                </a:solidFill>
                <a:latin typeface="Baskerville Old Face" panose="02020602080505020303" pitchFamily="18" charset="0"/>
              </a:rPr>
              <a:t>We would have liked some recognition that what we had just been through is horrific”</a:t>
            </a:r>
            <a:endParaRPr lang="en-GB" altLang="en-US" dirty="0">
              <a:solidFill>
                <a:schemeClr val="tx1"/>
              </a:solidFill>
            </a:endParaRPr>
          </a:p>
        </p:txBody>
      </p:sp>
      <p:sp>
        <p:nvSpPr>
          <p:cNvPr id="11" name="TextBox 10">
            <a:extLst>
              <a:ext uri="{FF2B5EF4-FFF2-40B4-BE49-F238E27FC236}">
                <a16:creationId xmlns:a16="http://schemas.microsoft.com/office/drawing/2014/main" id="{A18B6681-24F3-B19F-C4FD-234936B58059}"/>
              </a:ext>
            </a:extLst>
          </p:cNvPr>
          <p:cNvSpPr txBox="1"/>
          <p:nvPr/>
        </p:nvSpPr>
        <p:spPr>
          <a:xfrm>
            <a:off x="4238625" y="5206079"/>
            <a:ext cx="6105525" cy="646113"/>
          </a:xfrm>
          <a:prstGeom prst="rect">
            <a:avLst/>
          </a:prstGeom>
          <a:noFill/>
        </p:spPr>
        <p:txBody>
          <a:bodyPr>
            <a:spAutoFit/>
          </a:bodyPr>
          <a:lstStyle/>
          <a:p>
            <a:pPr eaLnBrk="1" fontAlgn="auto" hangingPunct="1">
              <a:spcBef>
                <a:spcPts val="0"/>
              </a:spcBef>
              <a:spcAft>
                <a:spcPts val="600"/>
              </a:spcAft>
              <a:defRPr/>
            </a:pPr>
            <a:r>
              <a:rPr lang="en-GB" i="1" dirty="0">
                <a:latin typeface="Baskerville Old Face" panose="02020602080505020303" pitchFamily="18" charset="0"/>
                <a:ea typeface="+mn-ea"/>
                <a:cs typeface="+mn-cs"/>
              </a:rPr>
              <a:t>“We felt we couldn’t raise these issues because they were too busy, over stretched”</a:t>
            </a:r>
            <a:endParaRPr lang="en-GB" dirty="0">
              <a:latin typeface="Baskerville Old Face" panose="02020602080505020303" pitchFamily="18" charset="0"/>
              <a:ea typeface="+mn-ea"/>
              <a:cs typeface="+mn-cs"/>
            </a:endParaRPr>
          </a:p>
        </p:txBody>
      </p:sp>
    </p:spTree>
  </p:cSld>
  <p:clrMapOvr>
    <a:overrideClrMapping bg1="dk1" tx1="lt1" bg2="dk2" tx2="lt2" accent1="accent1" accent2="accent2" accent3="accent3" accent4="accent4" accent5="accent5" accent6="accent6" hlink="hlink" folHlink="folHlink"/>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87F4F1C-8D3D-4EC1-B72D-A0470A5A08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D1E3DD61-64DB-46AD-B249-E273CD86B05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0" name="Group 9">
              <a:extLst>
                <a:ext uri="{FF2B5EF4-FFF2-40B4-BE49-F238E27FC236}">
                  <a16:creationId xmlns:a16="http://schemas.microsoft.com/office/drawing/2014/main" id="{0D7053D3-590A-4E94-B092-C96EAF744C33}"/>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4" name="Freeform: Shape 13">
                <a:extLst>
                  <a:ext uri="{FF2B5EF4-FFF2-40B4-BE49-F238E27FC236}">
                    <a16:creationId xmlns:a16="http://schemas.microsoft.com/office/drawing/2014/main" id="{2EB67199-6FF0-4DED-89D1-BAEA95F9F5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1A0BEEB-C008-4150-A935-C6AAF537DA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1" name="Group 10">
              <a:extLst>
                <a:ext uri="{FF2B5EF4-FFF2-40B4-BE49-F238E27FC236}">
                  <a16:creationId xmlns:a16="http://schemas.microsoft.com/office/drawing/2014/main" id="{05148B0F-801C-45A1-80C1-EEC25A22A7C6}"/>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2" name="Freeform: Shape 11">
                <a:extLst>
                  <a:ext uri="{FF2B5EF4-FFF2-40B4-BE49-F238E27FC236}">
                    <a16:creationId xmlns:a16="http://schemas.microsoft.com/office/drawing/2014/main" id="{E7715ED9-C8CE-4651-82AA-1C4B5F14A0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B911230A-EF3B-4760-9087-E4FBE05BDC5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le 1">
            <a:extLst>
              <a:ext uri="{FF2B5EF4-FFF2-40B4-BE49-F238E27FC236}">
                <a16:creationId xmlns:a16="http://schemas.microsoft.com/office/drawing/2014/main" id="{2A24E533-DA22-A713-BE6E-C21ED83829FD}"/>
              </a:ext>
            </a:extLst>
          </p:cNvPr>
          <p:cNvSpPr>
            <a:spLocks noGrp="1"/>
          </p:cNvSpPr>
          <p:nvPr>
            <p:ph type="title"/>
          </p:nvPr>
        </p:nvSpPr>
        <p:spPr>
          <a:xfrm>
            <a:off x="838199" y="1120676"/>
            <a:ext cx="7021513" cy="2308324"/>
          </a:xfrm>
        </p:spPr>
        <p:txBody>
          <a:bodyPr vert="horz" lIns="91440" tIns="45720" rIns="91440" bIns="45720" rtlCol="0" anchor="b">
            <a:normAutofit/>
          </a:bodyPr>
          <a:lstStyle/>
          <a:p>
            <a:r>
              <a:rPr lang="en-US" sz="7200" kern="1200" dirty="0">
                <a:solidFill>
                  <a:schemeClr val="bg1"/>
                </a:solidFill>
                <a:latin typeface="+mj-lt"/>
                <a:ea typeface="+mj-ea"/>
                <a:cs typeface="+mj-cs"/>
              </a:rPr>
              <a:t>Perinatal Trauma Workstream</a:t>
            </a:r>
          </a:p>
        </p:txBody>
      </p:sp>
    </p:spTree>
    <p:extLst>
      <p:ext uri="{BB962C8B-B14F-4D97-AF65-F5344CB8AC3E}">
        <p14:creationId xmlns:p14="http://schemas.microsoft.com/office/powerpoint/2010/main" val="145404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3319" name="Freeform: Shape 13318">
            <a:extLst>
              <a:ext uri="{FF2B5EF4-FFF2-40B4-BE49-F238E27FC236}">
                <a16:creationId xmlns:a16="http://schemas.microsoft.com/office/drawing/2014/main" id="{AD21898E-86C0-4C8A-A76C-DF33E844C87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21" name="Freeform: Shape 13320">
            <a:extLst>
              <a:ext uri="{FF2B5EF4-FFF2-40B4-BE49-F238E27FC236}">
                <a16:creationId xmlns:a16="http://schemas.microsoft.com/office/drawing/2014/main" id="{5C8F04BD-D093-45D0-B54C-50FDB308B4E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14" name="Title 1">
            <a:extLst>
              <a:ext uri="{FF2B5EF4-FFF2-40B4-BE49-F238E27FC236}">
                <a16:creationId xmlns:a16="http://schemas.microsoft.com/office/drawing/2014/main" id="{1E5FA805-287E-7F27-71BD-0A9018683974}"/>
              </a:ext>
            </a:extLst>
          </p:cNvPr>
          <p:cNvSpPr>
            <a:spLocks noGrp="1"/>
          </p:cNvSpPr>
          <p:nvPr>
            <p:ph type="title"/>
          </p:nvPr>
        </p:nvSpPr>
        <p:spPr>
          <a:xfrm>
            <a:off x="2311147" y="365760"/>
            <a:ext cx="7569706" cy="1288238"/>
          </a:xfrm>
        </p:spPr>
        <p:txBody>
          <a:bodyPr anchor="ctr">
            <a:normAutofit/>
          </a:bodyPr>
          <a:lstStyle/>
          <a:p>
            <a:pPr algn="ctr"/>
            <a:r>
              <a:rPr lang="en-GB" altLang="en-US" sz="4100"/>
              <a:t>Draft perinatal trauma pathway: aims</a:t>
            </a:r>
          </a:p>
        </p:txBody>
      </p:sp>
      <p:sp>
        <p:nvSpPr>
          <p:cNvPr id="3" name="Content Placeholder 2">
            <a:extLst>
              <a:ext uri="{FF2B5EF4-FFF2-40B4-BE49-F238E27FC236}">
                <a16:creationId xmlns:a16="http://schemas.microsoft.com/office/drawing/2014/main" id="{B91AA476-2035-14B4-ED05-327212275E7A}"/>
              </a:ext>
            </a:extLst>
          </p:cNvPr>
          <p:cNvSpPr>
            <a:spLocks noGrp="1"/>
          </p:cNvSpPr>
          <p:nvPr>
            <p:ph idx="1"/>
          </p:nvPr>
        </p:nvSpPr>
        <p:spPr>
          <a:xfrm>
            <a:off x="2165569" y="1956816"/>
            <a:ext cx="7860863" cy="4024884"/>
          </a:xfrm>
        </p:spPr>
        <p:txBody>
          <a:bodyPr anchor="t">
            <a:normAutofit fontScale="92500" lnSpcReduction="10000"/>
          </a:bodyPr>
          <a:lstStyle/>
          <a:p>
            <a:pPr>
              <a:spcAft>
                <a:spcPts val="800"/>
              </a:spcAft>
              <a:buFont typeface="Wingdings 3" panose="05040102010807070707" pitchFamily="18" charset="2"/>
              <a:buAutoNum type="arabicParenR"/>
              <a:defRPr/>
            </a:pPr>
            <a:r>
              <a:rPr lang="en-GB" sz="2000" dirty="0">
                <a:latin typeface="Calibri" panose="020F0502020204030204" pitchFamily="34" charset="0"/>
                <a:ea typeface="Calibri" panose="020F0502020204030204" pitchFamily="34" charset="0"/>
                <a:cs typeface="Times New Roman" panose="02020603050405020304" pitchFamily="18" charset="0"/>
              </a:rPr>
              <a:t>To be inclusive of mothers and other people who are pregnant and give birth, as well as their partners. </a:t>
            </a:r>
          </a:p>
          <a:p>
            <a:pPr>
              <a:spcAft>
                <a:spcPts val="800"/>
              </a:spcAft>
              <a:buFont typeface="Wingdings 3" panose="05040102010807070707" pitchFamily="18" charset="2"/>
              <a:buAutoNum type="arabicParenR"/>
              <a:defRPr/>
            </a:pPr>
            <a:r>
              <a:rPr lang="en-GB" sz="2000" dirty="0">
                <a:latin typeface="Calibri" panose="020F0502020204030204" pitchFamily="34" charset="0"/>
                <a:ea typeface="Calibri" panose="020F0502020204030204" pitchFamily="34" charset="0"/>
                <a:cs typeface="Times New Roman" panose="02020603050405020304" pitchFamily="18" charset="0"/>
              </a:rPr>
              <a:t>To be co-owned and co-produced together with people that use services and have experienced trauma and/or tokophobia, to ensure that decisions are collaborative and transparent, and that care and support is offered that empowers the individual where possible.</a:t>
            </a:r>
          </a:p>
          <a:p>
            <a:pPr>
              <a:spcAft>
                <a:spcPts val="800"/>
              </a:spcAft>
              <a:buFont typeface="Wingdings 3" panose="05040102010807070707" pitchFamily="18" charset="2"/>
              <a:buAutoNum type="arabicParenR"/>
              <a:defRPr/>
            </a:pPr>
            <a:r>
              <a:rPr lang="en-GB" sz="2000" dirty="0">
                <a:latin typeface="Calibri" panose="020F0502020204030204" pitchFamily="34" charset="0"/>
                <a:ea typeface="Calibri" panose="020F0502020204030204" pitchFamily="34" charset="0"/>
                <a:cs typeface="Times New Roman" panose="02020603050405020304" pitchFamily="18" charset="0"/>
              </a:rPr>
              <a:t>To improve access to effective evidence-based psychological therapies for people who experience trauma  and fear of giving birth resulting from traumatic experiences (secondary tokophobia) in the perinatal period, particularly to communities or individuals who experience barriers to equitable access to services. </a:t>
            </a:r>
          </a:p>
          <a:p>
            <a:pPr>
              <a:spcAft>
                <a:spcPts val="800"/>
              </a:spcAft>
              <a:buFont typeface="Wingdings 3" panose="05040102010807070707" pitchFamily="18" charset="2"/>
              <a:buAutoNum type="arabicParenR"/>
              <a:defRPr/>
            </a:pPr>
            <a:r>
              <a:rPr lang="en-GB" sz="2000" dirty="0">
                <a:latin typeface="Calibri" panose="020F0502020204030204" pitchFamily="34" charset="0"/>
                <a:ea typeface="Calibri" panose="020F0502020204030204" pitchFamily="34" charset="0"/>
                <a:cs typeface="Times New Roman" panose="02020603050405020304" pitchFamily="18" charset="0"/>
              </a:rPr>
              <a:t>To standardise provision across regions to avoid variability in access to provision and improve the sharing of best practice</a:t>
            </a:r>
          </a:p>
          <a:p>
            <a:pPr>
              <a:defRPr/>
            </a:pPr>
            <a:endParaRPr lang="en-GB" sz="1700" dirty="0"/>
          </a:p>
        </p:txBody>
      </p:sp>
    </p:spTree>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4343" name="Freeform: Shape 14342">
            <a:extLst>
              <a:ext uri="{FF2B5EF4-FFF2-40B4-BE49-F238E27FC236}">
                <a16:creationId xmlns:a16="http://schemas.microsoft.com/office/drawing/2014/main" id="{AD21898E-86C0-4C8A-A76C-DF33E844C87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45" name="Freeform: Shape 14344">
            <a:extLst>
              <a:ext uri="{FF2B5EF4-FFF2-40B4-BE49-F238E27FC236}">
                <a16:creationId xmlns:a16="http://schemas.microsoft.com/office/drawing/2014/main" id="{5C8F04BD-D093-45D0-B54C-50FDB308B4E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38" name="Title 1">
            <a:extLst>
              <a:ext uri="{FF2B5EF4-FFF2-40B4-BE49-F238E27FC236}">
                <a16:creationId xmlns:a16="http://schemas.microsoft.com/office/drawing/2014/main" id="{08ED7695-F06A-047C-BCAB-6556B7A387AF}"/>
              </a:ext>
            </a:extLst>
          </p:cNvPr>
          <p:cNvSpPr>
            <a:spLocks noGrp="1"/>
          </p:cNvSpPr>
          <p:nvPr>
            <p:ph type="title"/>
          </p:nvPr>
        </p:nvSpPr>
        <p:spPr>
          <a:xfrm>
            <a:off x="2311147" y="365760"/>
            <a:ext cx="7569706" cy="1288238"/>
          </a:xfrm>
        </p:spPr>
        <p:txBody>
          <a:bodyPr anchor="ctr">
            <a:normAutofit/>
          </a:bodyPr>
          <a:lstStyle/>
          <a:p>
            <a:pPr algn="ctr"/>
            <a:r>
              <a:rPr lang="en-GB" altLang="en-US" sz="4100"/>
              <a:t>Draft perinatal trauma pathway: aims</a:t>
            </a:r>
          </a:p>
        </p:txBody>
      </p:sp>
      <p:sp>
        <p:nvSpPr>
          <p:cNvPr id="3" name="Content Placeholder 2">
            <a:extLst>
              <a:ext uri="{FF2B5EF4-FFF2-40B4-BE49-F238E27FC236}">
                <a16:creationId xmlns:a16="http://schemas.microsoft.com/office/drawing/2014/main" id="{A88AF920-E7F1-8E5B-6832-259681D397B2}"/>
              </a:ext>
            </a:extLst>
          </p:cNvPr>
          <p:cNvSpPr>
            <a:spLocks noGrp="1"/>
          </p:cNvSpPr>
          <p:nvPr>
            <p:ph idx="1"/>
          </p:nvPr>
        </p:nvSpPr>
        <p:spPr>
          <a:xfrm>
            <a:off x="2165569" y="1956816"/>
            <a:ext cx="7860863" cy="4024884"/>
          </a:xfrm>
        </p:spPr>
        <p:txBody>
          <a:bodyPr anchor="t">
            <a:normAutofit/>
          </a:bodyPr>
          <a:lstStyle/>
          <a:p>
            <a:pPr marL="457200" indent="-457200">
              <a:spcAft>
                <a:spcPts val="800"/>
              </a:spcAft>
              <a:buFont typeface="+mj-lt"/>
              <a:buAutoNum type="arabicParenR" startAt="5"/>
              <a:defRPr/>
            </a:pPr>
            <a:r>
              <a:rPr lang="en-GB" sz="2000" dirty="0">
                <a:latin typeface="Calibri" panose="020F0502020204030204" pitchFamily="34" charset="0"/>
                <a:ea typeface="Calibri" panose="020F0502020204030204" pitchFamily="34" charset="0"/>
                <a:cs typeface="Times New Roman" panose="02020603050405020304" pitchFamily="18" charset="0"/>
              </a:rPr>
              <a:t>To integrate maternity and mental health services to ensure a lean, person-centred pathway that minimises repeated referrals and assessments and improves transitions between services</a:t>
            </a:r>
          </a:p>
          <a:p>
            <a:pPr marL="457200" indent="-457200">
              <a:spcAft>
                <a:spcPts val="800"/>
              </a:spcAft>
              <a:buFont typeface="+mj-lt"/>
              <a:buAutoNum type="arabicParenR" startAt="5"/>
              <a:defRPr/>
            </a:pPr>
            <a:r>
              <a:rPr lang="en-GB" sz="2000" dirty="0">
                <a:latin typeface="Calibri" panose="020F0502020204030204" pitchFamily="34" charset="0"/>
                <a:ea typeface="Calibri" panose="020F0502020204030204" pitchFamily="34" charset="0"/>
                <a:cs typeface="Times New Roman" panose="02020603050405020304" pitchFamily="18" charset="0"/>
              </a:rPr>
              <a:t>To be informed by evidence and clinical guidelines, by practitioner knowledge and by the knowledge of people that use services and have experience of trauma and tokophobia</a:t>
            </a:r>
          </a:p>
          <a:p>
            <a:pPr marL="457200" indent="-457200">
              <a:spcAft>
                <a:spcPts val="800"/>
              </a:spcAft>
              <a:buFont typeface="+mj-lt"/>
              <a:buAutoNum type="arabicParenR" startAt="5"/>
              <a:defRPr/>
            </a:pPr>
            <a:r>
              <a:rPr lang="en-GB" sz="2000" dirty="0">
                <a:latin typeface="Calibri" panose="020F0502020204030204" pitchFamily="34" charset="0"/>
                <a:ea typeface="Calibri" panose="020F0502020204030204" pitchFamily="34" charset="0"/>
                <a:cs typeface="Times New Roman" panose="02020603050405020304" pitchFamily="18" charset="0"/>
              </a:rPr>
              <a:t>To identify training and workforce development needs that may be required to deliver the pathway </a:t>
            </a:r>
          </a:p>
          <a:p>
            <a:pPr marL="457200" indent="-457200">
              <a:spcAft>
                <a:spcPts val="800"/>
              </a:spcAft>
              <a:buFont typeface="+mj-lt"/>
              <a:buAutoNum type="arabicParenR" startAt="5"/>
              <a:defRPr/>
            </a:pPr>
            <a:r>
              <a:rPr lang="en-GB" sz="2000" dirty="0">
                <a:latin typeface="Calibri" panose="020F0502020204030204" pitchFamily="34" charset="0"/>
                <a:ea typeface="Calibri" panose="020F0502020204030204" pitchFamily="34" charset="0"/>
                <a:cs typeface="Times New Roman" panose="02020603050405020304" pitchFamily="18" charset="0"/>
              </a:rPr>
              <a:t>To interface with other pathways, such as the traumatic bereavement pathway and other perinatal psychological therapies pathways</a:t>
            </a:r>
          </a:p>
          <a:p>
            <a:pPr marL="0" indent="0">
              <a:spcAft>
                <a:spcPts val="800"/>
              </a:spcAft>
              <a:buFont typeface="Wingdings 3" panose="05040102010807070707" pitchFamily="18" charset="2"/>
              <a:buNone/>
              <a:defRPr/>
            </a:pPr>
            <a:endParaRPr lang="en-GB" sz="2000" b="1" dirty="0">
              <a:latin typeface="Calibri" panose="020F0502020204030204" pitchFamily="34" charset="0"/>
              <a:ea typeface="Calibri" panose="020F0502020204030204" pitchFamily="34" charset="0"/>
              <a:cs typeface="Times New Roman" panose="02020603050405020304" pitchFamily="18" charset="0"/>
            </a:endParaRPr>
          </a:p>
          <a:p>
            <a:pPr marL="0" indent="0">
              <a:spcAft>
                <a:spcPts val="800"/>
              </a:spcAft>
              <a:buFont typeface="Wingdings 3" panose="05040102010807070707" pitchFamily="18" charset="2"/>
              <a:buNone/>
              <a:defRPr/>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defRPr/>
            </a:pPr>
            <a:endParaRPr lang="en-GB" sz="2000" dirty="0"/>
          </a:p>
        </p:txBody>
      </p:sp>
    </p:spTree>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87F4F1C-8D3D-4EC1-B72D-A0470A5A08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D1E3DD61-64DB-46AD-B249-E273CD86B05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0" name="Group 9">
              <a:extLst>
                <a:ext uri="{FF2B5EF4-FFF2-40B4-BE49-F238E27FC236}">
                  <a16:creationId xmlns:a16="http://schemas.microsoft.com/office/drawing/2014/main" id="{0D7053D3-590A-4E94-B092-C96EAF744C33}"/>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4" name="Freeform: Shape 13">
                <a:extLst>
                  <a:ext uri="{FF2B5EF4-FFF2-40B4-BE49-F238E27FC236}">
                    <a16:creationId xmlns:a16="http://schemas.microsoft.com/office/drawing/2014/main" id="{2EB67199-6FF0-4DED-89D1-BAEA95F9F5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1A0BEEB-C008-4150-A935-C6AAF537DA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1" name="Group 10">
              <a:extLst>
                <a:ext uri="{FF2B5EF4-FFF2-40B4-BE49-F238E27FC236}">
                  <a16:creationId xmlns:a16="http://schemas.microsoft.com/office/drawing/2014/main" id="{05148B0F-801C-45A1-80C1-EEC25A22A7C6}"/>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2" name="Freeform: Shape 11">
                <a:extLst>
                  <a:ext uri="{FF2B5EF4-FFF2-40B4-BE49-F238E27FC236}">
                    <a16:creationId xmlns:a16="http://schemas.microsoft.com/office/drawing/2014/main" id="{E7715ED9-C8CE-4651-82AA-1C4B5F14A0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B911230A-EF3B-4760-9087-E4FBE05BDC5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le 1">
            <a:extLst>
              <a:ext uri="{FF2B5EF4-FFF2-40B4-BE49-F238E27FC236}">
                <a16:creationId xmlns:a16="http://schemas.microsoft.com/office/drawing/2014/main" id="{2A24E533-DA22-A713-BE6E-C21ED83829FD}"/>
              </a:ext>
            </a:extLst>
          </p:cNvPr>
          <p:cNvSpPr>
            <a:spLocks noGrp="1"/>
          </p:cNvSpPr>
          <p:nvPr>
            <p:ph type="title"/>
          </p:nvPr>
        </p:nvSpPr>
        <p:spPr>
          <a:xfrm>
            <a:off x="838199" y="1120676"/>
            <a:ext cx="7021513" cy="2308324"/>
          </a:xfrm>
        </p:spPr>
        <p:txBody>
          <a:bodyPr vert="horz" lIns="91440" tIns="45720" rIns="91440" bIns="45720" rtlCol="0" anchor="b">
            <a:normAutofit fontScale="90000"/>
          </a:bodyPr>
          <a:lstStyle/>
          <a:p>
            <a:r>
              <a:rPr lang="en-US" sz="7200" dirty="0">
                <a:solidFill>
                  <a:schemeClr val="bg1"/>
                </a:solidFill>
              </a:rPr>
              <a:t>An All-Wales Perinatal (Gold Standard) pathway</a:t>
            </a:r>
            <a:endParaRPr lang="en-US" sz="7200" kern="1200" dirty="0">
              <a:solidFill>
                <a:schemeClr val="bg1"/>
              </a:solidFill>
              <a:latin typeface="+mj-lt"/>
              <a:cs typeface="Calibri Light"/>
            </a:endParaRPr>
          </a:p>
        </p:txBody>
      </p:sp>
    </p:spTree>
    <p:extLst>
      <p:ext uri="{BB962C8B-B14F-4D97-AF65-F5344CB8AC3E}">
        <p14:creationId xmlns:p14="http://schemas.microsoft.com/office/powerpoint/2010/main" val="31520328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EF085B8-A2C0-4A6F-B663-CCC56F3CD37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3">
            <a:extLst>
              <a:ext uri="{FF2B5EF4-FFF2-40B4-BE49-F238E27FC236}">
                <a16:creationId xmlns:a16="http://schemas.microsoft.com/office/drawing/2014/main" id="{2658F6D6-96E0-421A-96D6-3DF4040085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1">
            <a:extLst>
              <a:ext uri="{FF2B5EF4-FFF2-40B4-BE49-F238E27FC236}">
                <a16:creationId xmlns:a16="http://schemas.microsoft.com/office/drawing/2014/main" id="{3CF62545-93A0-4FD5-9B48-48DCA794CBA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75AB54C-3463-1A08-1C57-832B2668AC7B}"/>
              </a:ext>
            </a:extLst>
          </p:cNvPr>
          <p:cNvSpPr>
            <a:spLocks noGrp="1"/>
          </p:cNvSpPr>
          <p:nvPr>
            <p:ph type="title"/>
          </p:nvPr>
        </p:nvSpPr>
        <p:spPr>
          <a:xfrm>
            <a:off x="838200" y="365125"/>
            <a:ext cx="10515600" cy="1325563"/>
          </a:xfrm>
        </p:spPr>
        <p:txBody>
          <a:bodyPr>
            <a:normAutofit/>
          </a:bodyPr>
          <a:lstStyle/>
          <a:p>
            <a:r>
              <a:rPr lang="en-GB" dirty="0">
                <a:cs typeface="Calibri Light"/>
              </a:rPr>
              <a:t>Groups</a:t>
            </a:r>
            <a:endParaRPr lang="en-GB" dirty="0"/>
          </a:p>
        </p:txBody>
      </p:sp>
      <p:sp>
        <p:nvSpPr>
          <p:cNvPr id="3" name="Content Placeholder 2">
            <a:extLst>
              <a:ext uri="{FF2B5EF4-FFF2-40B4-BE49-F238E27FC236}">
                <a16:creationId xmlns:a16="http://schemas.microsoft.com/office/drawing/2014/main" id="{8BC8BB79-6789-8E7F-181F-77ED01006C62}"/>
              </a:ext>
            </a:extLst>
          </p:cNvPr>
          <p:cNvSpPr>
            <a:spLocks noGrp="1"/>
          </p:cNvSpPr>
          <p:nvPr>
            <p:ph sz="half" idx="1"/>
          </p:nvPr>
        </p:nvSpPr>
        <p:spPr>
          <a:xfrm>
            <a:off x="838200" y="2010833"/>
            <a:ext cx="5096934" cy="4166130"/>
          </a:xfrm>
        </p:spPr>
        <p:txBody>
          <a:bodyPr vert="horz" lIns="91440" tIns="45720" rIns="91440" bIns="45720" rtlCol="0" anchor="t">
            <a:normAutofit/>
          </a:bodyPr>
          <a:lstStyle/>
          <a:p>
            <a:r>
              <a:rPr lang="en-GB" sz="2000">
                <a:cs typeface="Calibri"/>
              </a:rPr>
              <a:t>Group 1</a:t>
            </a:r>
          </a:p>
          <a:p>
            <a:r>
              <a:rPr lang="en-GB" sz="2000">
                <a:cs typeface="Calibri"/>
              </a:rPr>
              <a:t>Group 2</a:t>
            </a:r>
            <a:endParaRPr lang="en-GB" sz="2000" dirty="0">
              <a:cs typeface="Calibri"/>
            </a:endParaRPr>
          </a:p>
          <a:p>
            <a:r>
              <a:rPr lang="en-GB" sz="2000">
                <a:cs typeface="Calibri"/>
              </a:rPr>
              <a:t>Group 3</a:t>
            </a:r>
          </a:p>
          <a:p>
            <a:r>
              <a:rPr lang="en-GB" sz="2000">
                <a:cs typeface="Calibri"/>
              </a:rPr>
              <a:t>Group 4</a:t>
            </a:r>
            <a:endParaRPr lang="en-GB" sz="2000" dirty="0">
              <a:cs typeface="Calibri"/>
            </a:endParaRPr>
          </a:p>
          <a:p>
            <a:r>
              <a:rPr lang="en-GB" sz="2000">
                <a:cs typeface="Calibri"/>
              </a:rPr>
              <a:t>Group 5</a:t>
            </a:r>
            <a:endParaRPr lang="en-GB" sz="2000" dirty="0">
              <a:cs typeface="Calibri"/>
            </a:endParaRPr>
          </a:p>
        </p:txBody>
      </p:sp>
      <p:sp>
        <p:nvSpPr>
          <p:cNvPr id="4" name="Content Placeholder 3">
            <a:extLst>
              <a:ext uri="{FF2B5EF4-FFF2-40B4-BE49-F238E27FC236}">
                <a16:creationId xmlns:a16="http://schemas.microsoft.com/office/drawing/2014/main" id="{17375695-1BB2-8D2C-C1AB-8E7BC82E7D04}"/>
              </a:ext>
            </a:extLst>
          </p:cNvPr>
          <p:cNvSpPr>
            <a:spLocks noGrp="1"/>
          </p:cNvSpPr>
          <p:nvPr>
            <p:ph sz="half" idx="2"/>
          </p:nvPr>
        </p:nvSpPr>
        <p:spPr>
          <a:xfrm>
            <a:off x="6256866" y="2010833"/>
            <a:ext cx="5096933" cy="4166130"/>
          </a:xfrm>
        </p:spPr>
        <p:txBody>
          <a:bodyPr vert="horz" lIns="91440" tIns="45720" rIns="91440" bIns="45720" rtlCol="0" anchor="t">
            <a:normAutofit/>
          </a:bodyPr>
          <a:lstStyle/>
          <a:p>
            <a:r>
              <a:rPr lang="en-GB" sz="2000">
                <a:ea typeface="+mn-lt"/>
                <a:cs typeface="+mn-lt"/>
              </a:rPr>
              <a:t>Group 6</a:t>
            </a:r>
            <a:endParaRPr lang="en-US" sz="2000">
              <a:ea typeface="+mn-lt"/>
              <a:cs typeface="+mn-lt"/>
            </a:endParaRPr>
          </a:p>
          <a:p>
            <a:r>
              <a:rPr lang="en-GB" sz="2000">
                <a:ea typeface="+mn-lt"/>
                <a:cs typeface="+mn-lt"/>
              </a:rPr>
              <a:t>Group 7</a:t>
            </a:r>
          </a:p>
          <a:p>
            <a:r>
              <a:rPr lang="en-GB" sz="2000">
                <a:ea typeface="+mn-lt"/>
                <a:cs typeface="+mn-lt"/>
              </a:rPr>
              <a:t>Group 8</a:t>
            </a:r>
            <a:endParaRPr lang="en-US" sz="2000">
              <a:ea typeface="+mn-lt"/>
              <a:cs typeface="+mn-lt"/>
            </a:endParaRPr>
          </a:p>
          <a:p>
            <a:r>
              <a:rPr lang="en-GB" sz="2000">
                <a:ea typeface="+mn-lt"/>
                <a:cs typeface="+mn-lt"/>
              </a:rPr>
              <a:t>Group 9</a:t>
            </a:r>
          </a:p>
          <a:p>
            <a:r>
              <a:rPr lang="en-GB" sz="2000">
                <a:ea typeface="+mn-lt"/>
                <a:cs typeface="+mn-lt"/>
              </a:rPr>
              <a:t>Group 10</a:t>
            </a:r>
            <a:endParaRPr lang="en-GB"/>
          </a:p>
        </p:txBody>
      </p:sp>
    </p:spTree>
    <p:extLst>
      <p:ext uri="{BB962C8B-B14F-4D97-AF65-F5344CB8AC3E}">
        <p14:creationId xmlns:p14="http://schemas.microsoft.com/office/powerpoint/2010/main" val="2216585102"/>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C2290E-081C-BF47-2D78-F97ADE666FD5}"/>
              </a:ext>
            </a:extLst>
          </p:cNvPr>
          <p:cNvSpPr>
            <a:spLocks noGrp="1"/>
          </p:cNvSpPr>
          <p:nvPr>
            <p:ph type="title"/>
          </p:nvPr>
        </p:nvSpPr>
        <p:spPr>
          <a:xfrm>
            <a:off x="756556" y="260262"/>
            <a:ext cx="8740774" cy="1323439"/>
          </a:xfrm>
        </p:spPr>
        <p:txBody>
          <a:bodyPr vert="horz" lIns="91440" tIns="45720" rIns="91440" bIns="45720" rtlCol="0" anchor="ctr">
            <a:normAutofit/>
          </a:bodyPr>
          <a:lstStyle/>
          <a:p>
            <a:r>
              <a:rPr lang="en-GB" sz="4000" dirty="0">
                <a:cs typeface="Calibri Light" panose="020F0302020204030204"/>
              </a:rPr>
              <a:t>Workshop context</a:t>
            </a:r>
          </a:p>
        </p:txBody>
      </p:sp>
      <p:sp>
        <p:nvSpPr>
          <p:cNvPr id="3" name="Content Placeholder 2">
            <a:extLst>
              <a:ext uri="{FF2B5EF4-FFF2-40B4-BE49-F238E27FC236}">
                <a16:creationId xmlns:a16="http://schemas.microsoft.com/office/drawing/2014/main" id="{4528AAB5-BEA9-28C0-3487-C52CB10F388C}"/>
              </a:ext>
            </a:extLst>
          </p:cNvPr>
          <p:cNvSpPr>
            <a:spLocks noGrp="1"/>
          </p:cNvSpPr>
          <p:nvPr>
            <p:ph idx="1"/>
          </p:nvPr>
        </p:nvSpPr>
        <p:spPr>
          <a:xfrm>
            <a:off x="756556" y="1873768"/>
            <a:ext cx="10210346" cy="4032728"/>
          </a:xfrm>
        </p:spPr>
        <p:txBody>
          <a:bodyPr vert="horz" lIns="91440" tIns="45720" rIns="91440" bIns="45720" rtlCol="0" anchor="t">
            <a:normAutofit/>
          </a:bodyPr>
          <a:lstStyle/>
          <a:p>
            <a:pPr marL="0" indent="0">
              <a:buNone/>
            </a:pPr>
            <a:r>
              <a:rPr lang="en-GB" sz="2400" dirty="0">
                <a:solidFill>
                  <a:schemeClr val="tx1">
                    <a:alpha val="80000"/>
                  </a:schemeClr>
                </a:solidFill>
                <a:cs typeface="Calibri"/>
              </a:rPr>
              <a:t>Part 1</a:t>
            </a:r>
            <a:endParaRPr lang="en-US" dirty="0">
              <a:solidFill>
                <a:schemeClr val="tx1">
                  <a:alpha val="80000"/>
                </a:schemeClr>
              </a:solidFill>
              <a:cs typeface="Calibri" panose="020F0502020204030204"/>
            </a:endParaRPr>
          </a:p>
          <a:p>
            <a:r>
              <a:rPr lang="en-GB" sz="2400" dirty="0">
                <a:solidFill>
                  <a:schemeClr val="tx1">
                    <a:alpha val="80000"/>
                  </a:schemeClr>
                </a:solidFill>
                <a:cs typeface="Calibri"/>
              </a:rPr>
              <a:t>What is trauma?</a:t>
            </a:r>
            <a:endParaRPr lang="en-GB" dirty="0">
              <a:solidFill>
                <a:schemeClr val="tx1">
                  <a:alpha val="80000"/>
                </a:schemeClr>
              </a:solidFill>
            </a:endParaRPr>
          </a:p>
          <a:p>
            <a:r>
              <a:rPr lang="en-GB" sz="2400" dirty="0">
                <a:solidFill>
                  <a:schemeClr val="tx1">
                    <a:alpha val="80000"/>
                  </a:schemeClr>
                </a:solidFill>
                <a:cs typeface="Calibri"/>
              </a:rPr>
              <a:t>Why is it important to understand the impact?</a:t>
            </a:r>
            <a:endParaRPr lang="en-GB" sz="2400" dirty="0">
              <a:solidFill>
                <a:schemeClr val="tx1">
                  <a:alpha val="80000"/>
                </a:schemeClr>
              </a:solidFill>
            </a:endParaRPr>
          </a:p>
          <a:p>
            <a:r>
              <a:rPr lang="en-GB" sz="2400" dirty="0">
                <a:solidFill>
                  <a:schemeClr val="tx1">
                    <a:alpha val="80000"/>
                  </a:schemeClr>
                </a:solidFill>
                <a:cs typeface="Calibri"/>
              </a:rPr>
              <a:t>What do we mean by perinatal (population)?</a:t>
            </a:r>
            <a:endParaRPr lang="en-GB" sz="2400" dirty="0">
              <a:solidFill>
                <a:schemeClr val="tx1">
                  <a:alpha val="80000"/>
                </a:schemeClr>
              </a:solidFill>
            </a:endParaRPr>
          </a:p>
          <a:p>
            <a:r>
              <a:rPr lang="en-GB" sz="2400" dirty="0">
                <a:solidFill>
                  <a:schemeClr val="tx1">
                    <a:alpha val="80000"/>
                  </a:schemeClr>
                </a:solidFill>
                <a:cs typeface="Calibri"/>
              </a:rPr>
              <a:t>Examples of current best practice</a:t>
            </a:r>
          </a:p>
          <a:p>
            <a:r>
              <a:rPr lang="en-GB" sz="2400" dirty="0">
                <a:solidFill>
                  <a:schemeClr val="tx1">
                    <a:alpha val="80000"/>
                  </a:schemeClr>
                </a:solidFill>
                <a:cs typeface="Calibri"/>
              </a:rPr>
              <a:t>Service user experiences</a:t>
            </a:r>
          </a:p>
          <a:p>
            <a:pPr marL="0" indent="0">
              <a:buNone/>
            </a:pPr>
            <a:r>
              <a:rPr lang="en-GB" sz="2400" dirty="0">
                <a:solidFill>
                  <a:schemeClr val="tx1">
                    <a:alpha val="80000"/>
                  </a:schemeClr>
                </a:solidFill>
                <a:cs typeface="Calibri"/>
              </a:rPr>
              <a:t>Part 2</a:t>
            </a:r>
            <a:endParaRPr lang="en-GB" sz="2400" dirty="0">
              <a:solidFill>
                <a:srgbClr val="FFFFFF">
                  <a:alpha val="80000"/>
                </a:srgbClr>
              </a:solidFill>
              <a:cs typeface="Calibri"/>
            </a:endParaRPr>
          </a:p>
          <a:p>
            <a:r>
              <a:rPr lang="en-GB" sz="2400">
                <a:solidFill>
                  <a:schemeClr val="tx1">
                    <a:alpha val="80000"/>
                  </a:schemeClr>
                </a:solidFill>
                <a:cs typeface="Calibri"/>
              </a:rPr>
              <a:t>Developing a Gold Standard All-Wales Perinatal Pathway</a:t>
            </a:r>
          </a:p>
          <a:p>
            <a:endParaRPr lang="en-GB" sz="2400">
              <a:solidFill>
                <a:schemeClr val="tx1">
                  <a:alpha val="80000"/>
                </a:schemeClr>
              </a:solidFill>
              <a:cs typeface="Calibri"/>
            </a:endParaRP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052134324"/>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46DB4A66-0A15-3148-683B-AFFBD0F9ED2D}"/>
              </a:ext>
            </a:extLst>
          </p:cNvPr>
          <p:cNvSpPr>
            <a:spLocks noGrp="1"/>
          </p:cNvSpPr>
          <p:nvPr>
            <p:ph type="title"/>
          </p:nvPr>
        </p:nvSpPr>
        <p:spPr>
          <a:xfrm>
            <a:off x="838200" y="669925"/>
            <a:ext cx="4508946" cy="1325563"/>
          </a:xfrm>
        </p:spPr>
        <p:txBody>
          <a:bodyPr anchor="b">
            <a:normAutofit/>
          </a:bodyPr>
          <a:lstStyle/>
          <a:p>
            <a:pPr algn="r"/>
            <a:r>
              <a:rPr lang="en-GB">
                <a:solidFill>
                  <a:schemeClr val="bg1"/>
                </a:solidFill>
                <a:cs typeface="Calibri Light"/>
              </a:rPr>
              <a:t>References</a:t>
            </a: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4484C1F-5FBC-E762-42BA-16D81B4C194D}"/>
              </a:ext>
            </a:extLst>
          </p:cNvPr>
          <p:cNvSpPr>
            <a:spLocks noGrp="1"/>
          </p:cNvSpPr>
          <p:nvPr>
            <p:ph idx="1"/>
          </p:nvPr>
        </p:nvSpPr>
        <p:spPr>
          <a:xfrm>
            <a:off x="1392667" y="2398957"/>
            <a:ext cx="9406666" cy="3526144"/>
          </a:xfrm>
        </p:spPr>
        <p:txBody>
          <a:bodyPr vert="horz" lIns="91440" tIns="45720" rIns="91440" bIns="45720" rtlCol="0">
            <a:normAutofit/>
          </a:bodyPr>
          <a:lstStyle/>
          <a:p>
            <a:r>
              <a:rPr lang="en-GB" sz="2000">
                <a:solidFill>
                  <a:schemeClr val="bg1"/>
                </a:solidFill>
                <a:cs typeface="Calibri"/>
              </a:rPr>
              <a:t>Substance Abuse and Mental Health Services Administration Trauma and Justice Strategic Initiative (SAMSHA). (2012). SAMHSA’s working definition of trauma and guidance for trauma-informed approach. Rockville, MD.: Substance Abuse and Mental Health Services Administration.</a:t>
            </a:r>
            <a:br>
              <a:rPr lang="en-GB" sz="2000">
                <a:solidFill>
                  <a:schemeClr val="bg1"/>
                </a:solidFill>
                <a:cs typeface="Calibri"/>
              </a:rPr>
            </a:br>
            <a:endParaRPr lang="en-GB" sz="200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4116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FEF463D-EE6B-46FF-B7C7-74B09A96C8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11A27B3A-460C-4100-99B5-817F25979F6C}"/>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7089" y="1498602"/>
            <a:ext cx="4403345" cy="3940174"/>
            <a:chOff x="827089" y="1498602"/>
            <a:chExt cx="4403345" cy="3940174"/>
          </a:xfrm>
          <a:effectLst>
            <a:outerShdw blurRad="381000" dist="152400" dir="5400000" algn="ctr" rotWithShape="0">
              <a:srgbClr val="000000">
                <a:alpha val="10000"/>
              </a:srgbClr>
            </a:outerShdw>
          </a:effectLst>
        </p:grpSpPr>
        <p:sp>
          <p:nvSpPr>
            <p:cNvPr id="11" name="Freeform: Shape 10">
              <a:extLst>
                <a:ext uri="{FF2B5EF4-FFF2-40B4-BE49-F238E27FC236}">
                  <a16:creationId xmlns:a16="http://schemas.microsoft.com/office/drawing/2014/main" id="{35450488-7F33-43E4-B4DA-CAB50A1CC38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27089" y="1498602"/>
              <a:ext cx="4403345" cy="3940174"/>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4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4 w 5260975"/>
                <a:gd name="connsiteY10" fmla="*/ 3775382 h 4707593"/>
                <a:gd name="connsiteX11" fmla="*/ 4897844 w 5260975"/>
                <a:gd name="connsiteY11" fmla="*/ 3792472 h 4707593"/>
                <a:gd name="connsiteX12" fmla="*/ 4870767 w 5260975"/>
                <a:gd name="connsiteY12" fmla="*/ 3811388 h 4707593"/>
                <a:gd name="connsiteX13" fmla="*/ 4847917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50 w 5260975"/>
                <a:gd name="connsiteY22" fmla="*/ 4089832 h 4707593"/>
                <a:gd name="connsiteX23" fmla="*/ 4468944 w 5260975"/>
                <a:gd name="connsiteY23" fmla="*/ 4113356 h 4707593"/>
                <a:gd name="connsiteX24" fmla="*/ 4452623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4"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4" y="3748498"/>
                    <a:pt x="4977440" y="3752627"/>
                  </a:cubicBezTo>
                  <a:cubicBezTo>
                    <a:pt x="4964094" y="3761268"/>
                    <a:pt x="4949500" y="3768277"/>
                    <a:pt x="4935194" y="3775382"/>
                  </a:cubicBezTo>
                  <a:cubicBezTo>
                    <a:pt x="4922903" y="3781431"/>
                    <a:pt x="4909846" y="3785943"/>
                    <a:pt x="4897844" y="3792472"/>
                  </a:cubicBezTo>
                  <a:cubicBezTo>
                    <a:pt x="4888243" y="3797658"/>
                    <a:pt x="4879697" y="3804859"/>
                    <a:pt x="4870767" y="3811388"/>
                  </a:cubicBezTo>
                  <a:cubicBezTo>
                    <a:pt x="4862990" y="3817052"/>
                    <a:pt x="4854445" y="3821949"/>
                    <a:pt x="4847917"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2" y="4077254"/>
                    <a:pt x="4512727" y="4081479"/>
                    <a:pt x="4502550" y="4089832"/>
                  </a:cubicBezTo>
                  <a:cubicBezTo>
                    <a:pt x="4491987" y="4098473"/>
                    <a:pt x="4479986" y="4105290"/>
                    <a:pt x="4468944" y="4113356"/>
                  </a:cubicBezTo>
                  <a:cubicBezTo>
                    <a:pt x="4463087" y="4117676"/>
                    <a:pt x="4458286" y="4123341"/>
                    <a:pt x="4452623"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alpha val="14000"/>
                  </a:schemeClr>
                </a:solidFill>
              </a:endParaRPr>
            </a:p>
          </p:txBody>
        </p:sp>
        <p:sp>
          <p:nvSpPr>
            <p:cNvPr id="12" name="Freeform: Shape 11">
              <a:extLst>
                <a:ext uri="{FF2B5EF4-FFF2-40B4-BE49-F238E27FC236}">
                  <a16:creationId xmlns:a16="http://schemas.microsoft.com/office/drawing/2014/main" id="{EE5154B2-BEF9-4C08-B6B1-9DED9F17C4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27089" y="1498602"/>
              <a:ext cx="4403345" cy="3940174"/>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4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4 w 5260975"/>
                <a:gd name="connsiteY10" fmla="*/ 3775382 h 4707593"/>
                <a:gd name="connsiteX11" fmla="*/ 4897844 w 5260975"/>
                <a:gd name="connsiteY11" fmla="*/ 3792472 h 4707593"/>
                <a:gd name="connsiteX12" fmla="*/ 4870767 w 5260975"/>
                <a:gd name="connsiteY12" fmla="*/ 3811388 h 4707593"/>
                <a:gd name="connsiteX13" fmla="*/ 4847917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50 w 5260975"/>
                <a:gd name="connsiteY22" fmla="*/ 4089832 h 4707593"/>
                <a:gd name="connsiteX23" fmla="*/ 4468944 w 5260975"/>
                <a:gd name="connsiteY23" fmla="*/ 4113356 h 4707593"/>
                <a:gd name="connsiteX24" fmla="*/ 4452623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4"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4" y="3748498"/>
                    <a:pt x="4977440" y="3752627"/>
                  </a:cubicBezTo>
                  <a:cubicBezTo>
                    <a:pt x="4964094" y="3761268"/>
                    <a:pt x="4949500" y="3768277"/>
                    <a:pt x="4935194" y="3775382"/>
                  </a:cubicBezTo>
                  <a:cubicBezTo>
                    <a:pt x="4922903" y="3781431"/>
                    <a:pt x="4909846" y="3785943"/>
                    <a:pt x="4897844" y="3792472"/>
                  </a:cubicBezTo>
                  <a:cubicBezTo>
                    <a:pt x="4888243" y="3797658"/>
                    <a:pt x="4879697" y="3804859"/>
                    <a:pt x="4870767" y="3811388"/>
                  </a:cubicBezTo>
                  <a:cubicBezTo>
                    <a:pt x="4862990" y="3817052"/>
                    <a:pt x="4854445" y="3821949"/>
                    <a:pt x="4847917"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2" y="4077254"/>
                    <a:pt x="4512727" y="4081479"/>
                    <a:pt x="4502550" y="4089832"/>
                  </a:cubicBezTo>
                  <a:cubicBezTo>
                    <a:pt x="4491987" y="4098473"/>
                    <a:pt x="4479986" y="4105290"/>
                    <a:pt x="4468944" y="4113356"/>
                  </a:cubicBezTo>
                  <a:cubicBezTo>
                    <a:pt x="4463087" y="4117676"/>
                    <a:pt x="4458286" y="4123341"/>
                    <a:pt x="4452623"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alpha val="14000"/>
                  </a:schemeClr>
                </a:solidFill>
              </a:endParaRPr>
            </a:p>
          </p:txBody>
        </p:sp>
      </p:grpSp>
      <p:sp>
        <p:nvSpPr>
          <p:cNvPr id="2" name="Title 1">
            <a:extLst>
              <a:ext uri="{FF2B5EF4-FFF2-40B4-BE49-F238E27FC236}">
                <a16:creationId xmlns:a16="http://schemas.microsoft.com/office/drawing/2014/main" id="{FFC2290E-081C-BF47-2D78-F97ADE666FD5}"/>
              </a:ext>
            </a:extLst>
          </p:cNvPr>
          <p:cNvSpPr>
            <a:spLocks noGrp="1"/>
          </p:cNvSpPr>
          <p:nvPr>
            <p:ph type="title"/>
          </p:nvPr>
        </p:nvSpPr>
        <p:spPr>
          <a:xfrm>
            <a:off x="1268127" y="2023558"/>
            <a:ext cx="3521265" cy="2491292"/>
          </a:xfrm>
        </p:spPr>
        <p:txBody>
          <a:bodyPr anchor="t">
            <a:normAutofit/>
          </a:bodyPr>
          <a:lstStyle/>
          <a:p>
            <a:r>
              <a:rPr lang="en-GB" sz="4000">
                <a:cs typeface="Calibri Light"/>
              </a:rPr>
              <a:t>What is trauma...</a:t>
            </a:r>
            <a:endParaRPr lang="en-GB" sz="4000"/>
          </a:p>
        </p:txBody>
      </p:sp>
      <p:sp>
        <p:nvSpPr>
          <p:cNvPr id="14" name="Freeform: Shape 13">
            <a:extLst>
              <a:ext uri="{FF2B5EF4-FFF2-40B4-BE49-F238E27FC236}">
                <a16:creationId xmlns:a16="http://schemas.microsoft.com/office/drawing/2014/main" id="{30B5ED20-499B-41E7-95BE-8BBD3131456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7088" y="4258080"/>
            <a:ext cx="4403345" cy="1180695"/>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35A51D22-76EA-4C70-B5C9-ED3946924C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7088" y="4258080"/>
            <a:ext cx="4403345" cy="1180695"/>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4528AAB5-BEA9-28C0-3487-C52CB10F388C}"/>
              </a:ext>
            </a:extLst>
          </p:cNvPr>
          <p:cNvSpPr>
            <a:spLocks noGrp="1"/>
          </p:cNvSpPr>
          <p:nvPr>
            <p:ph idx="1"/>
          </p:nvPr>
        </p:nvSpPr>
        <p:spPr>
          <a:xfrm>
            <a:off x="6099175" y="1311088"/>
            <a:ext cx="5276850" cy="4327261"/>
          </a:xfrm>
        </p:spPr>
        <p:txBody>
          <a:bodyPr vert="horz" lIns="91440" tIns="45720" rIns="91440" bIns="45720" rtlCol="0" anchor="ctr">
            <a:normAutofit/>
          </a:bodyPr>
          <a:lstStyle/>
          <a:p>
            <a:pPr marL="0" indent="0">
              <a:buNone/>
            </a:pPr>
            <a:r>
              <a:rPr lang="en-GB" sz="2400" dirty="0">
                <a:solidFill>
                  <a:schemeClr val="tx1">
                    <a:alpha val="80000"/>
                  </a:schemeClr>
                </a:solidFill>
                <a:ea typeface="+mn-lt"/>
                <a:cs typeface="+mn-lt"/>
              </a:rPr>
              <a:t>Psychological trauma has been defined as “an event, series of events, or set of circumstances that is experienced by an individual as physically or emotionally harmful or life threatening and that has lasting adverse effects on the individuals functioning and mental, physical, social, emotional or spiritual wellbeing” </a:t>
            </a:r>
            <a:endParaRPr lang="en-US" sz="2400" dirty="0">
              <a:solidFill>
                <a:schemeClr val="tx1">
                  <a:alpha val="80000"/>
                </a:schemeClr>
              </a:solidFill>
            </a:endParaRPr>
          </a:p>
          <a:p>
            <a:pPr marL="0" indent="0">
              <a:buNone/>
            </a:pPr>
            <a:r>
              <a:rPr lang="en-GB" sz="2400" dirty="0">
                <a:solidFill>
                  <a:schemeClr val="tx1">
                    <a:alpha val="80000"/>
                  </a:schemeClr>
                </a:solidFill>
                <a:cs typeface="Calibri"/>
              </a:rPr>
              <a:t>(SAMSHA, 2012)</a:t>
            </a:r>
          </a:p>
        </p:txBody>
      </p:sp>
    </p:spTree>
    <p:extLst>
      <p:ext uri="{BB962C8B-B14F-4D97-AF65-F5344CB8AC3E}">
        <p14:creationId xmlns:p14="http://schemas.microsoft.com/office/powerpoint/2010/main" val="3891299223"/>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95B9BA8-1D69-4796-85F5-B6D0BD52354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3FABA8-935E-33C2-D7B5-7AEDE4AD61FC}"/>
              </a:ext>
            </a:extLst>
          </p:cNvPr>
          <p:cNvSpPr>
            <a:spLocks noGrp="1"/>
          </p:cNvSpPr>
          <p:nvPr>
            <p:ph type="title"/>
          </p:nvPr>
        </p:nvSpPr>
        <p:spPr>
          <a:xfrm>
            <a:off x="827088" y="1641752"/>
            <a:ext cx="3527425" cy="4366936"/>
          </a:xfrm>
        </p:spPr>
        <p:txBody>
          <a:bodyPr anchor="t">
            <a:normAutofit/>
          </a:bodyPr>
          <a:lstStyle/>
          <a:p>
            <a:r>
              <a:rPr lang="en-GB" sz="4000">
                <a:cs typeface="Calibri Light"/>
              </a:rPr>
              <a:t>Why is it important to understand this... </a:t>
            </a:r>
            <a:endParaRPr lang="en-GB" sz="4000"/>
          </a:p>
        </p:txBody>
      </p:sp>
      <p:sp>
        <p:nvSpPr>
          <p:cNvPr id="3" name="Content Placeholder 2">
            <a:extLst>
              <a:ext uri="{FF2B5EF4-FFF2-40B4-BE49-F238E27FC236}">
                <a16:creationId xmlns:a16="http://schemas.microsoft.com/office/drawing/2014/main" id="{EF876873-E31B-4506-8CEF-9DCB3BA84DDF}"/>
              </a:ext>
            </a:extLst>
          </p:cNvPr>
          <p:cNvSpPr>
            <a:spLocks noGrp="1"/>
          </p:cNvSpPr>
          <p:nvPr>
            <p:ph idx="1"/>
          </p:nvPr>
        </p:nvSpPr>
        <p:spPr>
          <a:xfrm>
            <a:off x="4460081" y="1339580"/>
            <a:ext cx="6890078" cy="4262172"/>
          </a:xfrm>
        </p:spPr>
        <p:txBody>
          <a:bodyPr vert="horz" lIns="91440" tIns="45720" rIns="91440" bIns="45720" rtlCol="0" anchor="t">
            <a:normAutofit/>
          </a:bodyPr>
          <a:lstStyle/>
          <a:p>
            <a:pPr marL="0" indent="0">
              <a:buNone/>
            </a:pPr>
            <a:r>
              <a:rPr lang="en-GB" sz="2400" dirty="0">
                <a:solidFill>
                  <a:schemeClr val="tx1">
                    <a:alpha val="80000"/>
                  </a:schemeClr>
                </a:solidFill>
                <a:cs typeface="Calibri"/>
              </a:rPr>
              <a:t>Trauma is not universal; it is different for every person. Please can staff see us as individuals?</a:t>
            </a:r>
          </a:p>
          <a:p>
            <a:pPr marL="0" indent="0" algn="r">
              <a:buNone/>
            </a:pPr>
            <a:r>
              <a:rPr lang="en-GB" sz="2200" dirty="0">
                <a:solidFill>
                  <a:schemeClr val="tx1">
                    <a:alpha val="80000"/>
                  </a:schemeClr>
                </a:solidFill>
                <a:cs typeface="Calibri"/>
              </a:rPr>
              <a:t>(mother with birth trauma)</a:t>
            </a:r>
          </a:p>
          <a:p>
            <a:pPr marL="0" indent="0">
              <a:buNone/>
            </a:pPr>
            <a:endParaRPr lang="en-GB" sz="2200">
              <a:solidFill>
                <a:schemeClr val="tx1">
                  <a:alpha val="80000"/>
                </a:schemeClr>
              </a:solidFill>
              <a:cs typeface="Calibri"/>
            </a:endParaRPr>
          </a:p>
          <a:p>
            <a:pPr marL="0" indent="0">
              <a:buNone/>
            </a:pPr>
            <a:r>
              <a:rPr lang="en-GB" sz="2400" dirty="0">
                <a:solidFill>
                  <a:schemeClr val="tx1">
                    <a:alpha val="80000"/>
                  </a:schemeClr>
                </a:solidFill>
                <a:cs typeface="Calibri"/>
              </a:rPr>
              <a:t>I told the them that I had been sexually abused and I was scared about the internal, she rubbed my arm and said, "he's a doctor...he isn't looking at you in that way"</a:t>
            </a:r>
          </a:p>
          <a:p>
            <a:pPr marL="0" indent="0" algn="r">
              <a:buNone/>
            </a:pPr>
            <a:r>
              <a:rPr lang="en-GB" sz="2200" dirty="0">
                <a:solidFill>
                  <a:schemeClr val="tx1">
                    <a:alpha val="80000"/>
                  </a:schemeClr>
                </a:solidFill>
                <a:cs typeface="Calibri"/>
              </a:rPr>
              <a:t>(mother reflecting on her experience of services during pregnancy)</a:t>
            </a:r>
          </a:p>
        </p:txBody>
      </p:sp>
      <p:grpSp>
        <p:nvGrpSpPr>
          <p:cNvPr id="10" name="Group 9">
            <a:extLst>
              <a:ext uri="{FF2B5EF4-FFF2-40B4-BE49-F238E27FC236}">
                <a16:creationId xmlns:a16="http://schemas.microsoft.com/office/drawing/2014/main" id="{4728F330-19FB-4D39-BD0F-53032ABFEB7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79015" y="0"/>
            <a:ext cx="712985" cy="6858000"/>
            <a:chOff x="11479015" y="0"/>
            <a:chExt cx="712985" cy="6858000"/>
          </a:xfrm>
          <a:effectLst>
            <a:outerShdw blurRad="381000" dist="152400" dir="10800000" algn="ctr" rotWithShape="0">
              <a:schemeClr val="bg1">
                <a:alpha val="10000"/>
              </a:schemeClr>
            </a:outerShdw>
          </a:effectLst>
        </p:grpSpPr>
        <p:sp>
          <p:nvSpPr>
            <p:cNvPr id="11" name="Freeform: Shape 10">
              <a:extLst>
                <a:ext uri="{FF2B5EF4-FFF2-40B4-BE49-F238E27FC236}">
                  <a16:creationId xmlns:a16="http://schemas.microsoft.com/office/drawing/2014/main" id="{30220D63-6F38-42F9-8AAD-3B1363A4FA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479018" y="0"/>
              <a:ext cx="712982" cy="6858000"/>
            </a:xfrm>
            <a:custGeom>
              <a:avLst/>
              <a:gdLst>
                <a:gd name="connsiteX0" fmla="*/ 280560 w 712982"/>
                <a:gd name="connsiteY0" fmla="*/ 0 h 6858000"/>
                <a:gd name="connsiteX1" fmla="*/ 712982 w 712982"/>
                <a:gd name="connsiteY1" fmla="*/ 0 h 6858000"/>
                <a:gd name="connsiteX2" fmla="*/ 712982 w 712982"/>
                <a:gd name="connsiteY2" fmla="*/ 6858000 h 6858000"/>
                <a:gd name="connsiteX3" fmla="*/ 372527 w 712982"/>
                <a:gd name="connsiteY3" fmla="*/ 6858000 h 6858000"/>
                <a:gd name="connsiteX4" fmla="*/ 372901 w 712982"/>
                <a:gd name="connsiteY4" fmla="*/ 6835810 h 6858000"/>
                <a:gd name="connsiteX5" fmla="*/ 363017 w 712982"/>
                <a:gd name="connsiteY5" fmla="*/ 6518145 h 6858000"/>
                <a:gd name="connsiteX6" fmla="*/ 310498 w 712982"/>
                <a:gd name="connsiteY6" fmla="*/ 6393936 h 6858000"/>
                <a:gd name="connsiteX7" fmla="*/ 305420 w 712982"/>
                <a:gd name="connsiteY7" fmla="*/ 6355564 h 6858000"/>
                <a:gd name="connsiteX8" fmla="*/ 311030 w 712982"/>
                <a:gd name="connsiteY8" fmla="*/ 6267729 h 6858000"/>
                <a:gd name="connsiteX9" fmla="*/ 281440 w 712982"/>
                <a:gd name="connsiteY9" fmla="*/ 6090959 h 6858000"/>
                <a:gd name="connsiteX10" fmla="*/ 258928 w 712982"/>
                <a:gd name="connsiteY10" fmla="*/ 6026981 h 6858000"/>
                <a:gd name="connsiteX11" fmla="*/ 245105 w 712982"/>
                <a:gd name="connsiteY11" fmla="*/ 5991615 h 6858000"/>
                <a:gd name="connsiteX12" fmla="*/ 197441 w 712982"/>
                <a:gd name="connsiteY12" fmla="*/ 5807458 h 6858000"/>
                <a:gd name="connsiteX13" fmla="*/ 159115 w 712982"/>
                <a:gd name="connsiteY13" fmla="*/ 5727356 h 6858000"/>
                <a:gd name="connsiteX14" fmla="*/ 152306 w 712982"/>
                <a:gd name="connsiteY14" fmla="*/ 5705270 h 6858000"/>
                <a:gd name="connsiteX15" fmla="*/ 150939 w 712982"/>
                <a:gd name="connsiteY15" fmla="*/ 5580441 h 6858000"/>
                <a:gd name="connsiteX16" fmla="*/ 187956 w 712982"/>
                <a:gd name="connsiteY16" fmla="*/ 5482729 h 6858000"/>
                <a:gd name="connsiteX17" fmla="*/ 201902 w 712982"/>
                <a:gd name="connsiteY17" fmla="*/ 5463053 h 6858000"/>
                <a:gd name="connsiteX18" fmla="*/ 168174 w 712982"/>
                <a:gd name="connsiteY18" fmla="*/ 5205662 h 6858000"/>
                <a:gd name="connsiteX19" fmla="*/ 157186 w 712982"/>
                <a:gd name="connsiteY19" fmla="*/ 5166766 h 6858000"/>
                <a:gd name="connsiteX20" fmla="*/ 163999 w 712982"/>
                <a:gd name="connsiteY20" fmla="*/ 4972256 h 6858000"/>
                <a:gd name="connsiteX21" fmla="*/ 163388 w 712982"/>
                <a:gd name="connsiteY21" fmla="*/ 4915833 h 6858000"/>
                <a:gd name="connsiteX22" fmla="*/ 166361 w 712982"/>
                <a:gd name="connsiteY22" fmla="*/ 4712964 h 6858000"/>
                <a:gd name="connsiteX23" fmla="*/ 140122 w 712982"/>
                <a:gd name="connsiteY23" fmla="*/ 4687152 h 6858000"/>
                <a:gd name="connsiteX24" fmla="*/ 73058 w 712982"/>
                <a:gd name="connsiteY24" fmla="*/ 4611951 h 6858000"/>
                <a:gd name="connsiteX25" fmla="*/ 3979 w 712982"/>
                <a:gd name="connsiteY25" fmla="*/ 4456771 h 6858000"/>
                <a:gd name="connsiteX26" fmla="*/ 2091 w 712982"/>
                <a:gd name="connsiteY26" fmla="*/ 4412781 h 6858000"/>
                <a:gd name="connsiteX27" fmla="*/ 75905 w 712982"/>
                <a:gd name="connsiteY27" fmla="*/ 4292897 h 6858000"/>
                <a:gd name="connsiteX28" fmla="*/ 104434 w 712982"/>
                <a:gd name="connsiteY28" fmla="*/ 4235333 h 6858000"/>
                <a:gd name="connsiteX29" fmla="*/ 151065 w 712982"/>
                <a:gd name="connsiteY29" fmla="*/ 4075686 h 6858000"/>
                <a:gd name="connsiteX30" fmla="*/ 161243 w 712982"/>
                <a:gd name="connsiteY30" fmla="*/ 4061695 h 6858000"/>
                <a:gd name="connsiteX31" fmla="*/ 286285 w 712982"/>
                <a:gd name="connsiteY31" fmla="*/ 3933862 h 6858000"/>
                <a:gd name="connsiteX32" fmla="*/ 306926 w 712982"/>
                <a:gd name="connsiteY32" fmla="*/ 3905847 h 6858000"/>
                <a:gd name="connsiteX33" fmla="*/ 340015 w 712982"/>
                <a:gd name="connsiteY33" fmla="*/ 3871199 h 6858000"/>
                <a:gd name="connsiteX34" fmla="*/ 400111 w 712982"/>
                <a:gd name="connsiteY34" fmla="*/ 3767743 h 6858000"/>
                <a:gd name="connsiteX35" fmla="*/ 409694 w 712982"/>
                <a:gd name="connsiteY35" fmla="*/ 3646690 h 6858000"/>
                <a:gd name="connsiteX36" fmla="*/ 428447 w 712982"/>
                <a:gd name="connsiteY36" fmla="*/ 3499752 h 6858000"/>
                <a:gd name="connsiteX37" fmla="*/ 445033 w 712982"/>
                <a:gd name="connsiteY37" fmla="*/ 3437349 h 6858000"/>
                <a:gd name="connsiteX38" fmla="*/ 471431 w 712982"/>
                <a:gd name="connsiteY38" fmla="*/ 3272018 h 6858000"/>
                <a:gd name="connsiteX39" fmla="*/ 495919 w 712982"/>
                <a:gd name="connsiteY39" fmla="*/ 3153432 h 6858000"/>
                <a:gd name="connsiteX40" fmla="*/ 499541 w 712982"/>
                <a:gd name="connsiteY40" fmla="*/ 2985907 h 6858000"/>
                <a:gd name="connsiteX41" fmla="*/ 491640 w 712982"/>
                <a:gd name="connsiteY41" fmla="*/ 2905697 h 6858000"/>
                <a:gd name="connsiteX42" fmla="*/ 586592 w 712982"/>
                <a:gd name="connsiteY42" fmla="*/ 2746325 h 6858000"/>
                <a:gd name="connsiteX43" fmla="*/ 647211 w 712982"/>
                <a:gd name="connsiteY43" fmla="*/ 2620857 h 6858000"/>
                <a:gd name="connsiteX44" fmla="*/ 598120 w 712982"/>
                <a:gd name="connsiteY44" fmla="*/ 2501248 h 6858000"/>
                <a:gd name="connsiteX45" fmla="*/ 560897 w 712982"/>
                <a:gd name="connsiteY45" fmla="*/ 2471368 h 6858000"/>
                <a:gd name="connsiteX46" fmla="*/ 506928 w 712982"/>
                <a:gd name="connsiteY46" fmla="*/ 2272389 h 6858000"/>
                <a:gd name="connsiteX47" fmla="*/ 474122 w 712982"/>
                <a:gd name="connsiteY47" fmla="*/ 1983284 h 6858000"/>
                <a:gd name="connsiteX48" fmla="*/ 349180 w 712982"/>
                <a:gd name="connsiteY48" fmla="*/ 1510207 h 6858000"/>
                <a:gd name="connsiteX49" fmla="*/ 306451 w 712982"/>
                <a:gd name="connsiteY49" fmla="*/ 1430003 h 6858000"/>
                <a:gd name="connsiteX50" fmla="*/ 287747 w 712982"/>
                <a:gd name="connsiteY50" fmla="*/ 1336633 h 6858000"/>
                <a:gd name="connsiteX51" fmla="*/ 304326 w 712982"/>
                <a:gd name="connsiteY51" fmla="*/ 1298229 h 6858000"/>
                <a:gd name="connsiteX52" fmla="*/ 317671 w 712982"/>
                <a:gd name="connsiteY52" fmla="*/ 1136667 h 6858000"/>
                <a:gd name="connsiteX53" fmla="*/ 314959 w 712982"/>
                <a:gd name="connsiteY53" fmla="*/ 1106522 h 6858000"/>
                <a:gd name="connsiteX54" fmla="*/ 290675 w 712982"/>
                <a:gd name="connsiteY54" fmla="*/ 1004980 h 6858000"/>
                <a:gd name="connsiteX55" fmla="*/ 272712 w 712982"/>
                <a:gd name="connsiteY55" fmla="*/ 910357 h 6858000"/>
                <a:gd name="connsiteX56" fmla="*/ 270963 w 712982"/>
                <a:gd name="connsiteY56" fmla="*/ 667028 h 6858000"/>
                <a:gd name="connsiteX57" fmla="*/ 244986 w 712982"/>
                <a:gd name="connsiteY57" fmla="*/ 483131 h 6858000"/>
                <a:gd name="connsiteX58" fmla="*/ 241465 w 712982"/>
                <a:gd name="connsiteY58" fmla="*/ 397465 h 6858000"/>
                <a:gd name="connsiteX59" fmla="*/ 244890 w 712982"/>
                <a:gd name="connsiteY59" fmla="*/ 348507 h 6858000"/>
                <a:gd name="connsiteX60" fmla="*/ 293439 w 712982"/>
                <a:gd name="connsiteY60" fmla="*/ 233141 h 6858000"/>
                <a:gd name="connsiteX61" fmla="*/ 300513 w 712982"/>
                <a:gd name="connsiteY61" fmla="*/ 17206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712982" h="6858000">
                  <a:moveTo>
                    <a:pt x="280560" y="0"/>
                  </a:moveTo>
                  <a:lnTo>
                    <a:pt x="712982" y="0"/>
                  </a:lnTo>
                  <a:lnTo>
                    <a:pt x="712982" y="6858000"/>
                  </a:lnTo>
                  <a:lnTo>
                    <a:pt x="372527" y="6858000"/>
                  </a:lnTo>
                  <a:lnTo>
                    <a:pt x="372901" y="6835810"/>
                  </a:lnTo>
                  <a:cubicBezTo>
                    <a:pt x="343741" y="6729822"/>
                    <a:pt x="373381" y="6623551"/>
                    <a:pt x="363017" y="6518145"/>
                  </a:cubicBezTo>
                  <a:cubicBezTo>
                    <a:pt x="358372" y="6470360"/>
                    <a:pt x="362468" y="6422202"/>
                    <a:pt x="310498" y="6393936"/>
                  </a:cubicBezTo>
                  <a:cubicBezTo>
                    <a:pt x="303659" y="6390296"/>
                    <a:pt x="304819" y="6368800"/>
                    <a:pt x="305420" y="6355564"/>
                  </a:cubicBezTo>
                  <a:cubicBezTo>
                    <a:pt x="306594" y="6326166"/>
                    <a:pt x="314451" y="6296329"/>
                    <a:pt x="311030" y="6267729"/>
                  </a:cubicBezTo>
                  <a:cubicBezTo>
                    <a:pt x="304253" y="6208466"/>
                    <a:pt x="293104" y="6149393"/>
                    <a:pt x="281440" y="6090959"/>
                  </a:cubicBezTo>
                  <a:cubicBezTo>
                    <a:pt x="276978" y="6068911"/>
                    <a:pt x="266829" y="6048361"/>
                    <a:pt x="258928" y="6026981"/>
                  </a:cubicBezTo>
                  <a:cubicBezTo>
                    <a:pt x="254416" y="6015184"/>
                    <a:pt x="244605" y="6003083"/>
                    <a:pt x="245105" y="5991615"/>
                  </a:cubicBezTo>
                  <a:cubicBezTo>
                    <a:pt x="248075" y="5925141"/>
                    <a:pt x="216651" y="5867990"/>
                    <a:pt x="197441" y="5807458"/>
                  </a:cubicBezTo>
                  <a:cubicBezTo>
                    <a:pt x="188523" y="5779456"/>
                    <a:pt x="171697" y="5754078"/>
                    <a:pt x="159115" y="5727356"/>
                  </a:cubicBezTo>
                  <a:cubicBezTo>
                    <a:pt x="155717" y="5720411"/>
                    <a:pt x="152517" y="5712566"/>
                    <a:pt x="152306" y="5705270"/>
                  </a:cubicBezTo>
                  <a:cubicBezTo>
                    <a:pt x="151252" y="5663532"/>
                    <a:pt x="151674" y="5621922"/>
                    <a:pt x="150939" y="5580441"/>
                  </a:cubicBezTo>
                  <a:cubicBezTo>
                    <a:pt x="150326" y="5542748"/>
                    <a:pt x="147369" y="5505023"/>
                    <a:pt x="187956" y="5482729"/>
                  </a:cubicBezTo>
                  <a:cubicBezTo>
                    <a:pt x="194324" y="5479395"/>
                    <a:pt x="198291" y="5470181"/>
                    <a:pt x="201902" y="5463053"/>
                  </a:cubicBezTo>
                  <a:cubicBezTo>
                    <a:pt x="257480" y="5353065"/>
                    <a:pt x="249730" y="5298303"/>
                    <a:pt x="168174" y="5205662"/>
                  </a:cubicBezTo>
                  <a:cubicBezTo>
                    <a:pt x="159805" y="5196040"/>
                    <a:pt x="152161" y="5174340"/>
                    <a:pt x="157186" y="5166766"/>
                  </a:cubicBezTo>
                  <a:cubicBezTo>
                    <a:pt x="198743" y="5102508"/>
                    <a:pt x="186477" y="5038579"/>
                    <a:pt x="163999" y="4972256"/>
                  </a:cubicBezTo>
                  <a:cubicBezTo>
                    <a:pt x="158020" y="4955056"/>
                    <a:pt x="155299" y="4930181"/>
                    <a:pt x="163388" y="4915833"/>
                  </a:cubicBezTo>
                  <a:cubicBezTo>
                    <a:pt x="200708" y="4847649"/>
                    <a:pt x="186907" y="4780374"/>
                    <a:pt x="166361" y="4712964"/>
                  </a:cubicBezTo>
                  <a:cubicBezTo>
                    <a:pt x="163165" y="4702485"/>
                    <a:pt x="150748" y="4690669"/>
                    <a:pt x="140122" y="4687152"/>
                  </a:cubicBezTo>
                  <a:cubicBezTo>
                    <a:pt x="102452" y="4674589"/>
                    <a:pt x="86917" y="4644970"/>
                    <a:pt x="73058" y="4611951"/>
                  </a:cubicBezTo>
                  <a:cubicBezTo>
                    <a:pt x="50686" y="4559957"/>
                    <a:pt x="25516" y="4509149"/>
                    <a:pt x="3979" y="4456771"/>
                  </a:cubicBezTo>
                  <a:cubicBezTo>
                    <a:pt x="-1236" y="4443877"/>
                    <a:pt x="-726" y="4427139"/>
                    <a:pt x="2091" y="4412781"/>
                  </a:cubicBezTo>
                  <a:cubicBezTo>
                    <a:pt x="11653" y="4363733"/>
                    <a:pt x="45382" y="4329603"/>
                    <a:pt x="75905" y="4292897"/>
                  </a:cubicBezTo>
                  <a:cubicBezTo>
                    <a:pt x="89361" y="4276787"/>
                    <a:pt x="97880" y="4255660"/>
                    <a:pt x="104434" y="4235333"/>
                  </a:cubicBezTo>
                  <a:cubicBezTo>
                    <a:pt x="121200" y="4182569"/>
                    <a:pt x="135523" y="4128901"/>
                    <a:pt x="151065" y="4075686"/>
                  </a:cubicBezTo>
                  <a:cubicBezTo>
                    <a:pt x="152552" y="4070549"/>
                    <a:pt x="157315" y="4065932"/>
                    <a:pt x="161243" y="4061695"/>
                  </a:cubicBezTo>
                  <a:cubicBezTo>
                    <a:pt x="202828" y="4019095"/>
                    <a:pt x="244731" y="3976753"/>
                    <a:pt x="286285" y="3933862"/>
                  </a:cubicBezTo>
                  <a:cubicBezTo>
                    <a:pt x="294168" y="3925683"/>
                    <a:pt x="299393" y="3914571"/>
                    <a:pt x="306926" y="3905847"/>
                  </a:cubicBezTo>
                  <a:cubicBezTo>
                    <a:pt x="317292" y="3893589"/>
                    <a:pt x="326766" y="3878502"/>
                    <a:pt x="340015" y="3871199"/>
                  </a:cubicBezTo>
                  <a:cubicBezTo>
                    <a:pt x="381725" y="3848490"/>
                    <a:pt x="396760" y="3812013"/>
                    <a:pt x="400111" y="3767743"/>
                  </a:cubicBezTo>
                  <a:cubicBezTo>
                    <a:pt x="403294" y="3727294"/>
                    <a:pt x="405323" y="3686973"/>
                    <a:pt x="409694" y="3646690"/>
                  </a:cubicBezTo>
                  <a:cubicBezTo>
                    <a:pt x="414852" y="3597538"/>
                    <a:pt x="420910" y="3548579"/>
                    <a:pt x="428447" y="3499752"/>
                  </a:cubicBezTo>
                  <a:cubicBezTo>
                    <a:pt x="431696" y="3478619"/>
                    <a:pt x="435683" y="3456228"/>
                    <a:pt x="445033" y="3437349"/>
                  </a:cubicBezTo>
                  <a:cubicBezTo>
                    <a:pt x="470858" y="3384475"/>
                    <a:pt x="486179" y="3329236"/>
                    <a:pt x="471431" y="3272018"/>
                  </a:cubicBezTo>
                  <a:cubicBezTo>
                    <a:pt x="459682" y="3226180"/>
                    <a:pt x="472474" y="3185267"/>
                    <a:pt x="495919" y="3153432"/>
                  </a:cubicBezTo>
                  <a:cubicBezTo>
                    <a:pt x="538461" y="3095505"/>
                    <a:pt x="521296" y="3040311"/>
                    <a:pt x="499541" y="2985907"/>
                  </a:cubicBezTo>
                  <a:cubicBezTo>
                    <a:pt x="488276" y="2957871"/>
                    <a:pt x="486838" y="2934028"/>
                    <a:pt x="491640" y="2905697"/>
                  </a:cubicBezTo>
                  <a:cubicBezTo>
                    <a:pt x="502898" y="2840071"/>
                    <a:pt x="547705" y="2792141"/>
                    <a:pt x="586592" y="2746325"/>
                  </a:cubicBezTo>
                  <a:cubicBezTo>
                    <a:pt x="619786" y="2707275"/>
                    <a:pt x="636305" y="2665661"/>
                    <a:pt x="647211" y="2620857"/>
                  </a:cubicBezTo>
                  <a:cubicBezTo>
                    <a:pt x="661216" y="2564298"/>
                    <a:pt x="648982" y="2522027"/>
                    <a:pt x="598120" y="2501248"/>
                  </a:cubicBezTo>
                  <a:cubicBezTo>
                    <a:pt x="583733" y="2495506"/>
                    <a:pt x="566431" y="2484521"/>
                    <a:pt x="560897" y="2471368"/>
                  </a:cubicBezTo>
                  <a:cubicBezTo>
                    <a:pt x="533469" y="2407931"/>
                    <a:pt x="496686" y="2344634"/>
                    <a:pt x="506928" y="2272389"/>
                  </a:cubicBezTo>
                  <a:cubicBezTo>
                    <a:pt x="520879" y="2172517"/>
                    <a:pt x="509052" y="2077807"/>
                    <a:pt x="474122" y="1983284"/>
                  </a:cubicBezTo>
                  <a:cubicBezTo>
                    <a:pt x="417537" y="1829959"/>
                    <a:pt x="358639" y="1676886"/>
                    <a:pt x="349180" y="1510207"/>
                  </a:cubicBezTo>
                  <a:cubicBezTo>
                    <a:pt x="347619" y="1482573"/>
                    <a:pt x="326399" y="1451821"/>
                    <a:pt x="306451" y="1430003"/>
                  </a:cubicBezTo>
                  <a:cubicBezTo>
                    <a:pt x="268511" y="1388202"/>
                    <a:pt x="266127" y="1390512"/>
                    <a:pt x="287747" y="1336633"/>
                  </a:cubicBezTo>
                  <a:cubicBezTo>
                    <a:pt x="293070" y="1323756"/>
                    <a:pt x="295470" y="1308272"/>
                    <a:pt x="304326" y="1298229"/>
                  </a:cubicBezTo>
                  <a:cubicBezTo>
                    <a:pt x="349361" y="1247057"/>
                    <a:pt x="331041" y="1191986"/>
                    <a:pt x="317671" y="1136667"/>
                  </a:cubicBezTo>
                  <a:cubicBezTo>
                    <a:pt x="315148" y="1126990"/>
                    <a:pt x="311827" y="1115354"/>
                    <a:pt x="314959" y="1106522"/>
                  </a:cubicBezTo>
                  <a:cubicBezTo>
                    <a:pt x="329032" y="1066641"/>
                    <a:pt x="319157" y="1035231"/>
                    <a:pt x="290675" y="1004980"/>
                  </a:cubicBezTo>
                  <a:cubicBezTo>
                    <a:pt x="266138" y="978690"/>
                    <a:pt x="249805" y="947108"/>
                    <a:pt x="272712" y="910357"/>
                  </a:cubicBezTo>
                  <a:cubicBezTo>
                    <a:pt x="323486" y="828702"/>
                    <a:pt x="317578" y="747981"/>
                    <a:pt x="270963" y="667028"/>
                  </a:cubicBezTo>
                  <a:cubicBezTo>
                    <a:pt x="237707" y="609204"/>
                    <a:pt x="225082" y="549995"/>
                    <a:pt x="244986" y="483131"/>
                  </a:cubicBezTo>
                  <a:cubicBezTo>
                    <a:pt x="252708" y="457408"/>
                    <a:pt x="242285" y="426353"/>
                    <a:pt x="241465" y="397465"/>
                  </a:cubicBezTo>
                  <a:cubicBezTo>
                    <a:pt x="240850" y="381142"/>
                    <a:pt x="239176" y="363176"/>
                    <a:pt x="244890" y="348507"/>
                  </a:cubicBezTo>
                  <a:cubicBezTo>
                    <a:pt x="259350" y="309454"/>
                    <a:pt x="279299" y="272445"/>
                    <a:pt x="293439" y="233141"/>
                  </a:cubicBezTo>
                  <a:cubicBezTo>
                    <a:pt x="300152" y="214256"/>
                    <a:pt x="302437" y="192349"/>
                    <a:pt x="300513" y="172069"/>
                  </a:cubicBezTo>
                  <a:close/>
                </a:path>
              </a:pathLst>
            </a:cu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97B054CB-4DA3-4EDD-B196-A5DDD1E4E6D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479015" y="0"/>
              <a:ext cx="712985" cy="6858000"/>
            </a:xfrm>
            <a:custGeom>
              <a:avLst/>
              <a:gdLst>
                <a:gd name="connsiteX0" fmla="*/ 280560 w 712985"/>
                <a:gd name="connsiteY0" fmla="*/ 0 h 6858000"/>
                <a:gd name="connsiteX1" fmla="*/ 712985 w 712985"/>
                <a:gd name="connsiteY1" fmla="*/ 0 h 6858000"/>
                <a:gd name="connsiteX2" fmla="*/ 712985 w 712985"/>
                <a:gd name="connsiteY2" fmla="*/ 6858000 h 6858000"/>
                <a:gd name="connsiteX3" fmla="*/ 372527 w 712985"/>
                <a:gd name="connsiteY3" fmla="*/ 6858000 h 6858000"/>
                <a:gd name="connsiteX4" fmla="*/ 372901 w 712985"/>
                <a:gd name="connsiteY4" fmla="*/ 6835810 h 6858000"/>
                <a:gd name="connsiteX5" fmla="*/ 363017 w 712985"/>
                <a:gd name="connsiteY5" fmla="*/ 6518145 h 6858000"/>
                <a:gd name="connsiteX6" fmla="*/ 310498 w 712985"/>
                <a:gd name="connsiteY6" fmla="*/ 6393936 h 6858000"/>
                <a:gd name="connsiteX7" fmla="*/ 305420 w 712985"/>
                <a:gd name="connsiteY7" fmla="*/ 6355564 h 6858000"/>
                <a:gd name="connsiteX8" fmla="*/ 311030 w 712985"/>
                <a:gd name="connsiteY8" fmla="*/ 6267729 h 6858000"/>
                <a:gd name="connsiteX9" fmla="*/ 281440 w 712985"/>
                <a:gd name="connsiteY9" fmla="*/ 6090959 h 6858000"/>
                <a:gd name="connsiteX10" fmla="*/ 258928 w 712985"/>
                <a:gd name="connsiteY10" fmla="*/ 6026981 h 6858000"/>
                <a:gd name="connsiteX11" fmla="*/ 245105 w 712985"/>
                <a:gd name="connsiteY11" fmla="*/ 5991615 h 6858000"/>
                <a:gd name="connsiteX12" fmla="*/ 197441 w 712985"/>
                <a:gd name="connsiteY12" fmla="*/ 5807458 h 6858000"/>
                <a:gd name="connsiteX13" fmla="*/ 159115 w 712985"/>
                <a:gd name="connsiteY13" fmla="*/ 5727356 h 6858000"/>
                <a:gd name="connsiteX14" fmla="*/ 152306 w 712985"/>
                <a:gd name="connsiteY14" fmla="*/ 5705270 h 6858000"/>
                <a:gd name="connsiteX15" fmla="*/ 150939 w 712985"/>
                <a:gd name="connsiteY15" fmla="*/ 5580441 h 6858000"/>
                <a:gd name="connsiteX16" fmla="*/ 187956 w 712985"/>
                <a:gd name="connsiteY16" fmla="*/ 5482729 h 6858000"/>
                <a:gd name="connsiteX17" fmla="*/ 201902 w 712985"/>
                <a:gd name="connsiteY17" fmla="*/ 5463053 h 6858000"/>
                <a:gd name="connsiteX18" fmla="*/ 168174 w 712985"/>
                <a:gd name="connsiteY18" fmla="*/ 5205662 h 6858000"/>
                <a:gd name="connsiteX19" fmla="*/ 157186 w 712985"/>
                <a:gd name="connsiteY19" fmla="*/ 5166766 h 6858000"/>
                <a:gd name="connsiteX20" fmla="*/ 163999 w 712985"/>
                <a:gd name="connsiteY20" fmla="*/ 4972256 h 6858000"/>
                <a:gd name="connsiteX21" fmla="*/ 163388 w 712985"/>
                <a:gd name="connsiteY21" fmla="*/ 4915833 h 6858000"/>
                <a:gd name="connsiteX22" fmla="*/ 166361 w 712985"/>
                <a:gd name="connsiteY22" fmla="*/ 4712964 h 6858000"/>
                <a:gd name="connsiteX23" fmla="*/ 140122 w 712985"/>
                <a:gd name="connsiteY23" fmla="*/ 4687152 h 6858000"/>
                <a:gd name="connsiteX24" fmla="*/ 73058 w 712985"/>
                <a:gd name="connsiteY24" fmla="*/ 4611951 h 6858000"/>
                <a:gd name="connsiteX25" fmla="*/ 3979 w 712985"/>
                <a:gd name="connsiteY25" fmla="*/ 4456771 h 6858000"/>
                <a:gd name="connsiteX26" fmla="*/ 2091 w 712985"/>
                <a:gd name="connsiteY26" fmla="*/ 4412781 h 6858000"/>
                <a:gd name="connsiteX27" fmla="*/ 75905 w 712985"/>
                <a:gd name="connsiteY27" fmla="*/ 4292897 h 6858000"/>
                <a:gd name="connsiteX28" fmla="*/ 104434 w 712985"/>
                <a:gd name="connsiteY28" fmla="*/ 4235333 h 6858000"/>
                <a:gd name="connsiteX29" fmla="*/ 151065 w 712985"/>
                <a:gd name="connsiteY29" fmla="*/ 4075686 h 6858000"/>
                <a:gd name="connsiteX30" fmla="*/ 161243 w 712985"/>
                <a:gd name="connsiteY30" fmla="*/ 4061695 h 6858000"/>
                <a:gd name="connsiteX31" fmla="*/ 286285 w 712985"/>
                <a:gd name="connsiteY31" fmla="*/ 3933862 h 6858000"/>
                <a:gd name="connsiteX32" fmla="*/ 306926 w 712985"/>
                <a:gd name="connsiteY32" fmla="*/ 3905847 h 6858000"/>
                <a:gd name="connsiteX33" fmla="*/ 340015 w 712985"/>
                <a:gd name="connsiteY33" fmla="*/ 3871199 h 6858000"/>
                <a:gd name="connsiteX34" fmla="*/ 400111 w 712985"/>
                <a:gd name="connsiteY34" fmla="*/ 3767743 h 6858000"/>
                <a:gd name="connsiteX35" fmla="*/ 409694 w 712985"/>
                <a:gd name="connsiteY35" fmla="*/ 3646690 h 6858000"/>
                <a:gd name="connsiteX36" fmla="*/ 428447 w 712985"/>
                <a:gd name="connsiteY36" fmla="*/ 3499752 h 6858000"/>
                <a:gd name="connsiteX37" fmla="*/ 445033 w 712985"/>
                <a:gd name="connsiteY37" fmla="*/ 3437349 h 6858000"/>
                <a:gd name="connsiteX38" fmla="*/ 471431 w 712985"/>
                <a:gd name="connsiteY38" fmla="*/ 3272018 h 6858000"/>
                <a:gd name="connsiteX39" fmla="*/ 495919 w 712985"/>
                <a:gd name="connsiteY39" fmla="*/ 3153432 h 6858000"/>
                <a:gd name="connsiteX40" fmla="*/ 499541 w 712985"/>
                <a:gd name="connsiteY40" fmla="*/ 2985907 h 6858000"/>
                <a:gd name="connsiteX41" fmla="*/ 491640 w 712985"/>
                <a:gd name="connsiteY41" fmla="*/ 2905697 h 6858000"/>
                <a:gd name="connsiteX42" fmla="*/ 586592 w 712985"/>
                <a:gd name="connsiteY42" fmla="*/ 2746325 h 6858000"/>
                <a:gd name="connsiteX43" fmla="*/ 647211 w 712985"/>
                <a:gd name="connsiteY43" fmla="*/ 2620857 h 6858000"/>
                <a:gd name="connsiteX44" fmla="*/ 598120 w 712985"/>
                <a:gd name="connsiteY44" fmla="*/ 2501248 h 6858000"/>
                <a:gd name="connsiteX45" fmla="*/ 560897 w 712985"/>
                <a:gd name="connsiteY45" fmla="*/ 2471368 h 6858000"/>
                <a:gd name="connsiteX46" fmla="*/ 506928 w 712985"/>
                <a:gd name="connsiteY46" fmla="*/ 2272389 h 6858000"/>
                <a:gd name="connsiteX47" fmla="*/ 474122 w 712985"/>
                <a:gd name="connsiteY47" fmla="*/ 1983284 h 6858000"/>
                <a:gd name="connsiteX48" fmla="*/ 349180 w 712985"/>
                <a:gd name="connsiteY48" fmla="*/ 1510207 h 6858000"/>
                <a:gd name="connsiteX49" fmla="*/ 306451 w 712985"/>
                <a:gd name="connsiteY49" fmla="*/ 1430003 h 6858000"/>
                <a:gd name="connsiteX50" fmla="*/ 287747 w 712985"/>
                <a:gd name="connsiteY50" fmla="*/ 1336633 h 6858000"/>
                <a:gd name="connsiteX51" fmla="*/ 304326 w 712985"/>
                <a:gd name="connsiteY51" fmla="*/ 1298229 h 6858000"/>
                <a:gd name="connsiteX52" fmla="*/ 317671 w 712985"/>
                <a:gd name="connsiteY52" fmla="*/ 1136667 h 6858000"/>
                <a:gd name="connsiteX53" fmla="*/ 314959 w 712985"/>
                <a:gd name="connsiteY53" fmla="*/ 1106522 h 6858000"/>
                <a:gd name="connsiteX54" fmla="*/ 290675 w 712985"/>
                <a:gd name="connsiteY54" fmla="*/ 1004980 h 6858000"/>
                <a:gd name="connsiteX55" fmla="*/ 272712 w 712985"/>
                <a:gd name="connsiteY55" fmla="*/ 910357 h 6858000"/>
                <a:gd name="connsiteX56" fmla="*/ 270963 w 712985"/>
                <a:gd name="connsiteY56" fmla="*/ 667028 h 6858000"/>
                <a:gd name="connsiteX57" fmla="*/ 244986 w 712985"/>
                <a:gd name="connsiteY57" fmla="*/ 483131 h 6858000"/>
                <a:gd name="connsiteX58" fmla="*/ 241465 w 712985"/>
                <a:gd name="connsiteY58" fmla="*/ 397465 h 6858000"/>
                <a:gd name="connsiteX59" fmla="*/ 244890 w 712985"/>
                <a:gd name="connsiteY59" fmla="*/ 348507 h 6858000"/>
                <a:gd name="connsiteX60" fmla="*/ 293439 w 712985"/>
                <a:gd name="connsiteY60" fmla="*/ 233141 h 6858000"/>
                <a:gd name="connsiteX61" fmla="*/ 300513 w 712985"/>
                <a:gd name="connsiteY61" fmla="*/ 17206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712985" h="6858000">
                  <a:moveTo>
                    <a:pt x="280560" y="0"/>
                  </a:moveTo>
                  <a:lnTo>
                    <a:pt x="712985" y="0"/>
                  </a:lnTo>
                  <a:lnTo>
                    <a:pt x="712985" y="6858000"/>
                  </a:lnTo>
                  <a:lnTo>
                    <a:pt x="372527" y="6858000"/>
                  </a:lnTo>
                  <a:lnTo>
                    <a:pt x="372901" y="6835810"/>
                  </a:lnTo>
                  <a:cubicBezTo>
                    <a:pt x="343741" y="6729822"/>
                    <a:pt x="373381" y="6623551"/>
                    <a:pt x="363017" y="6518145"/>
                  </a:cubicBezTo>
                  <a:cubicBezTo>
                    <a:pt x="358372" y="6470360"/>
                    <a:pt x="362468" y="6422202"/>
                    <a:pt x="310498" y="6393936"/>
                  </a:cubicBezTo>
                  <a:cubicBezTo>
                    <a:pt x="303659" y="6390296"/>
                    <a:pt x="304819" y="6368800"/>
                    <a:pt x="305420" y="6355564"/>
                  </a:cubicBezTo>
                  <a:cubicBezTo>
                    <a:pt x="306594" y="6326166"/>
                    <a:pt x="314451" y="6296329"/>
                    <a:pt x="311030" y="6267729"/>
                  </a:cubicBezTo>
                  <a:cubicBezTo>
                    <a:pt x="304253" y="6208466"/>
                    <a:pt x="293104" y="6149393"/>
                    <a:pt x="281440" y="6090959"/>
                  </a:cubicBezTo>
                  <a:cubicBezTo>
                    <a:pt x="276978" y="6068911"/>
                    <a:pt x="266829" y="6048361"/>
                    <a:pt x="258928" y="6026981"/>
                  </a:cubicBezTo>
                  <a:cubicBezTo>
                    <a:pt x="254416" y="6015184"/>
                    <a:pt x="244605" y="6003083"/>
                    <a:pt x="245105" y="5991615"/>
                  </a:cubicBezTo>
                  <a:cubicBezTo>
                    <a:pt x="248075" y="5925141"/>
                    <a:pt x="216651" y="5867990"/>
                    <a:pt x="197441" y="5807458"/>
                  </a:cubicBezTo>
                  <a:cubicBezTo>
                    <a:pt x="188523" y="5779456"/>
                    <a:pt x="171697" y="5754078"/>
                    <a:pt x="159115" y="5727356"/>
                  </a:cubicBezTo>
                  <a:cubicBezTo>
                    <a:pt x="155717" y="5720411"/>
                    <a:pt x="152517" y="5712566"/>
                    <a:pt x="152306" y="5705270"/>
                  </a:cubicBezTo>
                  <a:cubicBezTo>
                    <a:pt x="151252" y="5663532"/>
                    <a:pt x="151674" y="5621922"/>
                    <a:pt x="150939" y="5580441"/>
                  </a:cubicBezTo>
                  <a:cubicBezTo>
                    <a:pt x="150326" y="5542748"/>
                    <a:pt x="147369" y="5505023"/>
                    <a:pt x="187956" y="5482729"/>
                  </a:cubicBezTo>
                  <a:cubicBezTo>
                    <a:pt x="194324" y="5479395"/>
                    <a:pt x="198291" y="5470181"/>
                    <a:pt x="201902" y="5463053"/>
                  </a:cubicBezTo>
                  <a:cubicBezTo>
                    <a:pt x="257480" y="5353065"/>
                    <a:pt x="249730" y="5298303"/>
                    <a:pt x="168174" y="5205662"/>
                  </a:cubicBezTo>
                  <a:cubicBezTo>
                    <a:pt x="159805" y="5196040"/>
                    <a:pt x="152161" y="5174340"/>
                    <a:pt x="157186" y="5166766"/>
                  </a:cubicBezTo>
                  <a:cubicBezTo>
                    <a:pt x="198743" y="5102508"/>
                    <a:pt x="186477" y="5038579"/>
                    <a:pt x="163999" y="4972256"/>
                  </a:cubicBezTo>
                  <a:cubicBezTo>
                    <a:pt x="158020" y="4955056"/>
                    <a:pt x="155299" y="4930181"/>
                    <a:pt x="163388" y="4915833"/>
                  </a:cubicBezTo>
                  <a:cubicBezTo>
                    <a:pt x="200708" y="4847649"/>
                    <a:pt x="186907" y="4780374"/>
                    <a:pt x="166361" y="4712964"/>
                  </a:cubicBezTo>
                  <a:cubicBezTo>
                    <a:pt x="163165" y="4702485"/>
                    <a:pt x="150748" y="4690669"/>
                    <a:pt x="140122" y="4687152"/>
                  </a:cubicBezTo>
                  <a:cubicBezTo>
                    <a:pt x="102452" y="4674589"/>
                    <a:pt x="86917" y="4644970"/>
                    <a:pt x="73058" y="4611951"/>
                  </a:cubicBezTo>
                  <a:cubicBezTo>
                    <a:pt x="50686" y="4559957"/>
                    <a:pt x="25516" y="4509149"/>
                    <a:pt x="3979" y="4456771"/>
                  </a:cubicBezTo>
                  <a:cubicBezTo>
                    <a:pt x="-1236" y="4443877"/>
                    <a:pt x="-726" y="4427139"/>
                    <a:pt x="2091" y="4412781"/>
                  </a:cubicBezTo>
                  <a:cubicBezTo>
                    <a:pt x="11653" y="4363733"/>
                    <a:pt x="45382" y="4329603"/>
                    <a:pt x="75905" y="4292897"/>
                  </a:cubicBezTo>
                  <a:cubicBezTo>
                    <a:pt x="89361" y="4276787"/>
                    <a:pt x="97880" y="4255660"/>
                    <a:pt x="104434" y="4235333"/>
                  </a:cubicBezTo>
                  <a:cubicBezTo>
                    <a:pt x="121200" y="4182569"/>
                    <a:pt x="135523" y="4128901"/>
                    <a:pt x="151065" y="4075686"/>
                  </a:cubicBezTo>
                  <a:cubicBezTo>
                    <a:pt x="152552" y="4070549"/>
                    <a:pt x="157315" y="4065932"/>
                    <a:pt x="161243" y="4061695"/>
                  </a:cubicBezTo>
                  <a:cubicBezTo>
                    <a:pt x="202828" y="4019095"/>
                    <a:pt x="244731" y="3976753"/>
                    <a:pt x="286285" y="3933862"/>
                  </a:cubicBezTo>
                  <a:cubicBezTo>
                    <a:pt x="294168" y="3925683"/>
                    <a:pt x="299393" y="3914571"/>
                    <a:pt x="306926" y="3905847"/>
                  </a:cubicBezTo>
                  <a:cubicBezTo>
                    <a:pt x="317292" y="3893589"/>
                    <a:pt x="326766" y="3878502"/>
                    <a:pt x="340015" y="3871199"/>
                  </a:cubicBezTo>
                  <a:cubicBezTo>
                    <a:pt x="381725" y="3848490"/>
                    <a:pt x="396760" y="3812013"/>
                    <a:pt x="400111" y="3767743"/>
                  </a:cubicBezTo>
                  <a:cubicBezTo>
                    <a:pt x="403294" y="3727294"/>
                    <a:pt x="405323" y="3686973"/>
                    <a:pt x="409694" y="3646690"/>
                  </a:cubicBezTo>
                  <a:cubicBezTo>
                    <a:pt x="414852" y="3597538"/>
                    <a:pt x="420910" y="3548579"/>
                    <a:pt x="428447" y="3499752"/>
                  </a:cubicBezTo>
                  <a:cubicBezTo>
                    <a:pt x="431696" y="3478619"/>
                    <a:pt x="435683" y="3456228"/>
                    <a:pt x="445033" y="3437349"/>
                  </a:cubicBezTo>
                  <a:cubicBezTo>
                    <a:pt x="470858" y="3384475"/>
                    <a:pt x="486179" y="3329236"/>
                    <a:pt x="471431" y="3272018"/>
                  </a:cubicBezTo>
                  <a:cubicBezTo>
                    <a:pt x="459682" y="3226180"/>
                    <a:pt x="472474" y="3185267"/>
                    <a:pt x="495919" y="3153432"/>
                  </a:cubicBezTo>
                  <a:cubicBezTo>
                    <a:pt x="538461" y="3095505"/>
                    <a:pt x="521296" y="3040311"/>
                    <a:pt x="499541" y="2985907"/>
                  </a:cubicBezTo>
                  <a:cubicBezTo>
                    <a:pt x="488276" y="2957871"/>
                    <a:pt x="486838" y="2934028"/>
                    <a:pt x="491640" y="2905697"/>
                  </a:cubicBezTo>
                  <a:cubicBezTo>
                    <a:pt x="502898" y="2840071"/>
                    <a:pt x="547705" y="2792141"/>
                    <a:pt x="586592" y="2746325"/>
                  </a:cubicBezTo>
                  <a:cubicBezTo>
                    <a:pt x="619786" y="2707275"/>
                    <a:pt x="636305" y="2665661"/>
                    <a:pt x="647211" y="2620857"/>
                  </a:cubicBezTo>
                  <a:cubicBezTo>
                    <a:pt x="661216" y="2564298"/>
                    <a:pt x="648982" y="2522027"/>
                    <a:pt x="598120" y="2501248"/>
                  </a:cubicBezTo>
                  <a:cubicBezTo>
                    <a:pt x="583733" y="2495506"/>
                    <a:pt x="566431" y="2484521"/>
                    <a:pt x="560897" y="2471368"/>
                  </a:cubicBezTo>
                  <a:cubicBezTo>
                    <a:pt x="533469" y="2407931"/>
                    <a:pt x="496686" y="2344634"/>
                    <a:pt x="506928" y="2272389"/>
                  </a:cubicBezTo>
                  <a:cubicBezTo>
                    <a:pt x="520879" y="2172517"/>
                    <a:pt x="509052" y="2077807"/>
                    <a:pt x="474122" y="1983284"/>
                  </a:cubicBezTo>
                  <a:cubicBezTo>
                    <a:pt x="417537" y="1829959"/>
                    <a:pt x="358639" y="1676886"/>
                    <a:pt x="349180" y="1510207"/>
                  </a:cubicBezTo>
                  <a:cubicBezTo>
                    <a:pt x="347619" y="1482573"/>
                    <a:pt x="326399" y="1451821"/>
                    <a:pt x="306451" y="1430003"/>
                  </a:cubicBezTo>
                  <a:cubicBezTo>
                    <a:pt x="268511" y="1388202"/>
                    <a:pt x="266127" y="1390512"/>
                    <a:pt x="287747" y="1336633"/>
                  </a:cubicBezTo>
                  <a:cubicBezTo>
                    <a:pt x="293070" y="1323756"/>
                    <a:pt x="295470" y="1308272"/>
                    <a:pt x="304326" y="1298229"/>
                  </a:cubicBezTo>
                  <a:cubicBezTo>
                    <a:pt x="349361" y="1247057"/>
                    <a:pt x="331041" y="1191986"/>
                    <a:pt x="317671" y="1136667"/>
                  </a:cubicBezTo>
                  <a:cubicBezTo>
                    <a:pt x="315148" y="1126990"/>
                    <a:pt x="311827" y="1115354"/>
                    <a:pt x="314959" y="1106522"/>
                  </a:cubicBezTo>
                  <a:cubicBezTo>
                    <a:pt x="329032" y="1066641"/>
                    <a:pt x="319157" y="1035231"/>
                    <a:pt x="290675" y="1004980"/>
                  </a:cubicBezTo>
                  <a:cubicBezTo>
                    <a:pt x="266138" y="978690"/>
                    <a:pt x="249805" y="947108"/>
                    <a:pt x="272712" y="910357"/>
                  </a:cubicBezTo>
                  <a:cubicBezTo>
                    <a:pt x="323486" y="828702"/>
                    <a:pt x="317578" y="747981"/>
                    <a:pt x="270963" y="667028"/>
                  </a:cubicBezTo>
                  <a:cubicBezTo>
                    <a:pt x="237707" y="609204"/>
                    <a:pt x="225082" y="549995"/>
                    <a:pt x="244986" y="483131"/>
                  </a:cubicBezTo>
                  <a:cubicBezTo>
                    <a:pt x="252708" y="457408"/>
                    <a:pt x="242285" y="426353"/>
                    <a:pt x="241465" y="397465"/>
                  </a:cubicBezTo>
                  <a:cubicBezTo>
                    <a:pt x="240850" y="381142"/>
                    <a:pt x="239176" y="363176"/>
                    <a:pt x="244890" y="348507"/>
                  </a:cubicBezTo>
                  <a:cubicBezTo>
                    <a:pt x="259350" y="309454"/>
                    <a:pt x="279299" y="272445"/>
                    <a:pt x="293439" y="233141"/>
                  </a:cubicBezTo>
                  <a:cubicBezTo>
                    <a:pt x="300152" y="214256"/>
                    <a:pt x="302437" y="192349"/>
                    <a:pt x="300513" y="172069"/>
                  </a:cubicBez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409584907"/>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0A19250D-D569-4232-9020-BD415AE51DD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84BFE86-8669-2292-0B06-BB36AF2825BD}"/>
              </a:ext>
            </a:extLst>
          </p:cNvPr>
          <p:cNvSpPr>
            <a:spLocks noGrp="1"/>
          </p:cNvSpPr>
          <p:nvPr>
            <p:ph type="title"/>
          </p:nvPr>
        </p:nvSpPr>
        <p:spPr>
          <a:xfrm>
            <a:off x="4354513" y="841375"/>
            <a:ext cx="3505200" cy="3114698"/>
          </a:xfrm>
        </p:spPr>
        <p:txBody>
          <a:bodyPr vert="horz" lIns="91440" tIns="45720" rIns="91440" bIns="45720" rtlCol="0" anchor="b">
            <a:normAutofit/>
          </a:bodyPr>
          <a:lstStyle/>
          <a:p>
            <a:pPr algn="ctr"/>
            <a:r>
              <a:rPr lang="en-US" sz="5200">
                <a:solidFill>
                  <a:schemeClr val="bg1"/>
                </a:solidFill>
              </a:rPr>
              <a:t>Individual context is everything...</a:t>
            </a:r>
          </a:p>
        </p:txBody>
      </p:sp>
      <p:grpSp>
        <p:nvGrpSpPr>
          <p:cNvPr id="32" name="Group 31">
            <a:extLst>
              <a:ext uri="{FF2B5EF4-FFF2-40B4-BE49-F238E27FC236}">
                <a16:creationId xmlns:a16="http://schemas.microsoft.com/office/drawing/2014/main" id="{B7BAEF06-AB74-442C-8C30-B88233FD836C}"/>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4087640" cy="6858000"/>
            <a:chOff x="1" y="0"/>
            <a:chExt cx="4087640" cy="6858000"/>
          </a:xfrm>
          <a:effectLst>
            <a:outerShdw blurRad="381000" dist="152400" algn="ctr" rotWithShape="0">
              <a:srgbClr val="000000">
                <a:alpha val="10000"/>
              </a:srgbClr>
            </a:outerShdw>
          </a:effectLst>
        </p:grpSpPr>
        <p:grpSp>
          <p:nvGrpSpPr>
            <p:cNvPr id="33" name="Group 32">
              <a:extLst>
                <a:ext uri="{FF2B5EF4-FFF2-40B4-BE49-F238E27FC236}">
                  <a16:creationId xmlns:a16="http://schemas.microsoft.com/office/drawing/2014/main" id="{BDFD9AA5-A6A4-499F-BB09-5CD7F814589B}"/>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1" y="0"/>
              <a:ext cx="3986041" cy="6858000"/>
              <a:chOff x="1" y="0"/>
              <a:chExt cx="3986041" cy="6858000"/>
            </a:xfrm>
          </p:grpSpPr>
          <p:sp>
            <p:nvSpPr>
              <p:cNvPr id="37" name="Freeform: Shape 36">
                <a:extLst>
                  <a:ext uri="{FF2B5EF4-FFF2-40B4-BE49-F238E27FC236}">
                    <a16:creationId xmlns:a16="http://schemas.microsoft.com/office/drawing/2014/main" id="{5F499571-4EEA-4442-B71C-2972335B354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Shape 37">
                <a:extLst>
                  <a:ext uri="{FF2B5EF4-FFF2-40B4-BE49-F238E27FC236}">
                    <a16:creationId xmlns:a16="http://schemas.microsoft.com/office/drawing/2014/main" id="{9FFC7284-7A71-4F33-AB06-E0D1EB1CAFF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C27F758D-B23C-459E-AD21-6621782C7268}"/>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2748588" y="0"/>
              <a:ext cx="1339053" cy="6858000"/>
              <a:chOff x="2748588" y="0"/>
              <a:chExt cx="1339053" cy="6858000"/>
            </a:xfrm>
          </p:grpSpPr>
          <p:sp>
            <p:nvSpPr>
              <p:cNvPr id="35" name="Freeform: Shape 34">
                <a:extLst>
                  <a:ext uri="{FF2B5EF4-FFF2-40B4-BE49-F238E27FC236}">
                    <a16:creationId xmlns:a16="http://schemas.microsoft.com/office/drawing/2014/main" id="{08DD5D69-A882-48D7-ACFB-68E2DC6B04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Freeform: Shape 35">
                <a:extLst>
                  <a:ext uri="{FF2B5EF4-FFF2-40B4-BE49-F238E27FC236}">
                    <a16:creationId xmlns:a16="http://schemas.microsoft.com/office/drawing/2014/main" id="{A2432BD6-3DCC-4397-BD7F-3FE84F32100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grpSp>
        <p:nvGrpSpPr>
          <p:cNvPr id="40" name="Group 39">
            <a:extLst>
              <a:ext uri="{FF2B5EF4-FFF2-40B4-BE49-F238E27FC236}">
                <a16:creationId xmlns:a16="http://schemas.microsoft.com/office/drawing/2014/main" id="{C9829185-6353-4E3C-B082-AA7F5193916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8104360" y="0"/>
            <a:ext cx="4087640" cy="6858000"/>
            <a:chOff x="1" y="0"/>
            <a:chExt cx="4087640" cy="6858000"/>
          </a:xfrm>
          <a:effectLst>
            <a:outerShdw blurRad="381000" dist="152400" algn="ctr" rotWithShape="0">
              <a:srgbClr val="000000">
                <a:alpha val="10000"/>
              </a:srgbClr>
            </a:outerShdw>
          </a:effectLst>
        </p:grpSpPr>
        <p:grpSp>
          <p:nvGrpSpPr>
            <p:cNvPr id="41" name="Group 40">
              <a:extLst>
                <a:ext uri="{FF2B5EF4-FFF2-40B4-BE49-F238E27FC236}">
                  <a16:creationId xmlns:a16="http://schemas.microsoft.com/office/drawing/2014/main" id="{BB7BB359-8B77-484C-B9CD-6376139A3ABD}"/>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1" y="0"/>
              <a:ext cx="3986041" cy="6858000"/>
              <a:chOff x="1" y="0"/>
              <a:chExt cx="3986041" cy="6858000"/>
            </a:xfrm>
          </p:grpSpPr>
          <p:sp>
            <p:nvSpPr>
              <p:cNvPr id="45" name="Freeform: Shape 44">
                <a:extLst>
                  <a:ext uri="{FF2B5EF4-FFF2-40B4-BE49-F238E27FC236}">
                    <a16:creationId xmlns:a16="http://schemas.microsoft.com/office/drawing/2014/main" id="{AA96BE9D-5B3B-4CA9-8895-33FAA380468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a:extLst>
                  <a:ext uri="{FF2B5EF4-FFF2-40B4-BE49-F238E27FC236}">
                    <a16:creationId xmlns:a16="http://schemas.microsoft.com/office/drawing/2014/main" id="{7840E2BF-E954-4173-BF70-2DAE9E19A0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a:extLst>
                <a:ext uri="{FF2B5EF4-FFF2-40B4-BE49-F238E27FC236}">
                  <a16:creationId xmlns:a16="http://schemas.microsoft.com/office/drawing/2014/main" id="{3F125B5A-DFAC-4B6D-B14F-287F8C436AAB}"/>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2748588" y="0"/>
              <a:ext cx="1339053" cy="6858000"/>
              <a:chOff x="2748588" y="0"/>
              <a:chExt cx="1339053" cy="6858000"/>
            </a:xfrm>
          </p:grpSpPr>
          <p:sp>
            <p:nvSpPr>
              <p:cNvPr id="43" name="Freeform: Shape 42">
                <a:extLst>
                  <a:ext uri="{FF2B5EF4-FFF2-40B4-BE49-F238E27FC236}">
                    <a16:creationId xmlns:a16="http://schemas.microsoft.com/office/drawing/2014/main" id="{6AF4804F-69E5-479A-9F45-C0E46317159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4" name="Freeform: Shape 43">
                <a:extLst>
                  <a:ext uri="{FF2B5EF4-FFF2-40B4-BE49-F238E27FC236}">
                    <a16:creationId xmlns:a16="http://schemas.microsoft.com/office/drawing/2014/main" id="{3CA5C733-38F9-4D36-A78D-0AB08CCBB5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pic>
        <p:nvPicPr>
          <p:cNvPr id="5" name="Picture 5">
            <a:extLst>
              <a:ext uri="{FF2B5EF4-FFF2-40B4-BE49-F238E27FC236}">
                <a16:creationId xmlns:a16="http://schemas.microsoft.com/office/drawing/2014/main" id="{58BCFEFE-97EB-444D-CA30-2B4BA58E00FA}"/>
              </a:ext>
            </a:extLst>
          </p:cNvPr>
          <p:cNvPicPr>
            <a:picLocks noChangeAspect="1"/>
          </p:cNvPicPr>
          <p:nvPr/>
        </p:nvPicPr>
        <p:blipFill>
          <a:blip r:embed="rId3"/>
          <a:stretch>
            <a:fillRect/>
          </a:stretch>
        </p:blipFill>
        <p:spPr>
          <a:xfrm>
            <a:off x="1040072" y="932795"/>
            <a:ext cx="1345681" cy="1859999"/>
          </a:xfrm>
          <a:custGeom>
            <a:avLst/>
            <a:gdLst/>
            <a:ahLst/>
            <a:cxnLst/>
            <a:rect l="l" t="t" r="r" b="b"/>
            <a:pathLst>
              <a:path w="2598738" h="1860001">
                <a:moveTo>
                  <a:pt x="0" y="0"/>
                </a:moveTo>
                <a:lnTo>
                  <a:pt x="2598738" y="0"/>
                </a:lnTo>
                <a:lnTo>
                  <a:pt x="2598738" y="1860001"/>
                </a:lnTo>
                <a:lnTo>
                  <a:pt x="0" y="1860001"/>
                </a:lnTo>
                <a:close/>
              </a:path>
            </a:pathLst>
          </a:custGeom>
        </p:spPr>
      </p:pic>
      <p:pic>
        <p:nvPicPr>
          <p:cNvPr id="3" name="Picture 3" descr="A picture containing person, looking, wearing, staring&#10;&#10;Description automatically generated">
            <a:extLst>
              <a:ext uri="{FF2B5EF4-FFF2-40B4-BE49-F238E27FC236}">
                <a16:creationId xmlns:a16="http://schemas.microsoft.com/office/drawing/2014/main" id="{FF14180B-85FA-27DC-8D9C-FE5E559DFC53}"/>
              </a:ext>
            </a:extLst>
          </p:cNvPr>
          <p:cNvPicPr>
            <a:picLocks noChangeAspect="1"/>
          </p:cNvPicPr>
          <p:nvPr/>
        </p:nvPicPr>
        <p:blipFill>
          <a:blip r:embed="rId4"/>
          <a:stretch>
            <a:fillRect/>
          </a:stretch>
        </p:blipFill>
        <p:spPr>
          <a:xfrm>
            <a:off x="9591950" y="932794"/>
            <a:ext cx="1859999" cy="1859999"/>
          </a:xfrm>
          <a:custGeom>
            <a:avLst/>
            <a:gdLst/>
            <a:ahLst/>
            <a:cxnLst/>
            <a:rect l="l" t="t" r="r" b="b"/>
            <a:pathLst>
              <a:path w="2598738" h="1860001">
                <a:moveTo>
                  <a:pt x="0" y="0"/>
                </a:moveTo>
                <a:lnTo>
                  <a:pt x="2598738" y="0"/>
                </a:lnTo>
                <a:lnTo>
                  <a:pt x="2598738" y="1860001"/>
                </a:lnTo>
                <a:lnTo>
                  <a:pt x="0" y="1860001"/>
                </a:lnTo>
                <a:close/>
              </a:path>
            </a:pathLst>
          </a:custGeom>
        </p:spPr>
      </p:pic>
      <p:pic>
        <p:nvPicPr>
          <p:cNvPr id="6" name="Picture 6" descr="A picture containing diagram&#10;&#10;Description automatically generated">
            <a:extLst>
              <a:ext uri="{FF2B5EF4-FFF2-40B4-BE49-F238E27FC236}">
                <a16:creationId xmlns:a16="http://schemas.microsoft.com/office/drawing/2014/main" id="{610C551C-C411-3127-9981-88F850C45CF9}"/>
              </a:ext>
            </a:extLst>
          </p:cNvPr>
          <p:cNvPicPr>
            <a:picLocks noChangeAspect="1"/>
          </p:cNvPicPr>
          <p:nvPr/>
        </p:nvPicPr>
        <p:blipFill rotWithShape="1">
          <a:blip r:embed="rId5"/>
          <a:srcRect r="-532" b="11268"/>
          <a:stretch/>
        </p:blipFill>
        <p:spPr>
          <a:xfrm>
            <a:off x="473884" y="4012655"/>
            <a:ext cx="2491240" cy="1650424"/>
          </a:xfrm>
          <a:custGeom>
            <a:avLst/>
            <a:gdLst/>
            <a:ahLst/>
            <a:cxnLst/>
            <a:rect l="l" t="t" r="r" b="b"/>
            <a:pathLst>
              <a:path w="2598738" h="1859999">
                <a:moveTo>
                  <a:pt x="0" y="0"/>
                </a:moveTo>
                <a:lnTo>
                  <a:pt x="2598738" y="0"/>
                </a:lnTo>
                <a:lnTo>
                  <a:pt x="2598738" y="1859999"/>
                </a:lnTo>
                <a:lnTo>
                  <a:pt x="0" y="1859999"/>
                </a:lnTo>
                <a:close/>
              </a:path>
            </a:pathLst>
          </a:custGeom>
        </p:spPr>
      </p:pic>
      <p:pic>
        <p:nvPicPr>
          <p:cNvPr id="4" name="Picture 4">
            <a:extLst>
              <a:ext uri="{FF2B5EF4-FFF2-40B4-BE49-F238E27FC236}">
                <a16:creationId xmlns:a16="http://schemas.microsoft.com/office/drawing/2014/main" id="{712B2B9D-95C7-AF1A-443C-D8D178180CCA}"/>
              </a:ext>
            </a:extLst>
          </p:cNvPr>
          <p:cNvPicPr>
            <a:picLocks noChangeAspect="1"/>
          </p:cNvPicPr>
          <p:nvPr/>
        </p:nvPicPr>
        <p:blipFill>
          <a:blip r:embed="rId6"/>
          <a:stretch>
            <a:fillRect/>
          </a:stretch>
        </p:blipFill>
        <p:spPr>
          <a:xfrm>
            <a:off x="9222581" y="4177556"/>
            <a:ext cx="2598738" cy="1319993"/>
          </a:xfrm>
          <a:custGeom>
            <a:avLst/>
            <a:gdLst/>
            <a:ahLst/>
            <a:cxnLst/>
            <a:rect l="l" t="t" r="r" b="b"/>
            <a:pathLst>
              <a:path w="2598738" h="1859999">
                <a:moveTo>
                  <a:pt x="0" y="0"/>
                </a:moveTo>
                <a:lnTo>
                  <a:pt x="2598738" y="0"/>
                </a:lnTo>
                <a:lnTo>
                  <a:pt x="2598738" y="1859999"/>
                </a:lnTo>
                <a:lnTo>
                  <a:pt x="0" y="1859999"/>
                </a:lnTo>
                <a:close/>
              </a:path>
            </a:pathLst>
          </a:custGeom>
        </p:spPr>
      </p:pic>
    </p:spTree>
    <p:extLst>
      <p:ext uri="{BB962C8B-B14F-4D97-AF65-F5344CB8AC3E}">
        <p14:creationId xmlns:p14="http://schemas.microsoft.com/office/powerpoint/2010/main" val="2314920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EF085B8-A2C0-4A6F-B663-CCC56F3CD37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3">
            <a:extLst>
              <a:ext uri="{FF2B5EF4-FFF2-40B4-BE49-F238E27FC236}">
                <a16:creationId xmlns:a16="http://schemas.microsoft.com/office/drawing/2014/main" id="{2658F6D6-96E0-421A-96D6-3DF4040085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11">
            <a:extLst>
              <a:ext uri="{FF2B5EF4-FFF2-40B4-BE49-F238E27FC236}">
                <a16:creationId xmlns:a16="http://schemas.microsoft.com/office/drawing/2014/main" id="{3CF62545-93A0-4FD5-9B48-48DCA794CBA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36D8352B-980B-C709-DF8F-6AC1D6F85A31}"/>
              </a:ext>
            </a:extLst>
          </p:cNvPr>
          <p:cNvSpPr>
            <a:spLocks noGrp="1"/>
          </p:cNvSpPr>
          <p:nvPr>
            <p:ph type="title"/>
          </p:nvPr>
        </p:nvSpPr>
        <p:spPr>
          <a:xfrm>
            <a:off x="838200" y="365125"/>
            <a:ext cx="10515600" cy="1325563"/>
          </a:xfrm>
        </p:spPr>
        <p:txBody>
          <a:bodyPr>
            <a:normAutofit/>
          </a:bodyPr>
          <a:lstStyle/>
          <a:p>
            <a:pPr>
              <a:spcBef>
                <a:spcPts val="1000"/>
              </a:spcBef>
            </a:pPr>
            <a:r>
              <a:rPr lang="en-GB">
                <a:cs typeface="Calibri Light"/>
              </a:rPr>
              <a:t>Perinatal defined...</a:t>
            </a:r>
            <a:endParaRPr lang="en-US">
              <a:ea typeface="+mj-lt"/>
              <a:cs typeface="+mj-lt"/>
            </a:endParaRPr>
          </a:p>
        </p:txBody>
      </p:sp>
      <p:sp>
        <p:nvSpPr>
          <p:cNvPr id="3" name="Content Placeholder 2">
            <a:extLst>
              <a:ext uri="{FF2B5EF4-FFF2-40B4-BE49-F238E27FC236}">
                <a16:creationId xmlns:a16="http://schemas.microsoft.com/office/drawing/2014/main" id="{1010D599-3413-9D8D-FAAD-82C57F034A9A}"/>
              </a:ext>
            </a:extLst>
          </p:cNvPr>
          <p:cNvSpPr>
            <a:spLocks noGrp="1"/>
          </p:cNvSpPr>
          <p:nvPr>
            <p:ph sz="half" idx="1"/>
          </p:nvPr>
        </p:nvSpPr>
        <p:spPr>
          <a:xfrm>
            <a:off x="838200" y="2010833"/>
            <a:ext cx="5096934" cy="4166130"/>
          </a:xfrm>
        </p:spPr>
        <p:txBody>
          <a:bodyPr vert="horz" lIns="91440" tIns="45720" rIns="91440" bIns="45720" rtlCol="0" anchor="t">
            <a:normAutofit/>
          </a:bodyPr>
          <a:lstStyle/>
          <a:p>
            <a:pPr marL="0" indent="0">
              <a:buNone/>
            </a:pPr>
            <a:r>
              <a:rPr lang="en-GB" sz="2000" dirty="0">
                <a:ea typeface="+mn-lt"/>
                <a:cs typeface="+mn-lt"/>
              </a:rPr>
              <a:t>Timeframe:</a:t>
            </a:r>
            <a:endParaRPr lang="en-US" sz="2000" dirty="0">
              <a:ea typeface="+mn-lt"/>
              <a:cs typeface="+mn-lt"/>
            </a:endParaRPr>
          </a:p>
          <a:p>
            <a:r>
              <a:rPr lang="en-GB" sz="2000" dirty="0">
                <a:ea typeface="+mn-lt"/>
                <a:cs typeface="+mn-lt"/>
              </a:rPr>
              <a:t>The perinatal period refers to the period from conception to the infant(s) first birthday</a:t>
            </a:r>
            <a:endParaRPr lang="en-GB" sz="2000" dirty="0"/>
          </a:p>
          <a:p>
            <a:r>
              <a:rPr lang="en-GB" sz="2000" dirty="0">
                <a:ea typeface="+mn-lt"/>
                <a:cs typeface="+mn-lt"/>
              </a:rPr>
              <a:t>Other home nations have/are moving to 2nd birthday to mirror the first 1000-days literature and evidence</a:t>
            </a:r>
            <a:endParaRPr lang="en-GB" sz="2000" dirty="0"/>
          </a:p>
          <a:p>
            <a:endParaRPr lang="en-GB" sz="2000">
              <a:ea typeface="+mn-lt"/>
              <a:cs typeface="+mn-lt"/>
            </a:endParaRPr>
          </a:p>
          <a:p>
            <a:endParaRPr lang="en-GB" sz="2000">
              <a:cs typeface="Calibri"/>
            </a:endParaRPr>
          </a:p>
        </p:txBody>
      </p:sp>
      <p:sp>
        <p:nvSpPr>
          <p:cNvPr id="4" name="Content Placeholder 3">
            <a:extLst>
              <a:ext uri="{FF2B5EF4-FFF2-40B4-BE49-F238E27FC236}">
                <a16:creationId xmlns:a16="http://schemas.microsoft.com/office/drawing/2014/main" id="{05E67A83-BC0D-8E6F-5512-DA330566585D}"/>
              </a:ext>
            </a:extLst>
          </p:cNvPr>
          <p:cNvSpPr>
            <a:spLocks noGrp="1"/>
          </p:cNvSpPr>
          <p:nvPr>
            <p:ph sz="half" idx="2"/>
          </p:nvPr>
        </p:nvSpPr>
        <p:spPr>
          <a:xfrm>
            <a:off x="6256866" y="2010833"/>
            <a:ext cx="5096933" cy="4166130"/>
          </a:xfrm>
        </p:spPr>
        <p:txBody>
          <a:bodyPr vert="horz" lIns="91440" tIns="45720" rIns="91440" bIns="45720" rtlCol="0">
            <a:normAutofit/>
          </a:bodyPr>
          <a:lstStyle/>
          <a:p>
            <a:pPr marL="0" indent="0">
              <a:buNone/>
            </a:pPr>
            <a:r>
              <a:rPr lang="en-GB" sz="1700">
                <a:ea typeface="+mn-lt"/>
                <a:cs typeface="+mn-lt"/>
              </a:rPr>
              <a:t>Services:</a:t>
            </a:r>
            <a:endParaRPr lang="en-US" sz="1700">
              <a:ea typeface="+mn-lt"/>
              <a:cs typeface="+mn-lt"/>
            </a:endParaRPr>
          </a:p>
          <a:p>
            <a:pPr lvl="1">
              <a:buFont typeface="Arial"/>
            </a:pPr>
            <a:r>
              <a:rPr lang="en-GB" sz="1700">
                <a:ea typeface="+mn-lt"/>
                <a:cs typeface="+mn-lt"/>
              </a:rPr>
              <a:t>GP</a:t>
            </a:r>
          </a:p>
          <a:p>
            <a:pPr lvl="1">
              <a:buFont typeface="Arial"/>
            </a:pPr>
            <a:r>
              <a:rPr lang="en-GB" sz="1700">
                <a:ea typeface="+mn-lt"/>
                <a:cs typeface="+mn-lt"/>
              </a:rPr>
              <a:t>Maternity</a:t>
            </a:r>
            <a:endParaRPr lang="en-GB" sz="1700">
              <a:cs typeface="Calibri"/>
            </a:endParaRPr>
          </a:p>
          <a:p>
            <a:pPr lvl="1"/>
            <a:r>
              <a:rPr lang="en-GB" sz="1700">
                <a:ea typeface="+mn-lt"/>
                <a:cs typeface="+mn-lt"/>
              </a:rPr>
              <a:t>Health visitor</a:t>
            </a:r>
            <a:endParaRPr lang="en-US" sz="1700">
              <a:ea typeface="+mn-lt"/>
              <a:cs typeface="+mn-lt"/>
            </a:endParaRPr>
          </a:p>
          <a:p>
            <a:pPr lvl="1"/>
            <a:r>
              <a:rPr lang="en-GB" sz="1700">
                <a:ea typeface="+mn-lt"/>
                <a:cs typeface="+mn-lt"/>
              </a:rPr>
              <a:t>Sonography</a:t>
            </a:r>
            <a:endParaRPr lang="en-US" sz="1700">
              <a:ea typeface="+mn-lt"/>
              <a:cs typeface="+mn-lt"/>
            </a:endParaRPr>
          </a:p>
          <a:p>
            <a:pPr lvl="1"/>
            <a:r>
              <a:rPr lang="en-GB" sz="1700">
                <a:ea typeface="+mn-lt"/>
                <a:cs typeface="+mn-lt"/>
              </a:rPr>
              <a:t>Obstetrics</a:t>
            </a:r>
            <a:endParaRPr lang="en-US" sz="1700">
              <a:ea typeface="+mn-lt"/>
              <a:cs typeface="+mn-lt"/>
            </a:endParaRPr>
          </a:p>
          <a:p>
            <a:pPr lvl="1"/>
            <a:r>
              <a:rPr lang="en-GB" sz="1700">
                <a:ea typeface="+mn-lt"/>
                <a:cs typeface="+mn-lt"/>
              </a:rPr>
              <a:t>Paediatrician / neonatologist</a:t>
            </a:r>
          </a:p>
          <a:p>
            <a:pPr lvl="1"/>
            <a:r>
              <a:rPr lang="en-GB" sz="1700">
                <a:ea typeface="+mn-lt"/>
                <a:cs typeface="+mn-lt"/>
              </a:rPr>
              <a:t>Anaesthetics</a:t>
            </a:r>
          </a:p>
          <a:p>
            <a:pPr lvl="1"/>
            <a:r>
              <a:rPr lang="en-GB" sz="1700">
                <a:ea typeface="+mn-lt"/>
                <a:cs typeface="+mn-lt"/>
              </a:rPr>
              <a:t>Neo-natal Intensive Care Unit (NICU)</a:t>
            </a:r>
            <a:endParaRPr lang="en-GB" sz="1700">
              <a:cs typeface="Calibri"/>
            </a:endParaRPr>
          </a:p>
          <a:p>
            <a:pPr lvl="1"/>
            <a:r>
              <a:rPr lang="en-GB" sz="1700">
                <a:ea typeface="+mn-lt"/>
                <a:cs typeface="+mn-lt"/>
              </a:rPr>
              <a:t>Parent-infant services</a:t>
            </a:r>
            <a:endParaRPr lang="en-US" sz="1700">
              <a:ea typeface="+mn-lt"/>
              <a:cs typeface="+mn-lt"/>
            </a:endParaRPr>
          </a:p>
          <a:p>
            <a:pPr lvl="1"/>
            <a:r>
              <a:rPr lang="en-GB" sz="1700">
                <a:cs typeface="Calibri"/>
              </a:rPr>
              <a:t>Specialist Mental Health services (community and inpatient)</a:t>
            </a:r>
            <a:endParaRPr lang="en-US" sz="1700">
              <a:ea typeface="+mn-lt"/>
              <a:cs typeface="+mn-lt"/>
            </a:endParaRPr>
          </a:p>
          <a:p>
            <a:pPr lvl="1"/>
            <a:r>
              <a:rPr lang="en-GB" sz="1700">
                <a:cs typeface="Calibri"/>
              </a:rPr>
              <a:t>Social services</a:t>
            </a:r>
            <a:endParaRPr lang="en-US" sz="1700">
              <a:ea typeface="+mn-lt"/>
              <a:cs typeface="+mn-lt"/>
            </a:endParaRPr>
          </a:p>
          <a:p>
            <a:pPr lvl="1"/>
            <a:endParaRPr lang="en-GB" sz="1700">
              <a:ea typeface="+mn-lt"/>
              <a:cs typeface="+mn-lt"/>
            </a:endParaRPr>
          </a:p>
          <a:p>
            <a:endParaRPr lang="en-GB" sz="1700">
              <a:ea typeface="+mn-lt"/>
              <a:cs typeface="+mn-lt"/>
            </a:endParaRPr>
          </a:p>
          <a:p>
            <a:endParaRPr lang="en-GB" sz="1700">
              <a:ea typeface="+mn-lt"/>
              <a:cs typeface="+mn-lt"/>
            </a:endParaRPr>
          </a:p>
        </p:txBody>
      </p:sp>
    </p:spTree>
    <p:extLst>
      <p:ext uri="{BB962C8B-B14F-4D97-AF65-F5344CB8AC3E}">
        <p14:creationId xmlns:p14="http://schemas.microsoft.com/office/powerpoint/2010/main" val="3111136530"/>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87F4F1C-8D3D-4EC1-B72D-A0470A5A08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D1E3DD61-64DB-46AD-B249-E273CD86B05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8" name="Group 17">
              <a:extLst>
                <a:ext uri="{FF2B5EF4-FFF2-40B4-BE49-F238E27FC236}">
                  <a16:creationId xmlns:a16="http://schemas.microsoft.com/office/drawing/2014/main" id="{0D7053D3-590A-4E94-B092-C96EAF744C33}"/>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22" name="Freeform: Shape 21">
                <a:extLst>
                  <a:ext uri="{FF2B5EF4-FFF2-40B4-BE49-F238E27FC236}">
                    <a16:creationId xmlns:a16="http://schemas.microsoft.com/office/drawing/2014/main" id="{2EB67199-6FF0-4DED-89D1-BAEA95F9F5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D1A0BEEB-C008-4150-A935-C6AAF537DA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9" name="Group 18">
              <a:extLst>
                <a:ext uri="{FF2B5EF4-FFF2-40B4-BE49-F238E27FC236}">
                  <a16:creationId xmlns:a16="http://schemas.microsoft.com/office/drawing/2014/main" id="{05148B0F-801C-45A1-80C1-EEC25A22A7C6}"/>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20" name="Freeform: Shape 19">
                <a:extLst>
                  <a:ext uri="{FF2B5EF4-FFF2-40B4-BE49-F238E27FC236}">
                    <a16:creationId xmlns:a16="http://schemas.microsoft.com/office/drawing/2014/main" id="{E7715ED9-C8CE-4651-82AA-1C4B5F14A0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Shape 20">
                <a:extLst>
                  <a:ext uri="{FF2B5EF4-FFF2-40B4-BE49-F238E27FC236}">
                    <a16:creationId xmlns:a16="http://schemas.microsoft.com/office/drawing/2014/main" id="{B911230A-EF3B-4760-9087-E4FBE05BDC5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le 1">
            <a:extLst>
              <a:ext uri="{FF2B5EF4-FFF2-40B4-BE49-F238E27FC236}">
                <a16:creationId xmlns:a16="http://schemas.microsoft.com/office/drawing/2014/main" id="{5818A897-6741-8E85-0846-86520C666F88}"/>
              </a:ext>
            </a:extLst>
          </p:cNvPr>
          <p:cNvSpPr>
            <a:spLocks noGrp="1"/>
          </p:cNvSpPr>
          <p:nvPr>
            <p:ph type="title"/>
          </p:nvPr>
        </p:nvSpPr>
        <p:spPr>
          <a:xfrm>
            <a:off x="838199" y="1120676"/>
            <a:ext cx="7021513" cy="2308324"/>
          </a:xfrm>
        </p:spPr>
        <p:txBody>
          <a:bodyPr vert="horz" lIns="91440" tIns="45720" rIns="91440" bIns="45720" rtlCol="0" anchor="b">
            <a:normAutofit/>
          </a:bodyPr>
          <a:lstStyle/>
          <a:p>
            <a:r>
              <a:rPr lang="en-US" sz="6700" kern="1200">
                <a:solidFill>
                  <a:schemeClr val="bg1"/>
                </a:solidFill>
                <a:latin typeface="+mj-lt"/>
                <a:ea typeface="+mj-ea"/>
                <a:cs typeface="+mj-cs"/>
              </a:rPr>
              <a:t>Examples of current best practice</a:t>
            </a:r>
          </a:p>
        </p:txBody>
      </p:sp>
    </p:spTree>
    <p:extLst>
      <p:ext uri="{BB962C8B-B14F-4D97-AF65-F5344CB8AC3E}">
        <p14:creationId xmlns:p14="http://schemas.microsoft.com/office/powerpoint/2010/main" val="3413462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22" name="Rectangle 41021">
            <a:extLst>
              <a:ext uri="{FF2B5EF4-FFF2-40B4-BE49-F238E27FC236}">
                <a16:creationId xmlns:a16="http://schemas.microsoft.com/office/drawing/2014/main" id="{4038CB10-1F5C-4D54-9DF7-12586DE5B0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962" name="Title 1">
            <a:extLst>
              <a:ext uri="{FF2B5EF4-FFF2-40B4-BE49-F238E27FC236}">
                <a16:creationId xmlns:a16="http://schemas.microsoft.com/office/drawing/2014/main" id="{BC875947-6D19-5743-D826-2E269C10C7B7}"/>
              </a:ext>
            </a:extLst>
          </p:cNvPr>
          <p:cNvSpPr>
            <a:spLocks noGrp="1"/>
          </p:cNvSpPr>
          <p:nvPr>
            <p:ph type="title"/>
          </p:nvPr>
        </p:nvSpPr>
        <p:spPr>
          <a:xfrm>
            <a:off x="524256" y="491260"/>
            <a:ext cx="6594189" cy="1625210"/>
          </a:xfrm>
        </p:spPr>
        <p:txBody>
          <a:bodyPr>
            <a:normAutofit/>
          </a:bodyPr>
          <a:lstStyle/>
          <a:p>
            <a:r>
              <a:rPr lang="en-GB" altLang="en-US" sz="2800">
                <a:solidFill>
                  <a:srgbClr val="FFFFFF"/>
                </a:solidFill>
                <a:latin typeface="Montserrat-Regular"/>
              </a:rPr>
              <a:t>Case Study: </a:t>
            </a:r>
            <a:r>
              <a:rPr lang="en-GB" altLang="en-US" sz="2800">
                <a:solidFill>
                  <a:srgbClr val="FFFFFF"/>
                </a:solidFill>
                <a:latin typeface="Roboto-Regular"/>
              </a:rPr>
              <a:t>Devon Partnership NHS Trust’s perinatal mental health pathway </a:t>
            </a:r>
            <a:r>
              <a:rPr lang="en-GB" altLang="en-US" sz="2800">
                <a:solidFill>
                  <a:srgbClr val="FFFFFF"/>
                </a:solidFill>
                <a:latin typeface="Montserrat-Regular"/>
              </a:rPr>
              <a:t/>
            </a:r>
            <a:br>
              <a:rPr lang="en-GB" altLang="en-US" sz="2800">
                <a:solidFill>
                  <a:srgbClr val="FFFFFF"/>
                </a:solidFill>
                <a:latin typeface="Montserrat-Regular"/>
              </a:rPr>
            </a:br>
            <a:endParaRPr lang="en-GB" altLang="en-US" sz="2800">
              <a:solidFill>
                <a:srgbClr val="FFFFFF"/>
              </a:solidFill>
            </a:endParaRPr>
          </a:p>
        </p:txBody>
      </p:sp>
      <p:sp>
        <p:nvSpPr>
          <p:cNvPr id="41024" name="Rectangle 41023">
            <a:extLst>
              <a:ext uri="{FF2B5EF4-FFF2-40B4-BE49-F238E27FC236}">
                <a16:creationId xmlns:a16="http://schemas.microsoft.com/office/drawing/2014/main" id="{33B81349-3A7E-4A66-9ED9-66E6F8E29C4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3" y="2454901"/>
            <a:ext cx="3441163" cy="4080255"/>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0964" name="Picture 4">
            <a:extLst>
              <a:ext uri="{FF2B5EF4-FFF2-40B4-BE49-F238E27FC236}">
                <a16:creationId xmlns:a16="http://schemas.microsoft.com/office/drawing/2014/main" id="{FACEC64F-7589-42C6-9C5B-252B5D09AFB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68515" y="2667954"/>
            <a:ext cx="2578837" cy="363529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6" name="Rectangle 41025">
            <a:extLst>
              <a:ext uri="{FF2B5EF4-FFF2-40B4-BE49-F238E27FC236}">
                <a16:creationId xmlns:a16="http://schemas.microsoft.com/office/drawing/2014/main" id="{4A37A7FF-19A5-40D8-8D0C-E780CBD330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1468" y="2454900"/>
            <a:ext cx="3441163" cy="4080255"/>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0965" name="Picture 6">
            <a:extLst>
              <a:ext uri="{FF2B5EF4-FFF2-40B4-BE49-F238E27FC236}">
                <a16:creationId xmlns:a16="http://schemas.microsoft.com/office/drawing/2014/main" id="{AFB8F424-28EA-BFD4-DE6A-1958C0A6634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79375" y="2667953"/>
            <a:ext cx="2586547" cy="36352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8" name="Rectangle 41027">
            <a:extLst>
              <a:ext uri="{FF2B5EF4-FFF2-40B4-BE49-F238E27FC236}">
                <a16:creationId xmlns:a16="http://schemas.microsoft.com/office/drawing/2014/main" id="{73ED6512-6858-4552-B699-9A97FE9A4E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963" name="Content Placeholder 2">
            <a:extLst>
              <a:ext uri="{FF2B5EF4-FFF2-40B4-BE49-F238E27FC236}">
                <a16:creationId xmlns:a16="http://schemas.microsoft.com/office/drawing/2014/main" id="{BBD15A64-B4F2-C57F-76C7-B20820E6ED4C}"/>
              </a:ext>
            </a:extLst>
          </p:cNvPr>
          <p:cNvSpPr>
            <a:spLocks noGrp="1"/>
          </p:cNvSpPr>
          <p:nvPr>
            <p:ph idx="1"/>
          </p:nvPr>
        </p:nvSpPr>
        <p:spPr>
          <a:xfrm>
            <a:off x="7694340" y="401444"/>
            <a:ext cx="4081347" cy="6456555"/>
          </a:xfrm>
        </p:spPr>
        <p:txBody>
          <a:bodyPr anchor="ctr">
            <a:normAutofit/>
          </a:bodyPr>
          <a:lstStyle/>
          <a:p>
            <a:r>
              <a:rPr lang="en-GB" altLang="en-US" sz="1500" dirty="0">
                <a:solidFill>
                  <a:srgbClr val="FFFFFF"/>
                </a:solidFill>
                <a:latin typeface="Roboto-Regular"/>
              </a:rPr>
              <a:t>Devon partnership developed the Sexual Abuse Care Pathway for Women in Pregnancy. This offers routine enquiry to all women about past or current abuse at their first booking with the community midwife. If there is a disclosure, staff complete the ‘Prediction and Detection tool’ and, with consent, they refer to the Perinatal Mental Health Team where the mother is triaged and offered an ‘opt in’ letter. From there, a range of referrals can take place, depending on the level of need. For example, women can be placed on the PMH care pathway or referred to the Obstetric Clinic where they can discuss delivery choices and options.</a:t>
            </a:r>
          </a:p>
          <a:p>
            <a:r>
              <a:rPr lang="en-GB" altLang="en-US" sz="1500" dirty="0">
                <a:solidFill>
                  <a:srgbClr val="FFFFFF"/>
                </a:solidFill>
                <a:latin typeface="Roboto-Regular"/>
              </a:rPr>
              <a:t>Additionally, they have developed two information leaflets. One supports expectant women who have experienced abuse in childhood, as a teenager or adult. The other is for staff working with women during pregnancy and childbirth who have experienced sexual abuse. Such tools can encourage meaningful conversation.</a:t>
            </a:r>
            <a:endParaRPr lang="en-GB" altLang="en-US" sz="1500" dirty="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E1FC7B4-E4A7-4452-B413-1A623E3A723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bg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3">
            <a:extLst>
              <a:ext uri="{FF2B5EF4-FFF2-40B4-BE49-F238E27FC236}">
                <a16:creationId xmlns:a16="http://schemas.microsoft.com/office/drawing/2014/main" id="{E0709AF0-24F0-4486-B189-BE6386BDB1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1">
            <a:extLst>
              <a:ext uri="{FF2B5EF4-FFF2-40B4-BE49-F238E27FC236}">
                <a16:creationId xmlns:a16="http://schemas.microsoft.com/office/drawing/2014/main" id="{FBE3B62F-5853-4A3C-B050-6186351A717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8712BB1-B2ED-116A-F2BF-33907D3B58FE}"/>
              </a:ext>
            </a:extLst>
          </p:cNvPr>
          <p:cNvSpPr>
            <a:spLocks noGrp="1"/>
          </p:cNvSpPr>
          <p:nvPr>
            <p:ph type="title"/>
          </p:nvPr>
        </p:nvSpPr>
        <p:spPr>
          <a:xfrm>
            <a:off x="833002" y="448253"/>
            <a:ext cx="10520702" cy="1325563"/>
          </a:xfrm>
        </p:spPr>
        <p:txBody>
          <a:bodyPr vert="horz" lIns="91440" tIns="45720" rIns="91440" bIns="45720" rtlCol="0" anchor="ctr">
            <a:normAutofit/>
          </a:bodyPr>
          <a:lstStyle/>
          <a:p>
            <a:r>
              <a:rPr lang="en-US" sz="3100" kern="1200" dirty="0">
                <a:latin typeface="+mj-lt"/>
                <a:ea typeface="+mj-ea"/>
                <a:cs typeface="+mj-cs"/>
              </a:rPr>
              <a:t>Blackpool Better Start (2021)</a:t>
            </a:r>
            <a:r>
              <a:rPr lang="en-US" sz="3100" dirty="0"/>
              <a:t>  - </a:t>
            </a:r>
            <a:r>
              <a:rPr lang="en-US" sz="3100" kern="1200" dirty="0">
                <a:latin typeface="+mj-lt"/>
                <a:ea typeface="+mj-ea"/>
                <a:cs typeface="+mj-cs"/>
              </a:rPr>
              <a:t>A good practice guide to support implementation of trauma-informed care in the perinatal period</a:t>
            </a:r>
          </a:p>
        </p:txBody>
      </p:sp>
      <p:sp>
        <p:nvSpPr>
          <p:cNvPr id="3" name="Content Placeholder 2">
            <a:extLst>
              <a:ext uri="{FF2B5EF4-FFF2-40B4-BE49-F238E27FC236}">
                <a16:creationId xmlns:a16="http://schemas.microsoft.com/office/drawing/2014/main" id="{6F71FD18-5FF8-7A2B-425F-CB3265E9F0CF}"/>
              </a:ext>
            </a:extLst>
          </p:cNvPr>
          <p:cNvSpPr>
            <a:spLocks noGrp="1"/>
          </p:cNvSpPr>
          <p:nvPr>
            <p:ph sz="half" idx="1"/>
          </p:nvPr>
        </p:nvSpPr>
        <p:spPr>
          <a:xfrm>
            <a:off x="838200" y="2191807"/>
            <a:ext cx="4936067" cy="3985155"/>
          </a:xfrm>
        </p:spPr>
        <p:txBody>
          <a:bodyPr vert="horz" lIns="91440" tIns="45720" rIns="91440" bIns="45720" rtlCol="0" anchor="t">
            <a:normAutofit/>
          </a:bodyPr>
          <a:lstStyle/>
          <a:p>
            <a:pPr marL="0" indent="0">
              <a:buNone/>
            </a:pPr>
            <a:r>
              <a:rPr lang="en-GB" sz="1400" dirty="0"/>
              <a:t>This guide aims to help staff and services understand the impact of psychological trauma  and respond in a sensitive and compassionate way.</a:t>
            </a:r>
            <a:endParaRPr lang="en-GB" sz="1400" dirty="0">
              <a:cs typeface="Calibri"/>
            </a:endParaRPr>
          </a:p>
          <a:p>
            <a:pPr marL="0" indent="0">
              <a:buNone/>
            </a:pPr>
            <a:r>
              <a:rPr lang="en-GB" sz="1400" dirty="0"/>
              <a:t> It aims to support staff to ensure they ‘do no harm’ through care delivery that, without thought or intention, could re-traumatise individuals.</a:t>
            </a:r>
            <a:endParaRPr lang="en-GB" sz="1400" dirty="0">
              <a:cs typeface="Calibri"/>
            </a:endParaRPr>
          </a:p>
          <a:p>
            <a:pPr marL="0" indent="0">
              <a:buNone/>
            </a:pPr>
            <a:r>
              <a:rPr lang="en-GB" sz="1400" dirty="0"/>
              <a:t>This includes examples of how to: </a:t>
            </a:r>
            <a:endParaRPr lang="en-GB" sz="1400" dirty="0">
              <a:cs typeface="Calibri"/>
            </a:endParaRPr>
          </a:p>
          <a:p>
            <a:pPr marL="0"/>
            <a:r>
              <a:rPr lang="en-GB" sz="1400" dirty="0"/>
              <a:t>Recognise and understand the impact of psychological trauma and how experiences may present during the perinatal period </a:t>
            </a:r>
            <a:endParaRPr lang="en-GB" sz="1400" dirty="0">
              <a:cs typeface="Calibri"/>
            </a:endParaRPr>
          </a:p>
          <a:p>
            <a:pPr marL="0"/>
            <a:r>
              <a:rPr lang="en-GB" sz="1400" dirty="0"/>
              <a:t>Respond to disclosures and tailor care to needs of women and families so that services do not re-traumatise individuals </a:t>
            </a:r>
            <a:endParaRPr lang="en-GB" sz="1400" dirty="0">
              <a:cs typeface="Calibri"/>
            </a:endParaRPr>
          </a:p>
          <a:p>
            <a:pPr marL="0"/>
            <a:r>
              <a:rPr lang="en-GB" sz="1400" dirty="0"/>
              <a:t>Best support staff working in maternity and mental health services, acknowledging the effects of vicarious trauma and that staff may have their own experiences of trauma, which could impact on their capacity to deliver trauma-informed care</a:t>
            </a:r>
            <a:endParaRPr lang="en-GB" sz="1400" dirty="0">
              <a:cs typeface="Calibri"/>
            </a:endParaRPr>
          </a:p>
        </p:txBody>
      </p:sp>
      <p:pic>
        <p:nvPicPr>
          <p:cNvPr id="5" name="Picture 5" descr="Diagram&#10;&#10;Description automatically generated">
            <a:extLst>
              <a:ext uri="{FF2B5EF4-FFF2-40B4-BE49-F238E27FC236}">
                <a16:creationId xmlns:a16="http://schemas.microsoft.com/office/drawing/2014/main" id="{DBD55BB6-45BA-BC9C-2D65-20AE5ED96F68}"/>
              </a:ext>
            </a:extLst>
          </p:cNvPr>
          <p:cNvPicPr>
            <a:picLocks noGrp="1" noChangeAspect="1"/>
          </p:cNvPicPr>
          <p:nvPr>
            <p:ph sz="half" idx="2"/>
          </p:nvPr>
        </p:nvPicPr>
        <p:blipFill rotWithShape="1">
          <a:blip r:embed="rId2"/>
          <a:srcRect l="23200" t="23608" r="30667" b="6533"/>
          <a:stretch/>
        </p:blipFill>
        <p:spPr>
          <a:xfrm>
            <a:off x="6417734" y="2194295"/>
            <a:ext cx="4935970" cy="3980180"/>
          </a:xfrm>
          <a:prstGeom prst="rect">
            <a:avLst/>
          </a:prstGeom>
        </p:spPr>
      </p:pic>
    </p:spTree>
    <p:extLst>
      <p:ext uri="{BB962C8B-B14F-4D97-AF65-F5344CB8AC3E}">
        <p14:creationId xmlns:p14="http://schemas.microsoft.com/office/powerpoint/2010/main" val="3187359835"/>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4" ma:contentTypeDescription="Create a new document." ma:contentTypeScope="" ma:versionID="7ef36f6256576f87b9133a3a409b3d56">
  <xsd:schema xmlns:xsd="http://www.w3.org/2001/XMLSchema" xmlns:xs="http://www.w3.org/2001/XMLSchema" xmlns:p="http://schemas.microsoft.com/office/2006/metadata/properties" xmlns:ns3="258d5018-feb4-45ec-8043-ac7152467c64" xmlns:ns4="2795bbee-07b4-4e79-98d8-0419d9871cad" targetNamespace="http://schemas.microsoft.com/office/2006/metadata/properties" ma:root="true" ma:fieldsID="83a61d0a4ab8688aba10d90bfe4b3d06" ns3:_="" ns4:_="">
    <xsd:import namespace="258d5018-feb4-45ec-8043-ac7152467c64"/>
    <xsd:import namespace="2795bbee-07b4-4e79-98d8-0419d9871cad"/>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LengthInSeconds"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Props1.xml><?xml version="1.0" encoding="utf-8"?>
<ds:datastoreItem xmlns:ds="http://schemas.openxmlformats.org/officeDocument/2006/customXml" ds:itemID="{18E1164C-4933-4D36-AF69-13566E00D3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8d5018-feb4-45ec-8043-ac7152467c64"/>
    <ds:schemaRef ds:uri="2795bbee-07b4-4e79-98d8-0419d9871c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B856B7B-BF86-4B85-B64A-FD9E6A4A8C15}">
  <ds:schemaRefs>
    <ds:schemaRef ds:uri="http://schemas.microsoft.com/sharepoint/v3/contenttype/forms"/>
  </ds:schemaRefs>
</ds:datastoreItem>
</file>

<file path=customXml/itemProps3.xml><?xml version="1.0" encoding="utf-8"?>
<ds:datastoreItem xmlns:ds="http://schemas.openxmlformats.org/officeDocument/2006/customXml" ds:itemID="{7231AE7E-A16A-4FC4-92D3-A4858565D23B}">
  <ds:schemaRefs>
    <ds:schemaRef ds:uri="http://purl.org/dc/dcmitype/"/>
    <ds:schemaRef ds:uri="http://purl.org/dc/terms/"/>
    <ds:schemaRef ds:uri="http://purl.org/dc/elements/1.1/"/>
    <ds:schemaRef ds:uri="http://schemas.microsoft.com/office/2006/metadata/properties"/>
    <ds:schemaRef ds:uri="http://schemas.openxmlformats.org/package/2006/metadata/core-properties"/>
    <ds:schemaRef ds:uri="http://www.w3.org/XML/1998/namespace"/>
    <ds:schemaRef ds:uri="http://schemas.microsoft.com/office/2006/documentManagement/types"/>
    <ds:schemaRef ds:uri="http://schemas.microsoft.com/office/infopath/2007/PartnerControls"/>
    <ds:schemaRef ds:uri="2795bbee-07b4-4e79-98d8-0419d9871cad"/>
    <ds:schemaRef ds:uri="258d5018-feb4-45ec-8043-ac7152467c64"/>
  </ds:schemaRefs>
</ds:datastoreItem>
</file>

<file path=docProps/app.xml><?xml version="1.0" encoding="utf-8"?>
<Properties xmlns="http://schemas.openxmlformats.org/officeDocument/2006/extended-properties" xmlns:vt="http://schemas.openxmlformats.org/officeDocument/2006/docPropsVTypes">
  <Template>office theme</Template>
  <TotalTime>37</TotalTime>
  <Words>1339</Words>
  <Application>Microsoft Office PowerPoint</Application>
  <PresentationFormat>Widescreen</PresentationFormat>
  <Paragraphs>97</Paragraphs>
  <Slides>20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Arial</vt:lpstr>
      <vt:lpstr>Baskerville Old Face</vt:lpstr>
      <vt:lpstr>Calibri</vt:lpstr>
      <vt:lpstr>Calibri Light</vt:lpstr>
      <vt:lpstr>Montserrat-Regular</vt:lpstr>
      <vt:lpstr>Roboto-Regular</vt:lpstr>
      <vt:lpstr>Times New Roman</vt:lpstr>
      <vt:lpstr>Trebuchet MS</vt:lpstr>
      <vt:lpstr>Wingdings 3</vt:lpstr>
      <vt:lpstr>office theme</vt:lpstr>
      <vt:lpstr>Developing a Gold Standard Perinatal Trauma Pathway for Wales</vt:lpstr>
      <vt:lpstr>Workshop context</vt:lpstr>
      <vt:lpstr>What is trauma...</vt:lpstr>
      <vt:lpstr>Why is it important to understand this... </vt:lpstr>
      <vt:lpstr>Individual context is everything...</vt:lpstr>
      <vt:lpstr>Perinatal defined...</vt:lpstr>
      <vt:lpstr>Examples of current best practice</vt:lpstr>
      <vt:lpstr>Case Study: Devon Partnership NHS Trust’s perinatal mental health pathway  </vt:lpstr>
      <vt:lpstr>Blackpool Better Start (2021)  - A good practice guide to support implementation of trauma-informed care in the perinatal period</vt:lpstr>
      <vt:lpstr>Trauma-informed care</vt:lpstr>
      <vt:lpstr>Recommendations for becoming trauma-informed</vt:lpstr>
      <vt:lpstr>Other trauma-informed resources...</vt:lpstr>
      <vt:lpstr>Service user experiences</vt:lpstr>
      <vt:lpstr>PowerPoint Presentation</vt:lpstr>
      <vt:lpstr>Perinatal Trauma Workstream</vt:lpstr>
      <vt:lpstr>Draft perinatal trauma pathway: aims</vt:lpstr>
      <vt:lpstr>Draft perinatal trauma pathway: aims</vt:lpstr>
      <vt:lpstr>An All-Wales Perinatal (Gold Standard) pathway</vt:lpstr>
      <vt:lpstr>Groups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Lewis (Swansea Bay UHB - Perinatal MH - Psychology)</dc:creator>
  <cp:lastModifiedBy>Penny Nurse (CTM UHB - Welsh Health Specialised Services Committee)</cp:lastModifiedBy>
  <cp:revision>521</cp:revision>
  <dcterms:created xsi:type="dcterms:W3CDTF">2023-02-04T15:38:12Z</dcterms:created>
  <dcterms:modified xsi:type="dcterms:W3CDTF">2023-02-21T13:15:31Z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0x0101006652E948FA37F943B0514D0A14AFC95A</vt:lpwstr>
  </property>
</Properties>
</file>