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6.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9.xml" ContentType="application/vnd.openxmlformats-officedocument.presentationml.notesSlide+xml"/>
  <Override PartName="/ppt/comments/modernComment_14F_24E42E10.xml" ContentType="application/vnd.ms-powerpoint.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6"/>
  </p:notesMasterIdLst>
  <p:sldIdLst>
    <p:sldId id="339" r:id="rId5"/>
    <p:sldId id="334" r:id="rId6"/>
    <p:sldId id="260" r:id="rId7"/>
    <p:sldId id="257" r:id="rId8"/>
    <p:sldId id="263" r:id="rId9"/>
    <p:sldId id="316" r:id="rId10"/>
    <p:sldId id="320" r:id="rId11"/>
    <p:sldId id="319" r:id="rId12"/>
    <p:sldId id="321" r:id="rId13"/>
    <p:sldId id="335" r:id="rId14"/>
    <p:sldId id="346" r:id="rId15"/>
    <p:sldId id="348" r:id="rId16"/>
    <p:sldId id="349" r:id="rId17"/>
    <p:sldId id="344" r:id="rId18"/>
    <p:sldId id="343" r:id="rId19"/>
    <p:sldId id="342" r:id="rId20"/>
    <p:sldId id="341" r:id="rId21"/>
    <p:sldId id="340" r:id="rId22"/>
    <p:sldId id="336" r:id="rId23"/>
    <p:sldId id="337" r:id="rId24"/>
    <p:sldId id="338"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08E8269-FACF-42C1-6576-5F701EC526E7}" name="Natasha Kalebic" initials="NK" userId="S::kalebicnl@cardiff.ac.uk::1d488d86-ed89-405e-ab7c-8fd29d9cf5fc" providerId="AD"/>
  <p188:author id="{4923A96F-3DAE-0A63-C3DA-A03969ED87F0}" name="Clare Crole-Rees" initials="CC" userId="1003bffd9b00c0c2" providerId="None"/>
  <p188:author id="{749F2A81-B868-2918-63A6-017E5C69CFE6}" name="Claudia Berrington" initials="CB" userId="S::berringtonc@cardiff.ac.uk::48d76785-662e-4d90-8635-d4a7161d384c" providerId="AD"/>
  <p188:author id="{5E2F3F85-F2FE-E945-1385-AC4FB8F45511}" name="Isidora Popovic" initials="IP" userId="S::popovici@cardiff.ac.uk::ead2227a-3411-4c95-baed-49ca0c1f7250" providerId="AD"/>
  <p188:author id="{11FDF9DD-8451-D2D1-1436-5AFC65386947}" name="Natasha Kalebic" initials="NK" userId="S::KalebicNL@cardiff.ac.uk::1d488d86-ed89-405e-ab7c-8fd29d9cf5f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E3D"/>
    <a:srgbClr val="100F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A7CBE3-5963-4555-B6C7-866FDAC86C89}" v="126" dt="2023-02-14T11:14:51.566"/>
    <p1510:client id="{221C6C98-B563-4A57-A858-D5167D416D54}" v="8" dt="2023-02-13T22:36:54.895"/>
    <p1510:client id="{290572B3-3E51-4313-9B42-E1881E367906}" v="4" dt="2023-02-14T12:20:10.568"/>
    <p1510:client id="{4A42A150-0AC7-6B47-9120-989F27B08298}" v="1" dt="2023-02-14T13:40:20.964"/>
    <p1510:client id="{4E863660-B523-486F-BC9C-47639BFD976A}" v="7" dt="2023-02-14T14:07:29.302"/>
    <p1510:client id="{5CF37762-56EA-5F88-CD82-19B5BB0FE8B9}" v="261" dt="2023-02-15T14:58:18.095"/>
    <p1510:client id="{712F3D52-8188-4324-A8FA-AE78DFE7866E}" v="211" dt="2023-02-15T14:35:21.893"/>
    <p1510:client id="{76695ACA-B54D-82A1-860D-A91A94DB6E55}" v="267" dt="2023-02-15T12:11:09.008"/>
    <p1510:client id="{79E86AA5-A06D-4426-8319-AC1DC8CD9E8F}" v="1" dt="2023-02-14T11:17:20.848"/>
    <p1510:client id="{BD36EF80-8EC1-4601-BBCB-B9682238B81A}" v="1" dt="2023-02-13T23:07:40.533"/>
    <p1510:client id="{E64C28BF-71F0-4F98-8FD0-0A71587A1C75}" v="8" dt="2023-02-13T22:33:34.1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8" d="100"/>
          <a:sy n="98" d="100"/>
        </p:scale>
        <p:origin x="585" y="51"/>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cf-my.sharepoint.com/personal/kalebicnl_cardiff_ac_uk/Documents/Desktop/POLAR%20study/conferences/graphs%20for%20talk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cf-my.sharepoint.com/personal/kalebicnl_cardiff_ac_uk/Documents/Desktop/POLAR%20study/conferences/graphs%20for%20talk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cf-my.sharepoint.com/personal/kalebicnl_cardiff_ac_uk/Documents/Desktop/POLAR%20study/conferences/graphs%20for%20talks.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en-GB"/>
              <a:t>Do you have a screening process for identification of traumatic experiences?</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1-8EBB-47C8-B6FB-39F27667C3E4}"/>
              </c:ext>
            </c:extLst>
          </c:dPt>
          <c:dPt>
            <c:idx val="1"/>
            <c:bubble3D val="0"/>
            <c:spPr>
              <a:gradFill rotWithShape="1">
                <a:gsLst>
                  <a:gs pos="0">
                    <a:schemeClr val="accent2">
                      <a:tint val="100000"/>
                      <a:shade val="100000"/>
                      <a:satMod val="130000"/>
                    </a:schemeClr>
                  </a:gs>
                  <a:gs pos="100000">
                    <a:schemeClr val="accent2">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3-8EBB-47C8-B6FB-39F27667C3E4}"/>
              </c:ext>
            </c:extLst>
          </c:dPt>
          <c:dPt>
            <c:idx val="2"/>
            <c:bubble3D val="0"/>
            <c:spPr>
              <a:gradFill rotWithShape="1">
                <a:gsLst>
                  <a:gs pos="0">
                    <a:schemeClr val="accent3">
                      <a:tint val="100000"/>
                      <a:shade val="100000"/>
                      <a:satMod val="130000"/>
                    </a:schemeClr>
                  </a:gs>
                  <a:gs pos="100000">
                    <a:schemeClr val="accent3">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5-8EBB-47C8-B6FB-39F27667C3E4}"/>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Sheet1!$C$61:$E$61</c:f>
              <c:strCache>
                <c:ptCount val="3"/>
                <c:pt idx="0">
                  <c:v>Yes</c:v>
                </c:pt>
                <c:pt idx="1">
                  <c:v>No</c:v>
                </c:pt>
                <c:pt idx="2">
                  <c:v>Don't know</c:v>
                </c:pt>
              </c:strCache>
            </c:strRef>
          </c:cat>
          <c:val>
            <c:numRef>
              <c:f>Sheet1!$C$62:$E$62</c:f>
              <c:numCache>
                <c:formatCode>General</c:formatCode>
                <c:ptCount val="3"/>
                <c:pt idx="0">
                  <c:v>2</c:v>
                </c:pt>
                <c:pt idx="1">
                  <c:v>3</c:v>
                </c:pt>
                <c:pt idx="2">
                  <c:v>1</c:v>
                </c:pt>
              </c:numCache>
            </c:numRef>
          </c:val>
          <c:extLst>
            <c:ext xmlns:c16="http://schemas.microsoft.com/office/drawing/2014/chart" uri="{C3380CC4-5D6E-409C-BE32-E72D297353CC}">
              <c16:uniqueId val="{00000006-8EBB-47C8-B6FB-39F27667C3E4}"/>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en-GB" sz="1800"/>
              <a:t>Do</a:t>
            </a:r>
            <a:r>
              <a:rPr lang="en-GB" sz="1800" baseline="0"/>
              <a:t> you </a:t>
            </a:r>
            <a:r>
              <a:rPr lang="en-GB" sz="1800"/>
              <a:t>provide specific interventions for people with PTSD or Complex PTSD?</a:t>
            </a:r>
          </a:p>
        </c:rich>
      </c:tx>
      <c:layout>
        <c:manualLayout>
          <c:xMode val="edge"/>
          <c:yMode val="edge"/>
          <c:x val="0.14373920574418053"/>
          <c:y val="1.2442128590215392E-2"/>
        </c:manualLayout>
      </c:layout>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1-B08B-412F-A7F6-2192DAE8BC69}"/>
              </c:ext>
            </c:extLst>
          </c:dPt>
          <c:dPt>
            <c:idx val="1"/>
            <c:bubble3D val="0"/>
            <c:spPr>
              <a:gradFill rotWithShape="1">
                <a:gsLst>
                  <a:gs pos="0">
                    <a:schemeClr val="accent2">
                      <a:tint val="100000"/>
                      <a:shade val="100000"/>
                      <a:satMod val="130000"/>
                    </a:schemeClr>
                  </a:gs>
                  <a:gs pos="100000">
                    <a:schemeClr val="accent2">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3-B08B-412F-A7F6-2192DAE8BC69}"/>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Sheet1!$B$1:$C$1</c:f>
              <c:strCache>
                <c:ptCount val="2"/>
                <c:pt idx="0">
                  <c:v>Yes</c:v>
                </c:pt>
                <c:pt idx="1">
                  <c:v>No </c:v>
                </c:pt>
              </c:strCache>
            </c:strRef>
          </c:cat>
          <c:val>
            <c:numRef>
              <c:f>Sheet1!$B$2:$C$2</c:f>
              <c:numCache>
                <c:formatCode>General</c:formatCode>
                <c:ptCount val="2"/>
                <c:pt idx="0">
                  <c:v>5</c:v>
                </c:pt>
                <c:pt idx="1">
                  <c:v>1</c:v>
                </c:pt>
              </c:numCache>
            </c:numRef>
          </c:val>
          <c:extLst>
            <c:ext xmlns:c16="http://schemas.microsoft.com/office/drawing/2014/chart" uri="{C3380CC4-5D6E-409C-BE32-E72D297353CC}">
              <c16:uniqueId val="{00000004-B08B-412F-A7F6-2192DAE8BC69}"/>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If yes, which interventions are carried out in </a:t>
            </a:r>
            <a:r>
              <a:rPr lang="en-GB" b="1"/>
              <a:t>primary</a:t>
            </a:r>
            <a:r>
              <a:rPr lang="en-GB"/>
              <a:t> care?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Sheet1!$B$37:$B$41</c:f>
              <c:strCache>
                <c:ptCount val="5"/>
                <c:pt idx="0">
                  <c:v>Guided self-help for PTSD</c:v>
                </c:pt>
                <c:pt idx="1">
                  <c:v> Emotional stabilisation</c:v>
                </c:pt>
                <c:pt idx="2">
                  <c:v>Menatlisation based therapy</c:v>
                </c:pt>
                <c:pt idx="3">
                  <c:v>Trauma-focused CBT</c:v>
                </c:pt>
                <c:pt idx="4">
                  <c:v>EMDR</c:v>
                </c:pt>
              </c:strCache>
            </c:strRef>
          </c:cat>
          <c:val>
            <c:numRef>
              <c:f>Sheet1!$C$37:$C$41</c:f>
              <c:numCache>
                <c:formatCode>General</c:formatCode>
                <c:ptCount val="5"/>
                <c:pt idx="0">
                  <c:v>1</c:v>
                </c:pt>
                <c:pt idx="1">
                  <c:v>1</c:v>
                </c:pt>
                <c:pt idx="2">
                  <c:v>2</c:v>
                </c:pt>
                <c:pt idx="3">
                  <c:v>3</c:v>
                </c:pt>
                <c:pt idx="4">
                  <c:v>2</c:v>
                </c:pt>
              </c:numCache>
            </c:numRef>
          </c:val>
          <c:extLst>
            <c:ext xmlns:c16="http://schemas.microsoft.com/office/drawing/2014/chart" uri="{C3380CC4-5D6E-409C-BE32-E72D297353CC}">
              <c16:uniqueId val="{00000000-4C27-42EC-8373-03A5766A2FCE}"/>
            </c:ext>
          </c:extLst>
        </c:ser>
        <c:dLbls>
          <c:showLegendKey val="0"/>
          <c:showVal val="0"/>
          <c:showCatName val="0"/>
          <c:showSerName val="0"/>
          <c:showPercent val="0"/>
          <c:showBubbleSize val="0"/>
        </c:dLbls>
        <c:gapWidth val="219"/>
        <c:overlap val="-27"/>
        <c:axId val="805030176"/>
        <c:axId val="805033128"/>
      </c:barChart>
      <c:catAx>
        <c:axId val="805030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05033128"/>
        <c:crosses val="autoZero"/>
        <c:auto val="1"/>
        <c:lblAlgn val="ctr"/>
        <c:lblOffset val="100"/>
        <c:noMultiLvlLbl val="0"/>
      </c:catAx>
      <c:valAx>
        <c:axId val="805033128"/>
        <c:scaling>
          <c:orientation val="minMax"/>
          <c:max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05030176"/>
        <c:crosses val="autoZero"/>
        <c:crossBetween val="between"/>
        <c:majorUnit val="1"/>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If yes, which interventions are carried out in </a:t>
            </a:r>
            <a:r>
              <a:rPr lang="en-GB" b="1"/>
              <a:t>secondary</a:t>
            </a:r>
            <a:r>
              <a:rPr lang="en-GB"/>
              <a:t> care?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Sheet1!$B$37:$B$45</c:f>
              <c:strCache>
                <c:ptCount val="9"/>
                <c:pt idx="0">
                  <c:v>Guided self-help for PTSD</c:v>
                </c:pt>
                <c:pt idx="1">
                  <c:v> Emotional stabilisation</c:v>
                </c:pt>
                <c:pt idx="2">
                  <c:v>Menatlisation based therapy</c:v>
                </c:pt>
                <c:pt idx="3">
                  <c:v>Trauma-focused CBT</c:v>
                </c:pt>
                <c:pt idx="4">
                  <c:v>EMDR</c:v>
                </c:pt>
                <c:pt idx="5">
                  <c:v>DBT</c:v>
                </c:pt>
                <c:pt idx="6">
                  <c:v>Schema therapy</c:v>
                </c:pt>
                <c:pt idx="7">
                  <c:v>Other types of CBT</c:v>
                </c:pt>
                <c:pt idx="8">
                  <c:v>Don't know</c:v>
                </c:pt>
              </c:strCache>
            </c:strRef>
          </c:cat>
          <c:val>
            <c:numRef>
              <c:f>Sheet1!$C$37:$C$45</c:f>
              <c:numCache>
                <c:formatCode>General</c:formatCode>
                <c:ptCount val="9"/>
                <c:pt idx="0">
                  <c:v>1</c:v>
                </c:pt>
                <c:pt idx="1">
                  <c:v>1</c:v>
                </c:pt>
                <c:pt idx="2">
                  <c:v>2</c:v>
                </c:pt>
                <c:pt idx="3">
                  <c:v>3</c:v>
                </c:pt>
                <c:pt idx="4">
                  <c:v>2</c:v>
                </c:pt>
                <c:pt idx="5">
                  <c:v>1</c:v>
                </c:pt>
                <c:pt idx="6">
                  <c:v>1</c:v>
                </c:pt>
                <c:pt idx="7">
                  <c:v>2</c:v>
                </c:pt>
                <c:pt idx="8">
                  <c:v>1</c:v>
                </c:pt>
              </c:numCache>
            </c:numRef>
          </c:val>
          <c:extLst>
            <c:ext xmlns:c16="http://schemas.microsoft.com/office/drawing/2014/chart" uri="{C3380CC4-5D6E-409C-BE32-E72D297353CC}">
              <c16:uniqueId val="{00000000-7551-4FF9-BD0F-772B1420B434}"/>
            </c:ext>
          </c:extLst>
        </c:ser>
        <c:dLbls>
          <c:showLegendKey val="0"/>
          <c:showVal val="0"/>
          <c:showCatName val="0"/>
          <c:showSerName val="0"/>
          <c:showPercent val="0"/>
          <c:showBubbleSize val="0"/>
        </c:dLbls>
        <c:gapWidth val="219"/>
        <c:overlap val="-27"/>
        <c:axId val="859087128"/>
        <c:axId val="859092376"/>
      </c:barChart>
      <c:catAx>
        <c:axId val="859087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9092376"/>
        <c:crosses val="autoZero"/>
        <c:auto val="1"/>
        <c:lblAlgn val="ctr"/>
        <c:lblOffset val="100"/>
        <c:noMultiLvlLbl val="0"/>
      </c:catAx>
      <c:valAx>
        <c:axId val="859092376"/>
        <c:scaling>
          <c:orientation val="minMax"/>
          <c:max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9087128"/>
        <c:crosses val="autoZero"/>
        <c:crossBetween val="between"/>
        <c:majorUnit val="1"/>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2000"/>
              <a:t>Please could you say the professional background of staff providing the PTSD interventions?</a:t>
            </a:r>
          </a:p>
        </c:rich>
      </c:tx>
      <c:layout>
        <c:manualLayout>
          <c:xMode val="edge"/>
          <c:yMode val="edge"/>
          <c:x val="0.13840660542432193"/>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Sheet1!$B$117:$B$120</c:f>
              <c:strCache>
                <c:ptCount val="4"/>
                <c:pt idx="0">
                  <c:v>Nursing</c:v>
                </c:pt>
                <c:pt idx="1">
                  <c:v>Psychiatry</c:v>
                </c:pt>
                <c:pt idx="2">
                  <c:v>Occupational therapy</c:v>
                </c:pt>
                <c:pt idx="3">
                  <c:v>Psychology</c:v>
                </c:pt>
              </c:strCache>
            </c:strRef>
          </c:cat>
          <c:val>
            <c:numRef>
              <c:f>Sheet1!$C$117:$C$120</c:f>
              <c:numCache>
                <c:formatCode>General</c:formatCode>
                <c:ptCount val="4"/>
                <c:pt idx="0">
                  <c:v>5</c:v>
                </c:pt>
                <c:pt idx="1">
                  <c:v>4</c:v>
                </c:pt>
                <c:pt idx="2">
                  <c:v>3</c:v>
                </c:pt>
                <c:pt idx="3">
                  <c:v>4</c:v>
                </c:pt>
              </c:numCache>
            </c:numRef>
          </c:val>
          <c:extLst>
            <c:ext xmlns:c16="http://schemas.microsoft.com/office/drawing/2014/chart" uri="{C3380CC4-5D6E-409C-BE32-E72D297353CC}">
              <c16:uniqueId val="{00000000-EF6C-4FF2-A03D-D2AD6F6E4719}"/>
            </c:ext>
          </c:extLst>
        </c:ser>
        <c:dLbls>
          <c:showLegendKey val="0"/>
          <c:showVal val="0"/>
          <c:showCatName val="0"/>
          <c:showSerName val="0"/>
          <c:showPercent val="0"/>
          <c:showBubbleSize val="0"/>
        </c:dLbls>
        <c:gapWidth val="219"/>
        <c:overlap val="-27"/>
        <c:axId val="904810056"/>
        <c:axId val="904810712"/>
      </c:barChart>
      <c:catAx>
        <c:axId val="9048100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810712"/>
        <c:crosses val="autoZero"/>
        <c:auto val="1"/>
        <c:lblAlgn val="ctr"/>
        <c:lblOffset val="100"/>
        <c:noMultiLvlLbl val="0"/>
      </c:catAx>
      <c:valAx>
        <c:axId val="904810712"/>
        <c:scaling>
          <c:orientation val="minMax"/>
          <c:max val="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810056"/>
        <c:crosses val="autoZero"/>
        <c:crossBetween val="between"/>
        <c:majorUnit val="1"/>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GB" sz="2000"/>
              <a:t>Does the prison use a trauma-informed/psychologically informed approach?</a:t>
            </a:r>
          </a:p>
        </c:rich>
      </c:tx>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1-2CF4-4C80-A77C-03CF63493598}"/>
              </c:ext>
            </c:extLst>
          </c:dPt>
          <c:dPt>
            <c:idx val="1"/>
            <c:bubble3D val="0"/>
            <c:spPr>
              <a:gradFill rotWithShape="1">
                <a:gsLst>
                  <a:gs pos="0">
                    <a:schemeClr val="accent2">
                      <a:tint val="100000"/>
                      <a:shade val="100000"/>
                      <a:satMod val="130000"/>
                    </a:schemeClr>
                  </a:gs>
                  <a:gs pos="100000">
                    <a:schemeClr val="accent2">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3-2CF4-4C80-A77C-03CF63493598}"/>
              </c:ext>
            </c:extLst>
          </c:dPt>
          <c:dPt>
            <c:idx val="2"/>
            <c:bubble3D val="0"/>
            <c:spPr>
              <a:gradFill rotWithShape="1">
                <a:gsLst>
                  <a:gs pos="0">
                    <a:schemeClr val="accent3">
                      <a:tint val="100000"/>
                      <a:shade val="100000"/>
                      <a:satMod val="130000"/>
                    </a:schemeClr>
                  </a:gs>
                  <a:gs pos="100000">
                    <a:schemeClr val="accent3">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5-2CF4-4C80-A77C-03CF63493598}"/>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Sheet1!$C$126:$E$126</c:f>
              <c:strCache>
                <c:ptCount val="3"/>
                <c:pt idx="0">
                  <c:v>Yes</c:v>
                </c:pt>
                <c:pt idx="1">
                  <c:v>No </c:v>
                </c:pt>
                <c:pt idx="2">
                  <c:v>Don't know</c:v>
                </c:pt>
              </c:strCache>
            </c:strRef>
          </c:cat>
          <c:val>
            <c:numRef>
              <c:f>Sheet1!$C$127:$E$127</c:f>
              <c:numCache>
                <c:formatCode>General</c:formatCode>
                <c:ptCount val="3"/>
                <c:pt idx="0">
                  <c:v>3</c:v>
                </c:pt>
                <c:pt idx="1">
                  <c:v>2</c:v>
                </c:pt>
                <c:pt idx="2">
                  <c:v>1</c:v>
                </c:pt>
              </c:numCache>
            </c:numRef>
          </c:val>
          <c:extLst>
            <c:ext xmlns:c16="http://schemas.microsoft.com/office/drawing/2014/chart" uri="{C3380CC4-5D6E-409C-BE32-E72D297353CC}">
              <c16:uniqueId val="{00000006-2CF4-4C80-A77C-03CF63493598}"/>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GB" sz="2000"/>
              <a:t>Do your staff teams have reflective practice sessions/supervision where they consider the impact of trauma?</a:t>
            </a:r>
          </a:p>
        </c:rich>
      </c:tx>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1-5F34-9344-950F-A44A3B5B306C}"/>
              </c:ext>
            </c:extLst>
          </c:dPt>
          <c:dPt>
            <c:idx val="1"/>
            <c:bubble3D val="0"/>
            <c:spPr>
              <a:gradFill rotWithShape="1">
                <a:gsLst>
                  <a:gs pos="0">
                    <a:schemeClr val="accent2">
                      <a:tint val="100000"/>
                      <a:shade val="100000"/>
                      <a:satMod val="130000"/>
                    </a:schemeClr>
                  </a:gs>
                  <a:gs pos="100000">
                    <a:schemeClr val="accent2">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3-5F34-9344-950F-A44A3B5B306C}"/>
              </c:ext>
            </c:extLst>
          </c:dPt>
          <c:dPt>
            <c:idx val="2"/>
            <c:bubble3D val="0"/>
            <c:spPr>
              <a:gradFill rotWithShape="1">
                <a:gsLst>
                  <a:gs pos="0">
                    <a:schemeClr val="accent3">
                      <a:tint val="100000"/>
                      <a:shade val="100000"/>
                      <a:satMod val="130000"/>
                    </a:schemeClr>
                  </a:gs>
                  <a:gs pos="100000">
                    <a:schemeClr val="accent3">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5-5F34-9344-950F-A44A3B5B306C}"/>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Sheet1!$C$137:$E$137</c:f>
              <c:strCache>
                <c:ptCount val="3"/>
                <c:pt idx="0">
                  <c:v>Yes</c:v>
                </c:pt>
                <c:pt idx="1">
                  <c:v>No</c:v>
                </c:pt>
                <c:pt idx="2">
                  <c:v>Don't know</c:v>
                </c:pt>
              </c:strCache>
            </c:strRef>
          </c:cat>
          <c:val>
            <c:numRef>
              <c:f>Sheet1!$C$138:$E$138</c:f>
              <c:numCache>
                <c:formatCode>General</c:formatCode>
                <c:ptCount val="3"/>
                <c:pt idx="0">
                  <c:v>3</c:v>
                </c:pt>
                <c:pt idx="1">
                  <c:v>1</c:v>
                </c:pt>
                <c:pt idx="2">
                  <c:v>2</c:v>
                </c:pt>
              </c:numCache>
            </c:numRef>
          </c:val>
          <c:extLst>
            <c:ext xmlns:c16="http://schemas.microsoft.com/office/drawing/2014/chart" uri="{C3380CC4-5D6E-409C-BE32-E72D297353CC}">
              <c16:uniqueId val="{00000006-5F34-9344-950F-A44A3B5B306C}"/>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7.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omments/modernComment_14F_24E42E10.xml><?xml version="1.0" encoding="utf-8"?>
<p188:cmLst xmlns:a="http://schemas.openxmlformats.org/drawingml/2006/main" xmlns:r="http://schemas.openxmlformats.org/officeDocument/2006/relationships" xmlns:p188="http://schemas.microsoft.com/office/powerpoint/2018/8/main">
  <p188:cm id="{BA37EFB5-1CE3-4D62-8E9D-1CAE3CB789DC}" authorId="{5E2F3F85-F2FE-E945-1385-AC4FB8F45511}" status="resolved" created="2023-02-09T18:59:28.998" complete="100000">
    <ac:deMkLst xmlns:ac="http://schemas.microsoft.com/office/drawing/2013/main/command">
      <pc:docMk xmlns:pc="http://schemas.microsoft.com/office/powerpoint/2013/main/command"/>
      <pc:sldMk xmlns:pc="http://schemas.microsoft.com/office/powerpoint/2013/main/command" cId="618933776" sldId="335"/>
      <ac:spMk id="2" creationId="{0C521A72-7611-DC52-1A12-C2474326BF59}"/>
    </ac:deMkLst>
    <p188:replyLst>
      <p188:reply id="{59777E62-4997-4BE6-8A48-5804666728C6}" authorId="{D08E8269-FACF-42C1-6576-5F701EC526E7}" created="2023-02-09T19:10:38.962">
        <p188:txBody>
          <a:bodyPr/>
          <a:lstStyle/>
          <a:p>
            <a:r>
              <a:rPr lang="en-GB"/>
              <a:t>I think it looks great. </a:t>
            </a:r>
          </a:p>
        </p188:txBody>
      </p188:reply>
    </p188:replyLst>
    <p188:txBody>
      <a:bodyPr/>
      <a:lstStyle/>
      <a:p>
        <a:r>
          <a:rPr lang="en-GB"/>
          <a:t>New mind map</a:t>
        </a:r>
      </a:p>
    </p188:txBody>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C59CF5-5B3B-4373-888E-62E8542FC55F}" type="doc">
      <dgm:prSet loTypeId="urn:microsoft.com/office/officeart/2005/8/layout/vProcess5" loCatId="process" qsTypeId="urn:microsoft.com/office/officeart/2005/8/quickstyle/simple2" qsCatId="simple" csTypeId="urn:microsoft.com/office/officeart/2005/8/colors/accent1_2" csCatId="accent1"/>
      <dgm:spPr/>
      <dgm:t>
        <a:bodyPr/>
        <a:lstStyle/>
        <a:p>
          <a:endParaRPr lang="en-US"/>
        </a:p>
      </dgm:t>
    </dgm:pt>
    <dgm:pt modelId="{E0DA2BA1-CD92-4253-BA47-5C0AF9CE59E0}">
      <dgm:prSet/>
      <dgm:spPr/>
      <dgm:t>
        <a:bodyPr/>
        <a:lstStyle/>
        <a:p>
          <a:r>
            <a:rPr lang="en-US" b="1"/>
            <a:t>Information about the establishment </a:t>
          </a:r>
          <a:r>
            <a:rPr lang="en-US"/>
            <a:t>(e.g., mental health care provider)</a:t>
          </a:r>
        </a:p>
      </dgm:t>
    </dgm:pt>
    <dgm:pt modelId="{FC401DFA-37EC-4F1D-8353-8096DCE99FB9}" type="parTrans" cxnId="{4618CE8E-1E13-4F0F-9C8E-A59BF8DBE3A5}">
      <dgm:prSet/>
      <dgm:spPr/>
      <dgm:t>
        <a:bodyPr/>
        <a:lstStyle/>
        <a:p>
          <a:endParaRPr lang="en-US"/>
        </a:p>
      </dgm:t>
    </dgm:pt>
    <dgm:pt modelId="{88BA0E1E-C810-4255-8F4D-F3D6CB9A7E76}" type="sibTrans" cxnId="{4618CE8E-1E13-4F0F-9C8E-A59BF8DBE3A5}">
      <dgm:prSet/>
      <dgm:spPr/>
      <dgm:t>
        <a:bodyPr/>
        <a:lstStyle/>
        <a:p>
          <a:endParaRPr lang="en-US"/>
        </a:p>
      </dgm:t>
    </dgm:pt>
    <dgm:pt modelId="{785CFFDA-28B1-445D-A28C-77E1DE56EED2}">
      <dgm:prSet/>
      <dgm:spPr/>
      <dgm:t>
        <a:bodyPr/>
        <a:lstStyle/>
        <a:p>
          <a:r>
            <a:rPr lang="en-US" b="1"/>
            <a:t>Service structure </a:t>
          </a:r>
          <a:r>
            <a:rPr lang="en-US"/>
            <a:t>(how mental health care is structured; multi-disciplinary?; integrated health and substance misuse services? Inpatient hospital; safe cells?</a:t>
          </a:r>
        </a:p>
      </dgm:t>
    </dgm:pt>
    <dgm:pt modelId="{7374C100-CE72-42C0-B0B4-6AC08525D18E}" type="parTrans" cxnId="{2DA7CA5F-3C74-471A-8294-4B6552B28793}">
      <dgm:prSet/>
      <dgm:spPr/>
      <dgm:t>
        <a:bodyPr/>
        <a:lstStyle/>
        <a:p>
          <a:endParaRPr lang="en-US"/>
        </a:p>
      </dgm:t>
    </dgm:pt>
    <dgm:pt modelId="{2D46DEFB-09F0-428F-AC37-BDC2C55680DA}" type="sibTrans" cxnId="{2DA7CA5F-3C74-471A-8294-4B6552B28793}">
      <dgm:prSet/>
      <dgm:spPr/>
      <dgm:t>
        <a:bodyPr/>
        <a:lstStyle/>
        <a:p>
          <a:endParaRPr lang="en-US"/>
        </a:p>
      </dgm:t>
    </dgm:pt>
    <dgm:pt modelId="{C53B5A1B-9F76-4B28-A63D-D21CAD6A8A2B}">
      <dgm:prSet/>
      <dgm:spPr/>
      <dgm:t>
        <a:bodyPr/>
        <a:lstStyle/>
        <a:p>
          <a:r>
            <a:rPr lang="en-GB" b="1"/>
            <a:t>Details of staffing levels</a:t>
          </a:r>
          <a:r>
            <a:rPr lang="en-GB"/>
            <a:t> (numbers &amp; professional groups)</a:t>
          </a:r>
          <a:endParaRPr lang="en-US"/>
        </a:p>
      </dgm:t>
    </dgm:pt>
    <dgm:pt modelId="{52A62EDA-3A9B-4D15-BA61-C887BE0A0635}" type="parTrans" cxnId="{3279D3A0-2D2F-4B1E-BD68-EA5293803889}">
      <dgm:prSet/>
      <dgm:spPr/>
      <dgm:t>
        <a:bodyPr/>
        <a:lstStyle/>
        <a:p>
          <a:endParaRPr lang="en-US"/>
        </a:p>
      </dgm:t>
    </dgm:pt>
    <dgm:pt modelId="{D884DD2B-4C9C-4FC9-9134-084E291EC177}" type="sibTrans" cxnId="{3279D3A0-2D2F-4B1E-BD68-EA5293803889}">
      <dgm:prSet/>
      <dgm:spPr/>
      <dgm:t>
        <a:bodyPr/>
        <a:lstStyle/>
        <a:p>
          <a:endParaRPr lang="en-US"/>
        </a:p>
      </dgm:t>
    </dgm:pt>
    <dgm:pt modelId="{776545A2-C747-45E6-A3CA-9A0B30C16F77}">
      <dgm:prSet/>
      <dgm:spPr/>
      <dgm:t>
        <a:bodyPr/>
        <a:lstStyle/>
        <a:p>
          <a:r>
            <a:rPr lang="en-GB" b="1"/>
            <a:t>Types of  interventions available </a:t>
          </a:r>
          <a:r>
            <a:rPr lang="en-GB"/>
            <a:t>(</a:t>
          </a:r>
          <a:r>
            <a:rPr lang="en-US"/>
            <a:t>psychological therapies and mental health interventions for patients with PTSD, Complex PTSD, and other co-occurring conditions</a:t>
          </a:r>
          <a:r>
            <a:rPr lang="en-GB"/>
            <a:t>)</a:t>
          </a:r>
          <a:endParaRPr lang="en-US"/>
        </a:p>
      </dgm:t>
    </dgm:pt>
    <dgm:pt modelId="{BA3CE6C0-56CC-476C-B7D6-D82CCCED0F83}" type="parTrans" cxnId="{BE8F9C8B-BAB9-4EB0-B15D-CB6B95BB924B}">
      <dgm:prSet/>
      <dgm:spPr/>
      <dgm:t>
        <a:bodyPr/>
        <a:lstStyle/>
        <a:p>
          <a:endParaRPr lang="en-US"/>
        </a:p>
      </dgm:t>
    </dgm:pt>
    <dgm:pt modelId="{E7858792-3D7B-403B-A2EA-093E59FF5921}" type="sibTrans" cxnId="{BE8F9C8B-BAB9-4EB0-B15D-CB6B95BB924B}">
      <dgm:prSet/>
      <dgm:spPr/>
      <dgm:t>
        <a:bodyPr/>
        <a:lstStyle/>
        <a:p>
          <a:endParaRPr lang="en-US"/>
        </a:p>
      </dgm:t>
    </dgm:pt>
    <dgm:pt modelId="{598FCF2C-8794-2147-BDB3-53920C3A8094}" type="pres">
      <dgm:prSet presAssocID="{96C59CF5-5B3B-4373-888E-62E8542FC55F}" presName="outerComposite" presStyleCnt="0">
        <dgm:presLayoutVars>
          <dgm:chMax val="5"/>
          <dgm:dir/>
          <dgm:resizeHandles val="exact"/>
        </dgm:presLayoutVars>
      </dgm:prSet>
      <dgm:spPr/>
    </dgm:pt>
    <dgm:pt modelId="{F3E79910-27FA-F94A-B657-9365909CFF40}" type="pres">
      <dgm:prSet presAssocID="{96C59CF5-5B3B-4373-888E-62E8542FC55F}" presName="dummyMaxCanvas" presStyleCnt="0">
        <dgm:presLayoutVars/>
      </dgm:prSet>
      <dgm:spPr/>
    </dgm:pt>
    <dgm:pt modelId="{D1BC711B-77D3-9744-B8BB-8DA9E900C62A}" type="pres">
      <dgm:prSet presAssocID="{96C59CF5-5B3B-4373-888E-62E8542FC55F}" presName="FourNodes_1" presStyleLbl="node1" presStyleIdx="0" presStyleCnt="4">
        <dgm:presLayoutVars>
          <dgm:bulletEnabled val="1"/>
        </dgm:presLayoutVars>
      </dgm:prSet>
      <dgm:spPr/>
    </dgm:pt>
    <dgm:pt modelId="{D2C96814-0C5E-824B-A0B1-C87FCDC03A56}" type="pres">
      <dgm:prSet presAssocID="{96C59CF5-5B3B-4373-888E-62E8542FC55F}" presName="FourNodes_2" presStyleLbl="node1" presStyleIdx="1" presStyleCnt="4">
        <dgm:presLayoutVars>
          <dgm:bulletEnabled val="1"/>
        </dgm:presLayoutVars>
      </dgm:prSet>
      <dgm:spPr/>
    </dgm:pt>
    <dgm:pt modelId="{9FF3F572-7DA7-3E48-A32D-10F59B233660}" type="pres">
      <dgm:prSet presAssocID="{96C59CF5-5B3B-4373-888E-62E8542FC55F}" presName="FourNodes_3" presStyleLbl="node1" presStyleIdx="2" presStyleCnt="4">
        <dgm:presLayoutVars>
          <dgm:bulletEnabled val="1"/>
        </dgm:presLayoutVars>
      </dgm:prSet>
      <dgm:spPr/>
    </dgm:pt>
    <dgm:pt modelId="{2617D6D5-626F-0146-AF76-16C89513D52B}" type="pres">
      <dgm:prSet presAssocID="{96C59CF5-5B3B-4373-888E-62E8542FC55F}" presName="FourNodes_4" presStyleLbl="node1" presStyleIdx="3" presStyleCnt="4">
        <dgm:presLayoutVars>
          <dgm:bulletEnabled val="1"/>
        </dgm:presLayoutVars>
      </dgm:prSet>
      <dgm:spPr/>
    </dgm:pt>
    <dgm:pt modelId="{8D1687D8-23D4-9142-9D21-D0EB543709BA}" type="pres">
      <dgm:prSet presAssocID="{96C59CF5-5B3B-4373-888E-62E8542FC55F}" presName="FourConn_1-2" presStyleLbl="fgAccFollowNode1" presStyleIdx="0" presStyleCnt="3">
        <dgm:presLayoutVars>
          <dgm:bulletEnabled val="1"/>
        </dgm:presLayoutVars>
      </dgm:prSet>
      <dgm:spPr/>
    </dgm:pt>
    <dgm:pt modelId="{42BAFC0D-E21D-8D4C-8DF4-69932B024602}" type="pres">
      <dgm:prSet presAssocID="{96C59CF5-5B3B-4373-888E-62E8542FC55F}" presName="FourConn_2-3" presStyleLbl="fgAccFollowNode1" presStyleIdx="1" presStyleCnt="3">
        <dgm:presLayoutVars>
          <dgm:bulletEnabled val="1"/>
        </dgm:presLayoutVars>
      </dgm:prSet>
      <dgm:spPr/>
    </dgm:pt>
    <dgm:pt modelId="{E91085D6-E17C-3A45-A2BD-7456761A2863}" type="pres">
      <dgm:prSet presAssocID="{96C59CF5-5B3B-4373-888E-62E8542FC55F}" presName="FourConn_3-4" presStyleLbl="fgAccFollowNode1" presStyleIdx="2" presStyleCnt="3">
        <dgm:presLayoutVars>
          <dgm:bulletEnabled val="1"/>
        </dgm:presLayoutVars>
      </dgm:prSet>
      <dgm:spPr/>
    </dgm:pt>
    <dgm:pt modelId="{31C886DC-7BD8-BD4B-8283-CCCEBADFE71C}" type="pres">
      <dgm:prSet presAssocID="{96C59CF5-5B3B-4373-888E-62E8542FC55F}" presName="FourNodes_1_text" presStyleLbl="node1" presStyleIdx="3" presStyleCnt="4">
        <dgm:presLayoutVars>
          <dgm:bulletEnabled val="1"/>
        </dgm:presLayoutVars>
      </dgm:prSet>
      <dgm:spPr/>
    </dgm:pt>
    <dgm:pt modelId="{7880FD36-9959-4F46-9277-55C2A4F26E94}" type="pres">
      <dgm:prSet presAssocID="{96C59CF5-5B3B-4373-888E-62E8542FC55F}" presName="FourNodes_2_text" presStyleLbl="node1" presStyleIdx="3" presStyleCnt="4">
        <dgm:presLayoutVars>
          <dgm:bulletEnabled val="1"/>
        </dgm:presLayoutVars>
      </dgm:prSet>
      <dgm:spPr/>
    </dgm:pt>
    <dgm:pt modelId="{104B54A7-0D2C-694A-A433-BA6308C46E9A}" type="pres">
      <dgm:prSet presAssocID="{96C59CF5-5B3B-4373-888E-62E8542FC55F}" presName="FourNodes_3_text" presStyleLbl="node1" presStyleIdx="3" presStyleCnt="4">
        <dgm:presLayoutVars>
          <dgm:bulletEnabled val="1"/>
        </dgm:presLayoutVars>
      </dgm:prSet>
      <dgm:spPr/>
    </dgm:pt>
    <dgm:pt modelId="{332C7F25-FCF4-DC44-B1F0-E4A9C95E25C1}" type="pres">
      <dgm:prSet presAssocID="{96C59CF5-5B3B-4373-888E-62E8542FC55F}" presName="FourNodes_4_text" presStyleLbl="node1" presStyleIdx="3" presStyleCnt="4">
        <dgm:presLayoutVars>
          <dgm:bulletEnabled val="1"/>
        </dgm:presLayoutVars>
      </dgm:prSet>
      <dgm:spPr/>
    </dgm:pt>
  </dgm:ptLst>
  <dgm:cxnLst>
    <dgm:cxn modelId="{DF11BF06-0F77-4B4C-B43D-91CC0D4EFF05}" type="presOf" srcId="{776545A2-C747-45E6-A3CA-9A0B30C16F77}" destId="{332C7F25-FCF4-DC44-B1F0-E4A9C95E25C1}" srcOrd="1" destOrd="0" presId="urn:microsoft.com/office/officeart/2005/8/layout/vProcess5"/>
    <dgm:cxn modelId="{A6F69B0A-4937-3343-8EE1-04E55DF51276}" type="presOf" srcId="{96C59CF5-5B3B-4373-888E-62E8542FC55F}" destId="{598FCF2C-8794-2147-BDB3-53920C3A8094}" srcOrd="0" destOrd="0" presId="urn:microsoft.com/office/officeart/2005/8/layout/vProcess5"/>
    <dgm:cxn modelId="{42DA4C16-8077-7642-BB2B-A65007D26561}" type="presOf" srcId="{D884DD2B-4C9C-4FC9-9134-084E291EC177}" destId="{E91085D6-E17C-3A45-A2BD-7456761A2863}" srcOrd="0" destOrd="0" presId="urn:microsoft.com/office/officeart/2005/8/layout/vProcess5"/>
    <dgm:cxn modelId="{9101FB19-2FA6-DA40-B811-EAA25339494C}" type="presOf" srcId="{88BA0E1E-C810-4255-8F4D-F3D6CB9A7E76}" destId="{8D1687D8-23D4-9142-9D21-D0EB543709BA}" srcOrd="0" destOrd="0" presId="urn:microsoft.com/office/officeart/2005/8/layout/vProcess5"/>
    <dgm:cxn modelId="{454CD85B-8014-6F40-B0C2-2A44AE4C1893}" type="presOf" srcId="{2D46DEFB-09F0-428F-AC37-BDC2C55680DA}" destId="{42BAFC0D-E21D-8D4C-8DF4-69932B024602}" srcOrd="0" destOrd="0" presId="urn:microsoft.com/office/officeart/2005/8/layout/vProcess5"/>
    <dgm:cxn modelId="{2DA7CA5F-3C74-471A-8294-4B6552B28793}" srcId="{96C59CF5-5B3B-4373-888E-62E8542FC55F}" destId="{785CFFDA-28B1-445D-A28C-77E1DE56EED2}" srcOrd="1" destOrd="0" parTransId="{7374C100-CE72-42C0-B0B4-6AC08525D18E}" sibTransId="{2D46DEFB-09F0-428F-AC37-BDC2C55680DA}"/>
    <dgm:cxn modelId="{B0F6177A-AAF0-0E48-9598-35F4D6F87016}" type="presOf" srcId="{C53B5A1B-9F76-4B28-A63D-D21CAD6A8A2B}" destId="{9FF3F572-7DA7-3E48-A32D-10F59B233660}" srcOrd="0" destOrd="0" presId="urn:microsoft.com/office/officeart/2005/8/layout/vProcess5"/>
    <dgm:cxn modelId="{58931084-2E28-7849-8CFB-5925F5A4E06A}" type="presOf" srcId="{E0DA2BA1-CD92-4253-BA47-5C0AF9CE59E0}" destId="{31C886DC-7BD8-BD4B-8283-CCCEBADFE71C}" srcOrd="1" destOrd="0" presId="urn:microsoft.com/office/officeart/2005/8/layout/vProcess5"/>
    <dgm:cxn modelId="{BE8F9C8B-BAB9-4EB0-B15D-CB6B95BB924B}" srcId="{96C59CF5-5B3B-4373-888E-62E8542FC55F}" destId="{776545A2-C747-45E6-A3CA-9A0B30C16F77}" srcOrd="3" destOrd="0" parTransId="{BA3CE6C0-56CC-476C-B7D6-D82CCCED0F83}" sibTransId="{E7858792-3D7B-403B-A2EA-093E59FF5921}"/>
    <dgm:cxn modelId="{4618CE8E-1E13-4F0F-9C8E-A59BF8DBE3A5}" srcId="{96C59CF5-5B3B-4373-888E-62E8542FC55F}" destId="{E0DA2BA1-CD92-4253-BA47-5C0AF9CE59E0}" srcOrd="0" destOrd="0" parTransId="{FC401DFA-37EC-4F1D-8353-8096DCE99FB9}" sibTransId="{88BA0E1E-C810-4255-8F4D-F3D6CB9A7E76}"/>
    <dgm:cxn modelId="{3279D3A0-2D2F-4B1E-BD68-EA5293803889}" srcId="{96C59CF5-5B3B-4373-888E-62E8542FC55F}" destId="{C53B5A1B-9F76-4B28-A63D-D21CAD6A8A2B}" srcOrd="2" destOrd="0" parTransId="{52A62EDA-3A9B-4D15-BA61-C887BE0A0635}" sibTransId="{D884DD2B-4C9C-4FC9-9134-084E291EC177}"/>
    <dgm:cxn modelId="{FB272BA4-8816-1D42-B7C8-505D91E8DEA8}" type="presOf" srcId="{E0DA2BA1-CD92-4253-BA47-5C0AF9CE59E0}" destId="{D1BC711B-77D3-9744-B8BB-8DA9E900C62A}" srcOrd="0" destOrd="0" presId="urn:microsoft.com/office/officeart/2005/8/layout/vProcess5"/>
    <dgm:cxn modelId="{E7D099A8-7464-F541-B45F-4D3AC0C3B094}" type="presOf" srcId="{C53B5A1B-9F76-4B28-A63D-D21CAD6A8A2B}" destId="{104B54A7-0D2C-694A-A433-BA6308C46E9A}" srcOrd="1" destOrd="0" presId="urn:microsoft.com/office/officeart/2005/8/layout/vProcess5"/>
    <dgm:cxn modelId="{B6E6E7AB-7655-0C4D-B3D3-D4584302E69B}" type="presOf" srcId="{785CFFDA-28B1-445D-A28C-77E1DE56EED2}" destId="{7880FD36-9959-4F46-9277-55C2A4F26E94}" srcOrd="1" destOrd="0" presId="urn:microsoft.com/office/officeart/2005/8/layout/vProcess5"/>
    <dgm:cxn modelId="{FCF90ED3-59F0-9A41-9ABF-0EE19C547B9D}" type="presOf" srcId="{785CFFDA-28B1-445D-A28C-77E1DE56EED2}" destId="{D2C96814-0C5E-824B-A0B1-C87FCDC03A56}" srcOrd="0" destOrd="0" presId="urn:microsoft.com/office/officeart/2005/8/layout/vProcess5"/>
    <dgm:cxn modelId="{5C1F01DF-C2F8-C440-933A-04BF7E357004}" type="presOf" srcId="{776545A2-C747-45E6-A3CA-9A0B30C16F77}" destId="{2617D6D5-626F-0146-AF76-16C89513D52B}" srcOrd="0" destOrd="0" presId="urn:microsoft.com/office/officeart/2005/8/layout/vProcess5"/>
    <dgm:cxn modelId="{2D3D762A-3864-2E46-8F64-722C4F60431B}" type="presParOf" srcId="{598FCF2C-8794-2147-BDB3-53920C3A8094}" destId="{F3E79910-27FA-F94A-B657-9365909CFF40}" srcOrd="0" destOrd="0" presId="urn:microsoft.com/office/officeart/2005/8/layout/vProcess5"/>
    <dgm:cxn modelId="{58E6233B-4E98-9C42-B182-8372F91151C5}" type="presParOf" srcId="{598FCF2C-8794-2147-BDB3-53920C3A8094}" destId="{D1BC711B-77D3-9744-B8BB-8DA9E900C62A}" srcOrd="1" destOrd="0" presId="urn:microsoft.com/office/officeart/2005/8/layout/vProcess5"/>
    <dgm:cxn modelId="{1CF20D0B-84D4-BB4C-8AEB-7489F69AC651}" type="presParOf" srcId="{598FCF2C-8794-2147-BDB3-53920C3A8094}" destId="{D2C96814-0C5E-824B-A0B1-C87FCDC03A56}" srcOrd="2" destOrd="0" presId="urn:microsoft.com/office/officeart/2005/8/layout/vProcess5"/>
    <dgm:cxn modelId="{DE22ACF9-1DB1-1A42-9E9C-E8BF01602596}" type="presParOf" srcId="{598FCF2C-8794-2147-BDB3-53920C3A8094}" destId="{9FF3F572-7DA7-3E48-A32D-10F59B233660}" srcOrd="3" destOrd="0" presId="urn:microsoft.com/office/officeart/2005/8/layout/vProcess5"/>
    <dgm:cxn modelId="{B77C9D0F-748C-DD4B-8377-EA3701AF2623}" type="presParOf" srcId="{598FCF2C-8794-2147-BDB3-53920C3A8094}" destId="{2617D6D5-626F-0146-AF76-16C89513D52B}" srcOrd="4" destOrd="0" presId="urn:microsoft.com/office/officeart/2005/8/layout/vProcess5"/>
    <dgm:cxn modelId="{B5E935EF-CC91-2547-BB88-BA94C1D4741D}" type="presParOf" srcId="{598FCF2C-8794-2147-BDB3-53920C3A8094}" destId="{8D1687D8-23D4-9142-9D21-D0EB543709BA}" srcOrd="5" destOrd="0" presId="urn:microsoft.com/office/officeart/2005/8/layout/vProcess5"/>
    <dgm:cxn modelId="{EE32F534-D460-984B-8BB8-83641F5348BA}" type="presParOf" srcId="{598FCF2C-8794-2147-BDB3-53920C3A8094}" destId="{42BAFC0D-E21D-8D4C-8DF4-69932B024602}" srcOrd="6" destOrd="0" presId="urn:microsoft.com/office/officeart/2005/8/layout/vProcess5"/>
    <dgm:cxn modelId="{6DC5A179-6510-BD4D-BE21-DE057699A354}" type="presParOf" srcId="{598FCF2C-8794-2147-BDB3-53920C3A8094}" destId="{E91085D6-E17C-3A45-A2BD-7456761A2863}" srcOrd="7" destOrd="0" presId="urn:microsoft.com/office/officeart/2005/8/layout/vProcess5"/>
    <dgm:cxn modelId="{1B3A6A14-2701-6A45-9D9F-5B005C5B30EB}" type="presParOf" srcId="{598FCF2C-8794-2147-BDB3-53920C3A8094}" destId="{31C886DC-7BD8-BD4B-8283-CCCEBADFE71C}" srcOrd="8" destOrd="0" presId="urn:microsoft.com/office/officeart/2005/8/layout/vProcess5"/>
    <dgm:cxn modelId="{C82B80AA-F65B-FA4F-B437-C8505751EE90}" type="presParOf" srcId="{598FCF2C-8794-2147-BDB3-53920C3A8094}" destId="{7880FD36-9959-4F46-9277-55C2A4F26E94}" srcOrd="9" destOrd="0" presId="urn:microsoft.com/office/officeart/2005/8/layout/vProcess5"/>
    <dgm:cxn modelId="{48B2A7D1-16E9-E547-B657-80CA55F79FC6}" type="presParOf" srcId="{598FCF2C-8794-2147-BDB3-53920C3A8094}" destId="{104B54A7-0D2C-694A-A433-BA6308C46E9A}" srcOrd="10" destOrd="0" presId="urn:microsoft.com/office/officeart/2005/8/layout/vProcess5"/>
    <dgm:cxn modelId="{50E5E7EB-533E-3F4A-89AA-45AB08EC97AA}" type="presParOf" srcId="{598FCF2C-8794-2147-BDB3-53920C3A8094}" destId="{332C7F25-FCF4-DC44-B1F0-E4A9C95E25C1}"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208F44-DD6A-44E9-8F86-D6AB9D5D3DCC}" type="doc">
      <dgm:prSet loTypeId="urn:microsoft.com/office/officeart/2005/8/layout/default" loCatId="list" qsTypeId="urn:microsoft.com/office/officeart/2005/8/quickstyle/simple2" qsCatId="simple" csTypeId="urn:microsoft.com/office/officeart/2005/8/colors/accent1_2" csCatId="accent1"/>
      <dgm:spPr/>
      <dgm:t>
        <a:bodyPr/>
        <a:lstStyle/>
        <a:p>
          <a:endParaRPr lang="en-US"/>
        </a:p>
      </dgm:t>
    </dgm:pt>
    <dgm:pt modelId="{3E44775B-8878-4E99-9E3B-9848D6616DA6}">
      <dgm:prSet/>
      <dgm:spPr/>
      <dgm:t>
        <a:bodyPr/>
        <a:lstStyle/>
        <a:p>
          <a:r>
            <a:rPr lang="en-GB"/>
            <a:t>Up to 85% of prison population have experienced developmental trauma (Bramley et al. 2015)</a:t>
          </a:r>
          <a:endParaRPr lang="en-US"/>
        </a:p>
      </dgm:t>
    </dgm:pt>
    <dgm:pt modelId="{41DCE6E0-BE14-4679-9250-74916ED1F2AA}" type="parTrans" cxnId="{A257A81E-8379-4BF5-8C83-E9CC0994EC30}">
      <dgm:prSet/>
      <dgm:spPr/>
      <dgm:t>
        <a:bodyPr/>
        <a:lstStyle/>
        <a:p>
          <a:endParaRPr lang="en-US"/>
        </a:p>
      </dgm:t>
    </dgm:pt>
    <dgm:pt modelId="{1C1604FA-5907-469B-A785-F0B64F53EFE1}" type="sibTrans" cxnId="{A257A81E-8379-4BF5-8C83-E9CC0994EC30}">
      <dgm:prSet/>
      <dgm:spPr/>
      <dgm:t>
        <a:bodyPr/>
        <a:lstStyle/>
        <a:p>
          <a:endParaRPr lang="en-US"/>
        </a:p>
      </dgm:t>
    </dgm:pt>
    <dgm:pt modelId="{C6B6E949-55D1-4A04-96EA-45FEC3BB25DB}">
      <dgm:prSet/>
      <dgm:spPr/>
      <dgm:t>
        <a:bodyPr/>
        <a:lstStyle/>
        <a:p>
          <a:r>
            <a:rPr lang="en-GB"/>
            <a:t>High proportion will experience Severe and Multiple Disadvantage (SMD) – two or more of offending, mental health, substance use or homelessness</a:t>
          </a:r>
          <a:endParaRPr lang="en-US"/>
        </a:p>
      </dgm:t>
    </dgm:pt>
    <dgm:pt modelId="{2D0876A4-D7F0-4F39-B320-57E8B347588A}" type="parTrans" cxnId="{1A12A322-F990-4B86-8326-CF1CB16EFE63}">
      <dgm:prSet/>
      <dgm:spPr/>
      <dgm:t>
        <a:bodyPr/>
        <a:lstStyle/>
        <a:p>
          <a:endParaRPr lang="en-US"/>
        </a:p>
      </dgm:t>
    </dgm:pt>
    <dgm:pt modelId="{E6FEF3D2-1C3A-4F50-895E-012DB7FC59DC}" type="sibTrans" cxnId="{1A12A322-F990-4B86-8326-CF1CB16EFE63}">
      <dgm:prSet/>
      <dgm:spPr/>
      <dgm:t>
        <a:bodyPr/>
        <a:lstStyle/>
        <a:p>
          <a:endParaRPr lang="en-US"/>
        </a:p>
      </dgm:t>
    </dgm:pt>
    <dgm:pt modelId="{4FC6DD0F-CED0-48A6-86B4-751D9DBF550E}">
      <dgm:prSet/>
      <dgm:spPr/>
      <dgm:t>
        <a:bodyPr/>
        <a:lstStyle/>
        <a:p>
          <a:r>
            <a:rPr lang="en-GB"/>
            <a:t>Under-detection of mental health conditions, and modest outcomes (Facer-Irwin et al. 2021)</a:t>
          </a:r>
          <a:endParaRPr lang="en-US"/>
        </a:p>
      </dgm:t>
    </dgm:pt>
    <dgm:pt modelId="{90CE2EA1-97C1-4957-9689-9856DF72C8BB}" type="parTrans" cxnId="{10977512-C61E-47A3-85AD-775EA8243021}">
      <dgm:prSet/>
      <dgm:spPr/>
      <dgm:t>
        <a:bodyPr/>
        <a:lstStyle/>
        <a:p>
          <a:endParaRPr lang="en-US"/>
        </a:p>
      </dgm:t>
    </dgm:pt>
    <dgm:pt modelId="{642A3299-3A38-4539-B056-5F628352E9D5}" type="sibTrans" cxnId="{10977512-C61E-47A3-85AD-775EA8243021}">
      <dgm:prSet/>
      <dgm:spPr/>
      <dgm:t>
        <a:bodyPr/>
        <a:lstStyle/>
        <a:p>
          <a:endParaRPr lang="en-US"/>
        </a:p>
      </dgm:t>
    </dgm:pt>
    <dgm:pt modelId="{D5244F1A-A401-4E77-8741-9518C53D6C1A}">
      <dgm:prSet/>
      <dgm:spPr/>
      <dgm:t>
        <a:bodyPr/>
        <a:lstStyle/>
        <a:p>
          <a:r>
            <a:rPr lang="en-GB"/>
            <a:t>Most in need of effective trauma-informed pathways</a:t>
          </a:r>
          <a:endParaRPr lang="en-US"/>
        </a:p>
      </dgm:t>
    </dgm:pt>
    <dgm:pt modelId="{FBDD3831-1F69-4BF3-BC13-F81CC5718FB2}" type="parTrans" cxnId="{B578ADC1-CED8-445E-B7C6-11DA24E7A5B6}">
      <dgm:prSet/>
      <dgm:spPr/>
      <dgm:t>
        <a:bodyPr/>
        <a:lstStyle/>
        <a:p>
          <a:endParaRPr lang="en-US"/>
        </a:p>
      </dgm:t>
    </dgm:pt>
    <dgm:pt modelId="{71B1B8DC-CB97-454D-A3FE-FB0FADD5A953}" type="sibTrans" cxnId="{B578ADC1-CED8-445E-B7C6-11DA24E7A5B6}">
      <dgm:prSet/>
      <dgm:spPr/>
      <dgm:t>
        <a:bodyPr/>
        <a:lstStyle/>
        <a:p>
          <a:endParaRPr lang="en-US"/>
        </a:p>
      </dgm:t>
    </dgm:pt>
    <dgm:pt modelId="{2E5859E2-1942-42B3-A2EC-AF062B95FD18}">
      <dgm:prSet/>
      <dgm:spPr/>
      <dgm:t>
        <a:bodyPr/>
        <a:lstStyle/>
        <a:p>
          <a:r>
            <a:rPr lang="en-GB"/>
            <a:t>Significant challenges in designing and implementing these pathways</a:t>
          </a:r>
          <a:endParaRPr lang="en-US"/>
        </a:p>
      </dgm:t>
    </dgm:pt>
    <dgm:pt modelId="{1E4B9EB8-7E19-414B-987F-8ADE741C5FBF}" type="parTrans" cxnId="{27A60202-1015-4A24-9FF8-E6038B7EDFA7}">
      <dgm:prSet/>
      <dgm:spPr/>
      <dgm:t>
        <a:bodyPr/>
        <a:lstStyle/>
        <a:p>
          <a:endParaRPr lang="en-US"/>
        </a:p>
      </dgm:t>
    </dgm:pt>
    <dgm:pt modelId="{360AF0C6-2EFB-49E6-8E46-85202E2DA241}" type="sibTrans" cxnId="{27A60202-1015-4A24-9FF8-E6038B7EDFA7}">
      <dgm:prSet/>
      <dgm:spPr/>
      <dgm:t>
        <a:bodyPr/>
        <a:lstStyle/>
        <a:p>
          <a:endParaRPr lang="en-US"/>
        </a:p>
      </dgm:t>
    </dgm:pt>
    <dgm:pt modelId="{13CDB62B-F3B5-4887-811B-E2F7F7BAE6BB}" type="pres">
      <dgm:prSet presAssocID="{96208F44-DD6A-44E9-8F86-D6AB9D5D3DCC}" presName="diagram" presStyleCnt="0">
        <dgm:presLayoutVars>
          <dgm:dir/>
          <dgm:resizeHandles val="exact"/>
        </dgm:presLayoutVars>
      </dgm:prSet>
      <dgm:spPr/>
    </dgm:pt>
    <dgm:pt modelId="{B46FBA0C-809F-458E-8121-0962FCAD7FB5}" type="pres">
      <dgm:prSet presAssocID="{3E44775B-8878-4E99-9E3B-9848D6616DA6}" presName="node" presStyleLbl="node1" presStyleIdx="0" presStyleCnt="5">
        <dgm:presLayoutVars>
          <dgm:bulletEnabled val="1"/>
        </dgm:presLayoutVars>
      </dgm:prSet>
      <dgm:spPr/>
    </dgm:pt>
    <dgm:pt modelId="{3671A158-360D-4035-A01E-93D50FB80E0B}" type="pres">
      <dgm:prSet presAssocID="{1C1604FA-5907-469B-A785-F0B64F53EFE1}" presName="sibTrans" presStyleCnt="0"/>
      <dgm:spPr/>
    </dgm:pt>
    <dgm:pt modelId="{713EAD17-0BDB-48F3-9B85-70B6D91DFB84}" type="pres">
      <dgm:prSet presAssocID="{C6B6E949-55D1-4A04-96EA-45FEC3BB25DB}" presName="node" presStyleLbl="node1" presStyleIdx="1" presStyleCnt="5">
        <dgm:presLayoutVars>
          <dgm:bulletEnabled val="1"/>
        </dgm:presLayoutVars>
      </dgm:prSet>
      <dgm:spPr/>
    </dgm:pt>
    <dgm:pt modelId="{DA4E7858-F519-43E2-BD2B-80936F1FF68A}" type="pres">
      <dgm:prSet presAssocID="{E6FEF3D2-1C3A-4F50-895E-012DB7FC59DC}" presName="sibTrans" presStyleCnt="0"/>
      <dgm:spPr/>
    </dgm:pt>
    <dgm:pt modelId="{A8D0305C-5D1C-424E-ADC8-ED16DE27AF36}" type="pres">
      <dgm:prSet presAssocID="{4FC6DD0F-CED0-48A6-86B4-751D9DBF550E}" presName="node" presStyleLbl="node1" presStyleIdx="2" presStyleCnt="5">
        <dgm:presLayoutVars>
          <dgm:bulletEnabled val="1"/>
        </dgm:presLayoutVars>
      </dgm:prSet>
      <dgm:spPr/>
    </dgm:pt>
    <dgm:pt modelId="{D30E1925-B2CC-4C2F-B581-72F821CCC0F4}" type="pres">
      <dgm:prSet presAssocID="{642A3299-3A38-4539-B056-5F628352E9D5}" presName="sibTrans" presStyleCnt="0"/>
      <dgm:spPr/>
    </dgm:pt>
    <dgm:pt modelId="{93EF9211-7593-48C8-9D19-21FECC0BDD5E}" type="pres">
      <dgm:prSet presAssocID="{D5244F1A-A401-4E77-8741-9518C53D6C1A}" presName="node" presStyleLbl="node1" presStyleIdx="3" presStyleCnt="5">
        <dgm:presLayoutVars>
          <dgm:bulletEnabled val="1"/>
        </dgm:presLayoutVars>
      </dgm:prSet>
      <dgm:spPr/>
    </dgm:pt>
    <dgm:pt modelId="{3597D798-F477-435A-8689-A52015C1AC75}" type="pres">
      <dgm:prSet presAssocID="{71B1B8DC-CB97-454D-A3FE-FB0FADD5A953}" presName="sibTrans" presStyleCnt="0"/>
      <dgm:spPr/>
    </dgm:pt>
    <dgm:pt modelId="{777F6607-1AAA-4706-87E9-96DBB4D1373C}" type="pres">
      <dgm:prSet presAssocID="{2E5859E2-1942-42B3-A2EC-AF062B95FD18}" presName="node" presStyleLbl="node1" presStyleIdx="4" presStyleCnt="5">
        <dgm:presLayoutVars>
          <dgm:bulletEnabled val="1"/>
        </dgm:presLayoutVars>
      </dgm:prSet>
      <dgm:spPr/>
    </dgm:pt>
  </dgm:ptLst>
  <dgm:cxnLst>
    <dgm:cxn modelId="{27A60202-1015-4A24-9FF8-E6038B7EDFA7}" srcId="{96208F44-DD6A-44E9-8F86-D6AB9D5D3DCC}" destId="{2E5859E2-1942-42B3-A2EC-AF062B95FD18}" srcOrd="4" destOrd="0" parTransId="{1E4B9EB8-7E19-414B-987F-8ADE741C5FBF}" sibTransId="{360AF0C6-2EFB-49E6-8E46-85202E2DA241}"/>
    <dgm:cxn modelId="{10977512-C61E-47A3-85AD-775EA8243021}" srcId="{96208F44-DD6A-44E9-8F86-D6AB9D5D3DCC}" destId="{4FC6DD0F-CED0-48A6-86B4-751D9DBF550E}" srcOrd="2" destOrd="0" parTransId="{90CE2EA1-97C1-4957-9689-9856DF72C8BB}" sibTransId="{642A3299-3A38-4539-B056-5F628352E9D5}"/>
    <dgm:cxn modelId="{A257A81E-8379-4BF5-8C83-E9CC0994EC30}" srcId="{96208F44-DD6A-44E9-8F86-D6AB9D5D3DCC}" destId="{3E44775B-8878-4E99-9E3B-9848D6616DA6}" srcOrd="0" destOrd="0" parTransId="{41DCE6E0-BE14-4679-9250-74916ED1F2AA}" sibTransId="{1C1604FA-5907-469B-A785-F0B64F53EFE1}"/>
    <dgm:cxn modelId="{1A12A322-F990-4B86-8326-CF1CB16EFE63}" srcId="{96208F44-DD6A-44E9-8F86-D6AB9D5D3DCC}" destId="{C6B6E949-55D1-4A04-96EA-45FEC3BB25DB}" srcOrd="1" destOrd="0" parTransId="{2D0876A4-D7F0-4F39-B320-57E8B347588A}" sibTransId="{E6FEF3D2-1C3A-4F50-895E-012DB7FC59DC}"/>
    <dgm:cxn modelId="{4A34D525-3DA5-4E39-8F35-3633FAE9909E}" type="presOf" srcId="{4FC6DD0F-CED0-48A6-86B4-751D9DBF550E}" destId="{A8D0305C-5D1C-424E-ADC8-ED16DE27AF36}" srcOrd="0" destOrd="0" presId="urn:microsoft.com/office/officeart/2005/8/layout/default"/>
    <dgm:cxn modelId="{86A65535-8F2F-48B1-ACBD-45661857FDD4}" type="presOf" srcId="{3E44775B-8878-4E99-9E3B-9848D6616DA6}" destId="{B46FBA0C-809F-458E-8121-0962FCAD7FB5}" srcOrd="0" destOrd="0" presId="urn:microsoft.com/office/officeart/2005/8/layout/default"/>
    <dgm:cxn modelId="{1919B579-9A1F-43CD-91DE-7B9A3BBB2537}" type="presOf" srcId="{96208F44-DD6A-44E9-8F86-D6AB9D5D3DCC}" destId="{13CDB62B-F3B5-4887-811B-E2F7F7BAE6BB}" srcOrd="0" destOrd="0" presId="urn:microsoft.com/office/officeart/2005/8/layout/default"/>
    <dgm:cxn modelId="{89553CBB-AC40-4ABC-9DFD-1E242F7CA483}" type="presOf" srcId="{D5244F1A-A401-4E77-8741-9518C53D6C1A}" destId="{93EF9211-7593-48C8-9D19-21FECC0BDD5E}" srcOrd="0" destOrd="0" presId="urn:microsoft.com/office/officeart/2005/8/layout/default"/>
    <dgm:cxn modelId="{B578ADC1-CED8-445E-B7C6-11DA24E7A5B6}" srcId="{96208F44-DD6A-44E9-8F86-D6AB9D5D3DCC}" destId="{D5244F1A-A401-4E77-8741-9518C53D6C1A}" srcOrd="3" destOrd="0" parTransId="{FBDD3831-1F69-4BF3-BC13-F81CC5718FB2}" sibTransId="{71B1B8DC-CB97-454D-A3FE-FB0FADD5A953}"/>
    <dgm:cxn modelId="{4815D3D8-94C8-4DAC-9E28-A2809AE0EDD8}" type="presOf" srcId="{2E5859E2-1942-42B3-A2EC-AF062B95FD18}" destId="{777F6607-1AAA-4706-87E9-96DBB4D1373C}" srcOrd="0" destOrd="0" presId="urn:microsoft.com/office/officeart/2005/8/layout/default"/>
    <dgm:cxn modelId="{F9E07DF1-0402-413B-82E6-5C7AA66671FF}" type="presOf" srcId="{C6B6E949-55D1-4A04-96EA-45FEC3BB25DB}" destId="{713EAD17-0BDB-48F3-9B85-70B6D91DFB84}" srcOrd="0" destOrd="0" presId="urn:microsoft.com/office/officeart/2005/8/layout/default"/>
    <dgm:cxn modelId="{61CCF28B-DAB7-41BD-B432-89BB9E131434}" type="presParOf" srcId="{13CDB62B-F3B5-4887-811B-E2F7F7BAE6BB}" destId="{B46FBA0C-809F-458E-8121-0962FCAD7FB5}" srcOrd="0" destOrd="0" presId="urn:microsoft.com/office/officeart/2005/8/layout/default"/>
    <dgm:cxn modelId="{E92D2F94-A111-44F5-A5DE-7E7C483F5CD8}" type="presParOf" srcId="{13CDB62B-F3B5-4887-811B-E2F7F7BAE6BB}" destId="{3671A158-360D-4035-A01E-93D50FB80E0B}" srcOrd="1" destOrd="0" presId="urn:microsoft.com/office/officeart/2005/8/layout/default"/>
    <dgm:cxn modelId="{9CAC8EA8-1553-4463-9ACB-7445C853E306}" type="presParOf" srcId="{13CDB62B-F3B5-4887-811B-E2F7F7BAE6BB}" destId="{713EAD17-0BDB-48F3-9B85-70B6D91DFB84}" srcOrd="2" destOrd="0" presId="urn:microsoft.com/office/officeart/2005/8/layout/default"/>
    <dgm:cxn modelId="{4AD8099F-65CF-47A9-9F38-E7C008A880B1}" type="presParOf" srcId="{13CDB62B-F3B5-4887-811B-E2F7F7BAE6BB}" destId="{DA4E7858-F519-43E2-BD2B-80936F1FF68A}" srcOrd="3" destOrd="0" presId="urn:microsoft.com/office/officeart/2005/8/layout/default"/>
    <dgm:cxn modelId="{8C853594-8D81-480F-907B-F5413799A07B}" type="presParOf" srcId="{13CDB62B-F3B5-4887-811B-E2F7F7BAE6BB}" destId="{A8D0305C-5D1C-424E-ADC8-ED16DE27AF36}" srcOrd="4" destOrd="0" presId="urn:microsoft.com/office/officeart/2005/8/layout/default"/>
    <dgm:cxn modelId="{45A6F452-C7A9-4A43-BE9F-74F57A49379C}" type="presParOf" srcId="{13CDB62B-F3B5-4887-811B-E2F7F7BAE6BB}" destId="{D30E1925-B2CC-4C2F-B581-72F821CCC0F4}" srcOrd="5" destOrd="0" presId="urn:microsoft.com/office/officeart/2005/8/layout/default"/>
    <dgm:cxn modelId="{D7760F70-5EB7-409D-8F70-CD5746768611}" type="presParOf" srcId="{13CDB62B-F3B5-4887-811B-E2F7F7BAE6BB}" destId="{93EF9211-7593-48C8-9D19-21FECC0BDD5E}" srcOrd="6" destOrd="0" presId="urn:microsoft.com/office/officeart/2005/8/layout/default"/>
    <dgm:cxn modelId="{BFCBC64A-F89C-4709-967D-116DEAAB110D}" type="presParOf" srcId="{13CDB62B-F3B5-4887-811B-E2F7F7BAE6BB}" destId="{3597D798-F477-435A-8689-A52015C1AC75}" srcOrd="7" destOrd="0" presId="urn:microsoft.com/office/officeart/2005/8/layout/default"/>
    <dgm:cxn modelId="{AB077387-05BD-425C-8200-9A1AAAFECD4F}" type="presParOf" srcId="{13CDB62B-F3B5-4887-811B-E2F7F7BAE6BB}" destId="{777F6607-1AAA-4706-87E9-96DBB4D1373C}"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9F87BDD-9446-40B6-B2D5-F5095CC72465}" type="doc">
      <dgm:prSet loTypeId="urn:microsoft.com/office/officeart/2016/7/layout/RepeatingBendingProcessNew" loCatId="process" qsTypeId="urn:microsoft.com/office/officeart/2005/8/quickstyle/simple2" qsCatId="simple" csTypeId="urn:microsoft.com/office/officeart/2005/8/colors/accent2_2" csCatId="accent2"/>
      <dgm:spPr/>
      <dgm:t>
        <a:bodyPr/>
        <a:lstStyle/>
        <a:p>
          <a:endParaRPr lang="en-US"/>
        </a:p>
      </dgm:t>
    </dgm:pt>
    <dgm:pt modelId="{2412F7EA-1C12-4A39-BAD4-E7BE3AA6B2A0}">
      <dgm:prSet/>
      <dgm:spPr/>
      <dgm:t>
        <a:bodyPr/>
        <a:lstStyle/>
        <a:p>
          <a:pPr>
            <a:lnSpc>
              <a:spcPct val="100000"/>
            </a:lnSpc>
          </a:pPr>
          <a:r>
            <a:rPr lang="en-GB" b="1"/>
            <a:t>Trauma-enhanced training for frontline staff</a:t>
          </a:r>
          <a:endParaRPr lang="en-US"/>
        </a:p>
      </dgm:t>
    </dgm:pt>
    <dgm:pt modelId="{0026099A-C187-4436-81E9-2D052E2C5CFE}" type="parTrans" cxnId="{4EE996FE-8E92-4BD0-85E5-74106947CB67}">
      <dgm:prSet/>
      <dgm:spPr/>
      <dgm:t>
        <a:bodyPr/>
        <a:lstStyle/>
        <a:p>
          <a:endParaRPr lang="en-US"/>
        </a:p>
      </dgm:t>
    </dgm:pt>
    <dgm:pt modelId="{F1A2E4F6-7B3D-4BB0-A35C-118287BECD1D}" type="sibTrans" cxnId="{4EE996FE-8E92-4BD0-85E5-74106947CB67}">
      <dgm:prSet/>
      <dgm:spPr/>
      <dgm:t>
        <a:bodyPr/>
        <a:lstStyle/>
        <a:p>
          <a:endParaRPr lang="en-US"/>
        </a:p>
      </dgm:t>
    </dgm:pt>
    <dgm:pt modelId="{9E67444C-529B-4D53-AF4E-76FEE3703C8F}">
      <dgm:prSet/>
      <dgm:spPr/>
      <dgm:t>
        <a:bodyPr/>
        <a:lstStyle/>
        <a:p>
          <a:pPr>
            <a:lnSpc>
              <a:spcPct val="100000"/>
            </a:lnSpc>
          </a:pPr>
          <a:r>
            <a:rPr lang="en-GB"/>
            <a:t>6/7 weekly sessions (plus 3 training sessions) plus 6 x monthly reflective practice sessions</a:t>
          </a:r>
          <a:endParaRPr lang="en-US"/>
        </a:p>
      </dgm:t>
    </dgm:pt>
    <dgm:pt modelId="{E47C7FD7-CBD6-47B4-AF63-6C62D410347B}" type="parTrans" cxnId="{D3AB6336-6379-4479-A9B2-621AF3C8FBF1}">
      <dgm:prSet/>
      <dgm:spPr/>
      <dgm:t>
        <a:bodyPr/>
        <a:lstStyle/>
        <a:p>
          <a:endParaRPr lang="en-US"/>
        </a:p>
      </dgm:t>
    </dgm:pt>
    <dgm:pt modelId="{ADA2DAE9-224B-4485-ADC1-550753BD4533}" type="sibTrans" cxnId="{D3AB6336-6379-4479-A9B2-621AF3C8FBF1}">
      <dgm:prSet/>
      <dgm:spPr/>
      <dgm:t>
        <a:bodyPr/>
        <a:lstStyle/>
        <a:p>
          <a:endParaRPr lang="en-US"/>
        </a:p>
      </dgm:t>
    </dgm:pt>
    <dgm:pt modelId="{354B8A9A-1A44-468F-B7C5-D7AF2978FE36}">
      <dgm:prSet/>
      <dgm:spPr/>
      <dgm:t>
        <a:bodyPr/>
        <a:lstStyle/>
        <a:p>
          <a:pPr>
            <a:lnSpc>
              <a:spcPct val="100000"/>
            </a:lnSpc>
          </a:pPr>
          <a:r>
            <a:rPr lang="en-GB"/>
            <a:t>Then cascaded within networks and organisations</a:t>
          </a:r>
          <a:endParaRPr lang="en-US"/>
        </a:p>
      </dgm:t>
    </dgm:pt>
    <dgm:pt modelId="{9E64B2B1-039F-43B6-BC83-8817DB6B261A}" type="parTrans" cxnId="{38C2200B-3F62-4C4A-932B-4231FD648FBE}">
      <dgm:prSet/>
      <dgm:spPr/>
      <dgm:t>
        <a:bodyPr/>
        <a:lstStyle/>
        <a:p>
          <a:endParaRPr lang="en-US"/>
        </a:p>
      </dgm:t>
    </dgm:pt>
    <dgm:pt modelId="{03FDF3DE-E9CD-4A35-8092-3DABDFA78099}" type="sibTrans" cxnId="{38C2200B-3F62-4C4A-932B-4231FD648FBE}">
      <dgm:prSet/>
      <dgm:spPr/>
      <dgm:t>
        <a:bodyPr/>
        <a:lstStyle/>
        <a:p>
          <a:endParaRPr lang="en-US"/>
        </a:p>
      </dgm:t>
    </dgm:pt>
    <dgm:pt modelId="{39DD65B2-8349-41F0-BA60-87C320395A33}">
      <dgm:prSet/>
      <dgm:spPr/>
      <dgm:t>
        <a:bodyPr/>
        <a:lstStyle/>
        <a:p>
          <a:pPr>
            <a:lnSpc>
              <a:spcPct val="100000"/>
            </a:lnSpc>
          </a:pPr>
          <a:r>
            <a:rPr lang="en-GB" b="1"/>
            <a:t>Results: </a:t>
          </a:r>
          <a:endParaRPr lang="en-US"/>
        </a:p>
      </dgm:t>
    </dgm:pt>
    <dgm:pt modelId="{13339E5D-E686-42CA-A6BF-2EE0F75E9297}" type="parTrans" cxnId="{05C0FBF5-A6C4-48B4-A182-F684EF735C1C}">
      <dgm:prSet/>
      <dgm:spPr/>
      <dgm:t>
        <a:bodyPr/>
        <a:lstStyle/>
        <a:p>
          <a:endParaRPr lang="en-US"/>
        </a:p>
      </dgm:t>
    </dgm:pt>
    <dgm:pt modelId="{DE2D00B7-361F-455B-81C8-F43512530FF1}" type="sibTrans" cxnId="{05C0FBF5-A6C4-48B4-A182-F684EF735C1C}">
      <dgm:prSet/>
      <dgm:spPr/>
      <dgm:t>
        <a:bodyPr/>
        <a:lstStyle/>
        <a:p>
          <a:endParaRPr lang="en-US"/>
        </a:p>
      </dgm:t>
    </dgm:pt>
    <dgm:pt modelId="{9B1EA026-D496-4F1B-AB3D-EEAA2D10CC80}">
      <dgm:prSet/>
      <dgm:spPr/>
      <dgm:t>
        <a:bodyPr/>
        <a:lstStyle/>
        <a:p>
          <a:pPr>
            <a:lnSpc>
              <a:spcPct val="100000"/>
            </a:lnSpc>
          </a:pPr>
          <a:r>
            <a:rPr lang="en-GB"/>
            <a:t>Positive outcomes in terms of satisfaction, knowledge and skills and impact on practice</a:t>
          </a:r>
          <a:endParaRPr lang="en-US"/>
        </a:p>
      </dgm:t>
    </dgm:pt>
    <dgm:pt modelId="{EC39A065-4A27-4234-A869-9A170131AB8D}" type="parTrans" cxnId="{CA2F38B7-159D-40C1-9C87-5C3CD37AD527}">
      <dgm:prSet/>
      <dgm:spPr/>
      <dgm:t>
        <a:bodyPr/>
        <a:lstStyle/>
        <a:p>
          <a:endParaRPr lang="en-US"/>
        </a:p>
      </dgm:t>
    </dgm:pt>
    <dgm:pt modelId="{D853EED0-0BF6-451E-82DD-0E0B27885373}" type="sibTrans" cxnId="{CA2F38B7-159D-40C1-9C87-5C3CD37AD527}">
      <dgm:prSet/>
      <dgm:spPr/>
      <dgm:t>
        <a:bodyPr/>
        <a:lstStyle/>
        <a:p>
          <a:endParaRPr lang="en-US"/>
        </a:p>
      </dgm:t>
    </dgm:pt>
    <dgm:pt modelId="{CD4F474D-9EEA-4E34-A637-FB6DE33C74D7}">
      <dgm:prSet/>
      <dgm:spPr/>
      <dgm:t>
        <a:bodyPr/>
        <a:lstStyle/>
        <a:p>
          <a:pPr>
            <a:lnSpc>
              <a:spcPct val="100000"/>
            </a:lnSpc>
          </a:pPr>
          <a:r>
            <a:rPr lang="en-GB"/>
            <a:t>Feasible and acceptable when rolled-out within organisations and networks</a:t>
          </a:r>
          <a:endParaRPr lang="en-US"/>
        </a:p>
      </dgm:t>
    </dgm:pt>
    <dgm:pt modelId="{808CBD12-ABEA-47B9-BC80-7592B86FF75D}" type="parTrans" cxnId="{6A637A10-9152-42C6-B6C4-DB5AAC91A2BB}">
      <dgm:prSet/>
      <dgm:spPr/>
      <dgm:t>
        <a:bodyPr/>
        <a:lstStyle/>
        <a:p>
          <a:endParaRPr lang="en-US"/>
        </a:p>
      </dgm:t>
    </dgm:pt>
    <dgm:pt modelId="{50969DE4-74C2-4502-827B-C86DA8055087}" type="sibTrans" cxnId="{6A637A10-9152-42C6-B6C4-DB5AAC91A2BB}">
      <dgm:prSet/>
      <dgm:spPr/>
      <dgm:t>
        <a:bodyPr/>
        <a:lstStyle/>
        <a:p>
          <a:endParaRPr lang="en-US"/>
        </a:p>
      </dgm:t>
    </dgm:pt>
    <dgm:pt modelId="{EF158AD2-0438-4B92-A623-FC8F41138741}">
      <dgm:prSet/>
      <dgm:spPr/>
      <dgm:t>
        <a:bodyPr/>
        <a:lstStyle/>
        <a:p>
          <a:pPr>
            <a:lnSpc>
              <a:spcPct val="100000"/>
            </a:lnSpc>
          </a:pPr>
          <a:r>
            <a:rPr lang="en-GB" b="1"/>
            <a:t>Organisational factors included:</a:t>
          </a:r>
          <a:endParaRPr lang="en-US"/>
        </a:p>
      </dgm:t>
    </dgm:pt>
    <dgm:pt modelId="{FE3233FC-E2DA-4C0B-B84E-FCE01C8D51FB}" type="parTrans" cxnId="{7913D815-B634-4A4E-9D1A-D809AEB5C18E}">
      <dgm:prSet/>
      <dgm:spPr/>
      <dgm:t>
        <a:bodyPr/>
        <a:lstStyle/>
        <a:p>
          <a:endParaRPr lang="en-US"/>
        </a:p>
      </dgm:t>
    </dgm:pt>
    <dgm:pt modelId="{92FD0095-38D3-4BCB-A446-9A1793B7DB47}" type="sibTrans" cxnId="{7913D815-B634-4A4E-9D1A-D809AEB5C18E}">
      <dgm:prSet/>
      <dgm:spPr/>
      <dgm:t>
        <a:bodyPr/>
        <a:lstStyle/>
        <a:p>
          <a:endParaRPr lang="en-US"/>
        </a:p>
      </dgm:t>
    </dgm:pt>
    <dgm:pt modelId="{C997F5AA-94F6-4738-A7C0-D6FDD08285BA}">
      <dgm:prSet/>
      <dgm:spPr/>
      <dgm:t>
        <a:bodyPr/>
        <a:lstStyle/>
        <a:p>
          <a:pPr>
            <a:lnSpc>
              <a:spcPct val="100000"/>
            </a:lnSpc>
          </a:pPr>
          <a:r>
            <a:rPr lang="en-GB"/>
            <a:t>Management support, protected time for training and reflective practice, time-pressures and own wellbeing</a:t>
          </a:r>
          <a:endParaRPr lang="en-US"/>
        </a:p>
      </dgm:t>
    </dgm:pt>
    <dgm:pt modelId="{73DE6950-25F2-4545-9A92-90E7728A59D0}" type="parTrans" cxnId="{D407ECF5-27C6-4D4B-8416-DC9B4D7F6326}">
      <dgm:prSet/>
      <dgm:spPr/>
      <dgm:t>
        <a:bodyPr/>
        <a:lstStyle/>
        <a:p>
          <a:endParaRPr lang="en-US"/>
        </a:p>
      </dgm:t>
    </dgm:pt>
    <dgm:pt modelId="{C5CB7594-5D47-411F-9E46-6B4CECF8FD7D}" type="sibTrans" cxnId="{D407ECF5-27C6-4D4B-8416-DC9B4D7F6326}">
      <dgm:prSet/>
      <dgm:spPr/>
      <dgm:t>
        <a:bodyPr/>
        <a:lstStyle/>
        <a:p>
          <a:endParaRPr lang="en-US"/>
        </a:p>
      </dgm:t>
    </dgm:pt>
    <dgm:pt modelId="{6A05D837-19A6-4FB4-81A6-625AAEE90A41}" type="pres">
      <dgm:prSet presAssocID="{C9F87BDD-9446-40B6-B2D5-F5095CC72465}" presName="Name0" presStyleCnt="0">
        <dgm:presLayoutVars>
          <dgm:dir/>
          <dgm:resizeHandles val="exact"/>
        </dgm:presLayoutVars>
      </dgm:prSet>
      <dgm:spPr/>
    </dgm:pt>
    <dgm:pt modelId="{742533A1-2B7E-4957-B5A2-48DF0B1B6A0E}" type="pres">
      <dgm:prSet presAssocID="{2412F7EA-1C12-4A39-BAD4-E7BE3AA6B2A0}" presName="node" presStyleLbl="node1" presStyleIdx="0" presStyleCnt="8">
        <dgm:presLayoutVars>
          <dgm:bulletEnabled val="1"/>
        </dgm:presLayoutVars>
      </dgm:prSet>
      <dgm:spPr/>
    </dgm:pt>
    <dgm:pt modelId="{1E0E7D79-38E6-4D34-8C14-5DCA48B59CCB}" type="pres">
      <dgm:prSet presAssocID="{F1A2E4F6-7B3D-4BB0-A35C-118287BECD1D}" presName="sibTrans" presStyleLbl="sibTrans1D1" presStyleIdx="0" presStyleCnt="7"/>
      <dgm:spPr/>
    </dgm:pt>
    <dgm:pt modelId="{0E36E3CC-5739-4F62-8306-7C83C9E4625F}" type="pres">
      <dgm:prSet presAssocID="{F1A2E4F6-7B3D-4BB0-A35C-118287BECD1D}" presName="connectorText" presStyleLbl="sibTrans1D1" presStyleIdx="0" presStyleCnt="7"/>
      <dgm:spPr/>
    </dgm:pt>
    <dgm:pt modelId="{F11EC8D7-F55B-48E8-8F42-6FB769C1C7E3}" type="pres">
      <dgm:prSet presAssocID="{9E67444C-529B-4D53-AF4E-76FEE3703C8F}" presName="node" presStyleLbl="node1" presStyleIdx="1" presStyleCnt="8">
        <dgm:presLayoutVars>
          <dgm:bulletEnabled val="1"/>
        </dgm:presLayoutVars>
      </dgm:prSet>
      <dgm:spPr/>
    </dgm:pt>
    <dgm:pt modelId="{64979FA3-49C9-48FD-9053-9C0D14EFEC38}" type="pres">
      <dgm:prSet presAssocID="{ADA2DAE9-224B-4485-ADC1-550753BD4533}" presName="sibTrans" presStyleLbl="sibTrans1D1" presStyleIdx="1" presStyleCnt="7"/>
      <dgm:spPr/>
    </dgm:pt>
    <dgm:pt modelId="{3F08553B-8DAA-4F37-BA33-38B7911FCBC3}" type="pres">
      <dgm:prSet presAssocID="{ADA2DAE9-224B-4485-ADC1-550753BD4533}" presName="connectorText" presStyleLbl="sibTrans1D1" presStyleIdx="1" presStyleCnt="7"/>
      <dgm:spPr/>
    </dgm:pt>
    <dgm:pt modelId="{DAE1E0F5-0FE0-4F54-868C-BB3F4182B1F7}" type="pres">
      <dgm:prSet presAssocID="{354B8A9A-1A44-468F-B7C5-D7AF2978FE36}" presName="node" presStyleLbl="node1" presStyleIdx="2" presStyleCnt="8">
        <dgm:presLayoutVars>
          <dgm:bulletEnabled val="1"/>
        </dgm:presLayoutVars>
      </dgm:prSet>
      <dgm:spPr/>
    </dgm:pt>
    <dgm:pt modelId="{D9D6E179-3884-4516-A24F-4FA5516FE1DC}" type="pres">
      <dgm:prSet presAssocID="{03FDF3DE-E9CD-4A35-8092-3DABDFA78099}" presName="sibTrans" presStyleLbl="sibTrans1D1" presStyleIdx="2" presStyleCnt="7"/>
      <dgm:spPr/>
    </dgm:pt>
    <dgm:pt modelId="{8ACF4113-C4D2-4160-8D93-F6AFF453C44F}" type="pres">
      <dgm:prSet presAssocID="{03FDF3DE-E9CD-4A35-8092-3DABDFA78099}" presName="connectorText" presStyleLbl="sibTrans1D1" presStyleIdx="2" presStyleCnt="7"/>
      <dgm:spPr/>
    </dgm:pt>
    <dgm:pt modelId="{95DFDBA1-2A43-4024-9C53-C7A9C181C3E2}" type="pres">
      <dgm:prSet presAssocID="{39DD65B2-8349-41F0-BA60-87C320395A33}" presName="node" presStyleLbl="node1" presStyleIdx="3" presStyleCnt="8">
        <dgm:presLayoutVars>
          <dgm:bulletEnabled val="1"/>
        </dgm:presLayoutVars>
      </dgm:prSet>
      <dgm:spPr/>
    </dgm:pt>
    <dgm:pt modelId="{B37A94AF-47B5-4B69-A510-E742AA93DD60}" type="pres">
      <dgm:prSet presAssocID="{DE2D00B7-361F-455B-81C8-F43512530FF1}" presName="sibTrans" presStyleLbl="sibTrans1D1" presStyleIdx="3" presStyleCnt="7"/>
      <dgm:spPr/>
    </dgm:pt>
    <dgm:pt modelId="{F4ED25B0-0D4A-4611-BC0B-3861A537955B}" type="pres">
      <dgm:prSet presAssocID="{DE2D00B7-361F-455B-81C8-F43512530FF1}" presName="connectorText" presStyleLbl="sibTrans1D1" presStyleIdx="3" presStyleCnt="7"/>
      <dgm:spPr/>
    </dgm:pt>
    <dgm:pt modelId="{1A76BBB0-FE10-4D77-9989-3CD9AF66B137}" type="pres">
      <dgm:prSet presAssocID="{9B1EA026-D496-4F1B-AB3D-EEAA2D10CC80}" presName="node" presStyleLbl="node1" presStyleIdx="4" presStyleCnt="8">
        <dgm:presLayoutVars>
          <dgm:bulletEnabled val="1"/>
        </dgm:presLayoutVars>
      </dgm:prSet>
      <dgm:spPr/>
    </dgm:pt>
    <dgm:pt modelId="{D9EF4297-E6CA-4CA4-A422-7D482AFE3394}" type="pres">
      <dgm:prSet presAssocID="{D853EED0-0BF6-451E-82DD-0E0B27885373}" presName="sibTrans" presStyleLbl="sibTrans1D1" presStyleIdx="4" presStyleCnt="7"/>
      <dgm:spPr/>
    </dgm:pt>
    <dgm:pt modelId="{B7836430-5687-4298-B007-B649BEB0D737}" type="pres">
      <dgm:prSet presAssocID="{D853EED0-0BF6-451E-82DD-0E0B27885373}" presName="connectorText" presStyleLbl="sibTrans1D1" presStyleIdx="4" presStyleCnt="7"/>
      <dgm:spPr/>
    </dgm:pt>
    <dgm:pt modelId="{329CE8F7-3066-4CEB-9016-1EA964402F9D}" type="pres">
      <dgm:prSet presAssocID="{CD4F474D-9EEA-4E34-A637-FB6DE33C74D7}" presName="node" presStyleLbl="node1" presStyleIdx="5" presStyleCnt="8">
        <dgm:presLayoutVars>
          <dgm:bulletEnabled val="1"/>
        </dgm:presLayoutVars>
      </dgm:prSet>
      <dgm:spPr/>
    </dgm:pt>
    <dgm:pt modelId="{3699482D-7776-4AEF-A5D0-91C4601A57E4}" type="pres">
      <dgm:prSet presAssocID="{50969DE4-74C2-4502-827B-C86DA8055087}" presName="sibTrans" presStyleLbl="sibTrans1D1" presStyleIdx="5" presStyleCnt="7"/>
      <dgm:spPr/>
    </dgm:pt>
    <dgm:pt modelId="{36AC507E-D55B-438A-AA28-26116E1A0786}" type="pres">
      <dgm:prSet presAssocID="{50969DE4-74C2-4502-827B-C86DA8055087}" presName="connectorText" presStyleLbl="sibTrans1D1" presStyleIdx="5" presStyleCnt="7"/>
      <dgm:spPr/>
    </dgm:pt>
    <dgm:pt modelId="{E84168AF-EA24-4913-A0A7-DF3AE660346B}" type="pres">
      <dgm:prSet presAssocID="{EF158AD2-0438-4B92-A623-FC8F41138741}" presName="node" presStyleLbl="node1" presStyleIdx="6" presStyleCnt="8">
        <dgm:presLayoutVars>
          <dgm:bulletEnabled val="1"/>
        </dgm:presLayoutVars>
      </dgm:prSet>
      <dgm:spPr/>
    </dgm:pt>
    <dgm:pt modelId="{D9BE814C-71DA-4994-AAA5-5C0F7F2A6504}" type="pres">
      <dgm:prSet presAssocID="{92FD0095-38D3-4BCB-A446-9A1793B7DB47}" presName="sibTrans" presStyleLbl="sibTrans1D1" presStyleIdx="6" presStyleCnt="7"/>
      <dgm:spPr/>
    </dgm:pt>
    <dgm:pt modelId="{F5A9BD2B-EA47-4697-B369-47A675E35204}" type="pres">
      <dgm:prSet presAssocID="{92FD0095-38D3-4BCB-A446-9A1793B7DB47}" presName="connectorText" presStyleLbl="sibTrans1D1" presStyleIdx="6" presStyleCnt="7"/>
      <dgm:spPr/>
    </dgm:pt>
    <dgm:pt modelId="{4B462448-85F5-4F9E-A317-9A862B624677}" type="pres">
      <dgm:prSet presAssocID="{C997F5AA-94F6-4738-A7C0-D6FDD08285BA}" presName="node" presStyleLbl="node1" presStyleIdx="7" presStyleCnt="8">
        <dgm:presLayoutVars>
          <dgm:bulletEnabled val="1"/>
        </dgm:presLayoutVars>
      </dgm:prSet>
      <dgm:spPr/>
    </dgm:pt>
  </dgm:ptLst>
  <dgm:cxnLst>
    <dgm:cxn modelId="{CFCE0101-89F5-4C4B-BA2C-84C4D4192D84}" type="presOf" srcId="{92FD0095-38D3-4BCB-A446-9A1793B7DB47}" destId="{F5A9BD2B-EA47-4697-B369-47A675E35204}" srcOrd="1" destOrd="0" presId="urn:microsoft.com/office/officeart/2016/7/layout/RepeatingBendingProcessNew"/>
    <dgm:cxn modelId="{38C2200B-3F62-4C4A-932B-4231FD648FBE}" srcId="{C9F87BDD-9446-40B6-B2D5-F5095CC72465}" destId="{354B8A9A-1A44-468F-B7C5-D7AF2978FE36}" srcOrd="2" destOrd="0" parTransId="{9E64B2B1-039F-43B6-BC83-8817DB6B261A}" sibTransId="{03FDF3DE-E9CD-4A35-8092-3DABDFA78099}"/>
    <dgm:cxn modelId="{A9D92F0D-6675-4144-AA41-171E171D68EA}" type="presOf" srcId="{C9F87BDD-9446-40B6-B2D5-F5095CC72465}" destId="{6A05D837-19A6-4FB4-81A6-625AAEE90A41}" srcOrd="0" destOrd="0" presId="urn:microsoft.com/office/officeart/2016/7/layout/RepeatingBendingProcessNew"/>
    <dgm:cxn modelId="{D780B80D-7577-47E4-9D29-5446D66651EF}" type="presOf" srcId="{03FDF3DE-E9CD-4A35-8092-3DABDFA78099}" destId="{8ACF4113-C4D2-4160-8D93-F6AFF453C44F}" srcOrd="1" destOrd="0" presId="urn:microsoft.com/office/officeart/2016/7/layout/RepeatingBendingProcessNew"/>
    <dgm:cxn modelId="{6A637A10-9152-42C6-B6C4-DB5AAC91A2BB}" srcId="{C9F87BDD-9446-40B6-B2D5-F5095CC72465}" destId="{CD4F474D-9EEA-4E34-A637-FB6DE33C74D7}" srcOrd="5" destOrd="0" parTransId="{808CBD12-ABEA-47B9-BC80-7592B86FF75D}" sibTransId="{50969DE4-74C2-4502-827B-C86DA8055087}"/>
    <dgm:cxn modelId="{75300312-1C6C-4787-AB32-BC8E87BF99F4}" type="presOf" srcId="{ADA2DAE9-224B-4485-ADC1-550753BD4533}" destId="{3F08553B-8DAA-4F37-BA33-38B7911FCBC3}" srcOrd="1" destOrd="0" presId="urn:microsoft.com/office/officeart/2016/7/layout/RepeatingBendingProcessNew"/>
    <dgm:cxn modelId="{7913D815-B634-4A4E-9D1A-D809AEB5C18E}" srcId="{C9F87BDD-9446-40B6-B2D5-F5095CC72465}" destId="{EF158AD2-0438-4B92-A623-FC8F41138741}" srcOrd="6" destOrd="0" parTransId="{FE3233FC-E2DA-4C0B-B84E-FCE01C8D51FB}" sibTransId="{92FD0095-38D3-4BCB-A446-9A1793B7DB47}"/>
    <dgm:cxn modelId="{132AE622-BE43-4BF6-818F-C7671ACD5CFB}" type="presOf" srcId="{92FD0095-38D3-4BCB-A446-9A1793B7DB47}" destId="{D9BE814C-71DA-4994-AAA5-5C0F7F2A6504}" srcOrd="0" destOrd="0" presId="urn:microsoft.com/office/officeart/2016/7/layout/RepeatingBendingProcessNew"/>
    <dgm:cxn modelId="{2F65EC24-2AFD-4B67-A86F-0203BA9C56E4}" type="presOf" srcId="{50969DE4-74C2-4502-827B-C86DA8055087}" destId="{3699482D-7776-4AEF-A5D0-91C4601A57E4}" srcOrd="0" destOrd="0" presId="urn:microsoft.com/office/officeart/2016/7/layout/RepeatingBendingProcessNew"/>
    <dgm:cxn modelId="{D3AB6336-6379-4479-A9B2-621AF3C8FBF1}" srcId="{C9F87BDD-9446-40B6-B2D5-F5095CC72465}" destId="{9E67444C-529B-4D53-AF4E-76FEE3703C8F}" srcOrd="1" destOrd="0" parTransId="{E47C7FD7-CBD6-47B4-AF63-6C62D410347B}" sibTransId="{ADA2DAE9-224B-4485-ADC1-550753BD4533}"/>
    <dgm:cxn modelId="{4F463C39-9448-47FA-8730-4B092347DDE6}" type="presOf" srcId="{F1A2E4F6-7B3D-4BB0-A35C-118287BECD1D}" destId="{0E36E3CC-5739-4F62-8306-7C83C9E4625F}" srcOrd="1" destOrd="0" presId="urn:microsoft.com/office/officeart/2016/7/layout/RepeatingBendingProcessNew"/>
    <dgm:cxn modelId="{DC5DDE5C-13AA-459F-BE22-A3CB93017FDC}" type="presOf" srcId="{2412F7EA-1C12-4A39-BAD4-E7BE3AA6B2A0}" destId="{742533A1-2B7E-4957-B5A2-48DF0B1B6A0E}" srcOrd="0" destOrd="0" presId="urn:microsoft.com/office/officeart/2016/7/layout/RepeatingBendingProcessNew"/>
    <dgm:cxn modelId="{77FFED48-2CA4-4C54-A5EB-D72B3FB5B9E9}" type="presOf" srcId="{F1A2E4F6-7B3D-4BB0-A35C-118287BECD1D}" destId="{1E0E7D79-38E6-4D34-8C14-5DCA48B59CCB}" srcOrd="0" destOrd="0" presId="urn:microsoft.com/office/officeart/2016/7/layout/RepeatingBendingProcessNew"/>
    <dgm:cxn modelId="{2C68366D-7F32-44FA-B611-9EF1263BB041}" type="presOf" srcId="{ADA2DAE9-224B-4485-ADC1-550753BD4533}" destId="{64979FA3-49C9-48FD-9053-9C0D14EFEC38}" srcOrd="0" destOrd="0" presId="urn:microsoft.com/office/officeart/2016/7/layout/RepeatingBendingProcessNew"/>
    <dgm:cxn modelId="{B0C6906D-54D7-4B73-92E1-B534C84D834D}" type="presOf" srcId="{39DD65B2-8349-41F0-BA60-87C320395A33}" destId="{95DFDBA1-2A43-4024-9C53-C7A9C181C3E2}" srcOrd="0" destOrd="0" presId="urn:microsoft.com/office/officeart/2016/7/layout/RepeatingBendingProcessNew"/>
    <dgm:cxn modelId="{0C552271-63F0-4640-A8EB-4DE07BBF78F5}" type="presOf" srcId="{DE2D00B7-361F-455B-81C8-F43512530FF1}" destId="{B37A94AF-47B5-4B69-A510-E742AA93DD60}" srcOrd="0" destOrd="0" presId="urn:microsoft.com/office/officeart/2016/7/layout/RepeatingBendingProcessNew"/>
    <dgm:cxn modelId="{0BE05B76-2D78-441E-809E-BDED09752A37}" type="presOf" srcId="{C997F5AA-94F6-4738-A7C0-D6FDD08285BA}" destId="{4B462448-85F5-4F9E-A317-9A862B624677}" srcOrd="0" destOrd="0" presId="urn:microsoft.com/office/officeart/2016/7/layout/RepeatingBendingProcessNew"/>
    <dgm:cxn modelId="{A5AD1EAA-6D81-48B6-8EF3-555BE86EFFEB}" type="presOf" srcId="{9B1EA026-D496-4F1B-AB3D-EEAA2D10CC80}" destId="{1A76BBB0-FE10-4D77-9989-3CD9AF66B137}" srcOrd="0" destOrd="0" presId="urn:microsoft.com/office/officeart/2016/7/layout/RepeatingBendingProcessNew"/>
    <dgm:cxn modelId="{4A46BBB2-297C-4E08-A15F-EFB5C7E50AE8}" type="presOf" srcId="{DE2D00B7-361F-455B-81C8-F43512530FF1}" destId="{F4ED25B0-0D4A-4611-BC0B-3861A537955B}" srcOrd="1" destOrd="0" presId="urn:microsoft.com/office/officeart/2016/7/layout/RepeatingBendingProcessNew"/>
    <dgm:cxn modelId="{CA2F38B7-159D-40C1-9C87-5C3CD37AD527}" srcId="{C9F87BDD-9446-40B6-B2D5-F5095CC72465}" destId="{9B1EA026-D496-4F1B-AB3D-EEAA2D10CC80}" srcOrd="4" destOrd="0" parTransId="{EC39A065-4A27-4234-A869-9A170131AB8D}" sibTransId="{D853EED0-0BF6-451E-82DD-0E0B27885373}"/>
    <dgm:cxn modelId="{F4F2A1BB-9E49-4F60-8FB2-0C740B1E7475}" type="presOf" srcId="{D853EED0-0BF6-451E-82DD-0E0B27885373}" destId="{B7836430-5687-4298-B007-B649BEB0D737}" srcOrd="1" destOrd="0" presId="urn:microsoft.com/office/officeart/2016/7/layout/RepeatingBendingProcessNew"/>
    <dgm:cxn modelId="{8A0B0FBE-7D78-4512-BEAE-AD2097769C82}" type="presOf" srcId="{EF158AD2-0438-4B92-A623-FC8F41138741}" destId="{E84168AF-EA24-4913-A0A7-DF3AE660346B}" srcOrd="0" destOrd="0" presId="urn:microsoft.com/office/officeart/2016/7/layout/RepeatingBendingProcessNew"/>
    <dgm:cxn modelId="{81D55FCF-4BA5-4598-9BA5-31B20D0D6F38}" type="presOf" srcId="{03FDF3DE-E9CD-4A35-8092-3DABDFA78099}" destId="{D9D6E179-3884-4516-A24F-4FA5516FE1DC}" srcOrd="0" destOrd="0" presId="urn:microsoft.com/office/officeart/2016/7/layout/RepeatingBendingProcessNew"/>
    <dgm:cxn modelId="{8F82EACF-F565-49D1-8B71-160985ED9B10}" type="presOf" srcId="{CD4F474D-9EEA-4E34-A637-FB6DE33C74D7}" destId="{329CE8F7-3066-4CEB-9016-1EA964402F9D}" srcOrd="0" destOrd="0" presId="urn:microsoft.com/office/officeart/2016/7/layout/RepeatingBendingProcessNew"/>
    <dgm:cxn modelId="{572BC2E2-3864-4F77-BB72-4F5875887AA8}" type="presOf" srcId="{D853EED0-0BF6-451E-82DD-0E0B27885373}" destId="{D9EF4297-E6CA-4CA4-A422-7D482AFE3394}" srcOrd="0" destOrd="0" presId="urn:microsoft.com/office/officeart/2016/7/layout/RepeatingBendingProcessNew"/>
    <dgm:cxn modelId="{82F017E6-0BC4-4569-9875-8E0F57C535B9}" type="presOf" srcId="{9E67444C-529B-4D53-AF4E-76FEE3703C8F}" destId="{F11EC8D7-F55B-48E8-8F42-6FB769C1C7E3}" srcOrd="0" destOrd="0" presId="urn:microsoft.com/office/officeart/2016/7/layout/RepeatingBendingProcessNew"/>
    <dgm:cxn modelId="{7A6439EF-1C68-49E3-B0A2-F868497F2438}" type="presOf" srcId="{354B8A9A-1A44-468F-B7C5-D7AF2978FE36}" destId="{DAE1E0F5-0FE0-4F54-868C-BB3F4182B1F7}" srcOrd="0" destOrd="0" presId="urn:microsoft.com/office/officeart/2016/7/layout/RepeatingBendingProcessNew"/>
    <dgm:cxn modelId="{9D40DEEF-7DBA-46BB-963F-B3385B13038D}" type="presOf" srcId="{50969DE4-74C2-4502-827B-C86DA8055087}" destId="{36AC507E-D55B-438A-AA28-26116E1A0786}" srcOrd="1" destOrd="0" presId="urn:microsoft.com/office/officeart/2016/7/layout/RepeatingBendingProcessNew"/>
    <dgm:cxn modelId="{D407ECF5-27C6-4D4B-8416-DC9B4D7F6326}" srcId="{C9F87BDD-9446-40B6-B2D5-F5095CC72465}" destId="{C997F5AA-94F6-4738-A7C0-D6FDD08285BA}" srcOrd="7" destOrd="0" parTransId="{73DE6950-25F2-4545-9A92-90E7728A59D0}" sibTransId="{C5CB7594-5D47-411F-9E46-6B4CECF8FD7D}"/>
    <dgm:cxn modelId="{05C0FBF5-A6C4-48B4-A182-F684EF735C1C}" srcId="{C9F87BDD-9446-40B6-B2D5-F5095CC72465}" destId="{39DD65B2-8349-41F0-BA60-87C320395A33}" srcOrd="3" destOrd="0" parTransId="{13339E5D-E686-42CA-A6BF-2EE0F75E9297}" sibTransId="{DE2D00B7-361F-455B-81C8-F43512530FF1}"/>
    <dgm:cxn modelId="{4EE996FE-8E92-4BD0-85E5-74106947CB67}" srcId="{C9F87BDD-9446-40B6-B2D5-F5095CC72465}" destId="{2412F7EA-1C12-4A39-BAD4-E7BE3AA6B2A0}" srcOrd="0" destOrd="0" parTransId="{0026099A-C187-4436-81E9-2D052E2C5CFE}" sibTransId="{F1A2E4F6-7B3D-4BB0-A35C-118287BECD1D}"/>
    <dgm:cxn modelId="{9373B5E8-BDB5-4EEE-920A-B06809431EB0}" type="presParOf" srcId="{6A05D837-19A6-4FB4-81A6-625AAEE90A41}" destId="{742533A1-2B7E-4957-B5A2-48DF0B1B6A0E}" srcOrd="0" destOrd="0" presId="urn:microsoft.com/office/officeart/2016/7/layout/RepeatingBendingProcessNew"/>
    <dgm:cxn modelId="{F6E9F02B-79E3-47E9-9399-7FEA39715D60}" type="presParOf" srcId="{6A05D837-19A6-4FB4-81A6-625AAEE90A41}" destId="{1E0E7D79-38E6-4D34-8C14-5DCA48B59CCB}" srcOrd="1" destOrd="0" presId="urn:microsoft.com/office/officeart/2016/7/layout/RepeatingBendingProcessNew"/>
    <dgm:cxn modelId="{3379416B-925C-4C4F-AE82-CA55AA2DE5FC}" type="presParOf" srcId="{1E0E7D79-38E6-4D34-8C14-5DCA48B59CCB}" destId="{0E36E3CC-5739-4F62-8306-7C83C9E4625F}" srcOrd="0" destOrd="0" presId="urn:microsoft.com/office/officeart/2016/7/layout/RepeatingBendingProcessNew"/>
    <dgm:cxn modelId="{F62D66D1-C541-43B3-97E4-DE6F39A2A3A6}" type="presParOf" srcId="{6A05D837-19A6-4FB4-81A6-625AAEE90A41}" destId="{F11EC8D7-F55B-48E8-8F42-6FB769C1C7E3}" srcOrd="2" destOrd="0" presId="urn:microsoft.com/office/officeart/2016/7/layout/RepeatingBendingProcessNew"/>
    <dgm:cxn modelId="{9AEBD190-0581-423C-840E-A4D5252AC973}" type="presParOf" srcId="{6A05D837-19A6-4FB4-81A6-625AAEE90A41}" destId="{64979FA3-49C9-48FD-9053-9C0D14EFEC38}" srcOrd="3" destOrd="0" presId="urn:microsoft.com/office/officeart/2016/7/layout/RepeatingBendingProcessNew"/>
    <dgm:cxn modelId="{3A937612-BD9B-4DAE-B726-CDAC4F351BAA}" type="presParOf" srcId="{64979FA3-49C9-48FD-9053-9C0D14EFEC38}" destId="{3F08553B-8DAA-4F37-BA33-38B7911FCBC3}" srcOrd="0" destOrd="0" presId="urn:microsoft.com/office/officeart/2016/7/layout/RepeatingBendingProcessNew"/>
    <dgm:cxn modelId="{9C47D93C-467D-439B-B551-93C5746CF1D2}" type="presParOf" srcId="{6A05D837-19A6-4FB4-81A6-625AAEE90A41}" destId="{DAE1E0F5-0FE0-4F54-868C-BB3F4182B1F7}" srcOrd="4" destOrd="0" presId="urn:microsoft.com/office/officeart/2016/7/layout/RepeatingBendingProcessNew"/>
    <dgm:cxn modelId="{4B170E20-C446-4104-A474-E559E33BDCEE}" type="presParOf" srcId="{6A05D837-19A6-4FB4-81A6-625AAEE90A41}" destId="{D9D6E179-3884-4516-A24F-4FA5516FE1DC}" srcOrd="5" destOrd="0" presId="urn:microsoft.com/office/officeart/2016/7/layout/RepeatingBendingProcessNew"/>
    <dgm:cxn modelId="{AB948101-3F8E-4760-BD37-916164E8A145}" type="presParOf" srcId="{D9D6E179-3884-4516-A24F-4FA5516FE1DC}" destId="{8ACF4113-C4D2-4160-8D93-F6AFF453C44F}" srcOrd="0" destOrd="0" presId="urn:microsoft.com/office/officeart/2016/7/layout/RepeatingBendingProcessNew"/>
    <dgm:cxn modelId="{47D42FA3-5331-46C2-B2FE-BB7F45E8A9A9}" type="presParOf" srcId="{6A05D837-19A6-4FB4-81A6-625AAEE90A41}" destId="{95DFDBA1-2A43-4024-9C53-C7A9C181C3E2}" srcOrd="6" destOrd="0" presId="urn:microsoft.com/office/officeart/2016/7/layout/RepeatingBendingProcessNew"/>
    <dgm:cxn modelId="{BEF8453F-CE69-482E-930F-278D494DD7B0}" type="presParOf" srcId="{6A05D837-19A6-4FB4-81A6-625AAEE90A41}" destId="{B37A94AF-47B5-4B69-A510-E742AA93DD60}" srcOrd="7" destOrd="0" presId="urn:microsoft.com/office/officeart/2016/7/layout/RepeatingBendingProcessNew"/>
    <dgm:cxn modelId="{49337AEB-0B54-452B-81D9-D73C72A74220}" type="presParOf" srcId="{B37A94AF-47B5-4B69-A510-E742AA93DD60}" destId="{F4ED25B0-0D4A-4611-BC0B-3861A537955B}" srcOrd="0" destOrd="0" presId="urn:microsoft.com/office/officeart/2016/7/layout/RepeatingBendingProcessNew"/>
    <dgm:cxn modelId="{E4BC360A-6FE0-4379-B560-2A586C99EF61}" type="presParOf" srcId="{6A05D837-19A6-4FB4-81A6-625AAEE90A41}" destId="{1A76BBB0-FE10-4D77-9989-3CD9AF66B137}" srcOrd="8" destOrd="0" presId="urn:microsoft.com/office/officeart/2016/7/layout/RepeatingBendingProcessNew"/>
    <dgm:cxn modelId="{0C9B5D24-53BA-4EBE-A0C3-3A8B06CB34C4}" type="presParOf" srcId="{6A05D837-19A6-4FB4-81A6-625AAEE90A41}" destId="{D9EF4297-E6CA-4CA4-A422-7D482AFE3394}" srcOrd="9" destOrd="0" presId="urn:microsoft.com/office/officeart/2016/7/layout/RepeatingBendingProcessNew"/>
    <dgm:cxn modelId="{60DE01D2-D533-4DBA-9622-67F169D15FD0}" type="presParOf" srcId="{D9EF4297-E6CA-4CA4-A422-7D482AFE3394}" destId="{B7836430-5687-4298-B007-B649BEB0D737}" srcOrd="0" destOrd="0" presId="urn:microsoft.com/office/officeart/2016/7/layout/RepeatingBendingProcessNew"/>
    <dgm:cxn modelId="{F3B08EE3-8A0B-4CCF-93FF-B271F30A0D1C}" type="presParOf" srcId="{6A05D837-19A6-4FB4-81A6-625AAEE90A41}" destId="{329CE8F7-3066-4CEB-9016-1EA964402F9D}" srcOrd="10" destOrd="0" presId="urn:microsoft.com/office/officeart/2016/7/layout/RepeatingBendingProcessNew"/>
    <dgm:cxn modelId="{DD1164C5-9D2E-4215-B4CD-B47180912096}" type="presParOf" srcId="{6A05D837-19A6-4FB4-81A6-625AAEE90A41}" destId="{3699482D-7776-4AEF-A5D0-91C4601A57E4}" srcOrd="11" destOrd="0" presId="urn:microsoft.com/office/officeart/2016/7/layout/RepeatingBendingProcessNew"/>
    <dgm:cxn modelId="{1A320874-2EDF-408B-A5AA-CBF104213E96}" type="presParOf" srcId="{3699482D-7776-4AEF-A5D0-91C4601A57E4}" destId="{36AC507E-D55B-438A-AA28-26116E1A0786}" srcOrd="0" destOrd="0" presId="urn:microsoft.com/office/officeart/2016/7/layout/RepeatingBendingProcessNew"/>
    <dgm:cxn modelId="{FCEAE91D-022F-4700-BD0E-DDCA412B2416}" type="presParOf" srcId="{6A05D837-19A6-4FB4-81A6-625AAEE90A41}" destId="{E84168AF-EA24-4913-A0A7-DF3AE660346B}" srcOrd="12" destOrd="0" presId="urn:microsoft.com/office/officeart/2016/7/layout/RepeatingBendingProcessNew"/>
    <dgm:cxn modelId="{4942EC9D-8367-450A-9ADA-FA5BE40B34B9}" type="presParOf" srcId="{6A05D837-19A6-4FB4-81A6-625AAEE90A41}" destId="{D9BE814C-71DA-4994-AAA5-5C0F7F2A6504}" srcOrd="13" destOrd="0" presId="urn:microsoft.com/office/officeart/2016/7/layout/RepeatingBendingProcessNew"/>
    <dgm:cxn modelId="{D740914F-C8EA-429F-9FB8-2801D9FE2B17}" type="presParOf" srcId="{D9BE814C-71DA-4994-AAA5-5C0F7F2A6504}" destId="{F5A9BD2B-EA47-4697-B369-47A675E35204}" srcOrd="0" destOrd="0" presId="urn:microsoft.com/office/officeart/2016/7/layout/RepeatingBendingProcessNew"/>
    <dgm:cxn modelId="{0EBFD070-7B4B-4EA0-A292-49ACF37BC6AE}" type="presParOf" srcId="{6A05D837-19A6-4FB4-81A6-625AAEE90A41}" destId="{4B462448-85F5-4F9E-A317-9A862B624677}" srcOrd="14"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BC711B-77D3-9744-B8BB-8DA9E900C62A}">
      <dsp:nvSpPr>
        <dsp:cNvPr id="0" name=""/>
        <dsp:cNvSpPr/>
      </dsp:nvSpPr>
      <dsp:spPr>
        <a:xfrm>
          <a:off x="0" y="0"/>
          <a:ext cx="4347248" cy="1083316"/>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1" kern="1200"/>
            <a:t>Information about the establishment </a:t>
          </a:r>
          <a:r>
            <a:rPr lang="en-US" sz="1300" kern="1200"/>
            <a:t>(e.g., mental health care provider)</a:t>
          </a:r>
        </a:p>
      </dsp:txBody>
      <dsp:txXfrm>
        <a:off x="31729" y="31729"/>
        <a:ext cx="3086725" cy="1019858"/>
      </dsp:txXfrm>
    </dsp:sp>
    <dsp:sp modelId="{D2C96814-0C5E-824B-A0B1-C87FCDC03A56}">
      <dsp:nvSpPr>
        <dsp:cNvPr id="0" name=""/>
        <dsp:cNvSpPr/>
      </dsp:nvSpPr>
      <dsp:spPr>
        <a:xfrm>
          <a:off x="364082" y="1280283"/>
          <a:ext cx="4347248" cy="1083316"/>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US" sz="1300" b="1" kern="1200"/>
            <a:t>Service structure </a:t>
          </a:r>
          <a:r>
            <a:rPr lang="en-US" sz="1300" kern="1200"/>
            <a:t>(how mental health care is structured; multi-disciplinary?; integrated health and substance misuse services? Inpatient hospital; safe cells?</a:t>
          </a:r>
        </a:p>
      </dsp:txBody>
      <dsp:txXfrm>
        <a:off x="395811" y="1312012"/>
        <a:ext cx="3215552" cy="1019858"/>
      </dsp:txXfrm>
    </dsp:sp>
    <dsp:sp modelId="{9FF3F572-7DA7-3E48-A32D-10F59B233660}">
      <dsp:nvSpPr>
        <dsp:cNvPr id="0" name=""/>
        <dsp:cNvSpPr/>
      </dsp:nvSpPr>
      <dsp:spPr>
        <a:xfrm>
          <a:off x="722730" y="2560566"/>
          <a:ext cx="4347248" cy="1083316"/>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GB" sz="1300" b="1" kern="1200"/>
            <a:t>Details of staffing levels</a:t>
          </a:r>
          <a:r>
            <a:rPr lang="en-GB" sz="1300" kern="1200"/>
            <a:t> (numbers &amp; professional groups)</a:t>
          </a:r>
          <a:endParaRPr lang="en-US" sz="1300" kern="1200"/>
        </a:p>
      </dsp:txBody>
      <dsp:txXfrm>
        <a:off x="754459" y="2592295"/>
        <a:ext cx="3220986" cy="1019858"/>
      </dsp:txXfrm>
    </dsp:sp>
    <dsp:sp modelId="{2617D6D5-626F-0146-AF76-16C89513D52B}">
      <dsp:nvSpPr>
        <dsp:cNvPr id="0" name=""/>
        <dsp:cNvSpPr/>
      </dsp:nvSpPr>
      <dsp:spPr>
        <a:xfrm>
          <a:off x="1086812" y="3840850"/>
          <a:ext cx="4347248" cy="1083316"/>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GB" sz="1300" b="1" kern="1200"/>
            <a:t>Types of  interventions available </a:t>
          </a:r>
          <a:r>
            <a:rPr lang="en-GB" sz="1300" kern="1200"/>
            <a:t>(</a:t>
          </a:r>
          <a:r>
            <a:rPr lang="en-US" sz="1300" kern="1200"/>
            <a:t>psychological therapies and mental health interventions for patients with PTSD, Complex PTSD, and other co-occurring conditions</a:t>
          </a:r>
          <a:r>
            <a:rPr lang="en-GB" sz="1300" kern="1200"/>
            <a:t>)</a:t>
          </a:r>
          <a:endParaRPr lang="en-US" sz="1300" kern="1200"/>
        </a:p>
      </dsp:txBody>
      <dsp:txXfrm>
        <a:off x="1118541" y="3872579"/>
        <a:ext cx="3215552" cy="1019858"/>
      </dsp:txXfrm>
    </dsp:sp>
    <dsp:sp modelId="{8D1687D8-23D4-9142-9D21-D0EB543709BA}">
      <dsp:nvSpPr>
        <dsp:cNvPr id="0" name=""/>
        <dsp:cNvSpPr/>
      </dsp:nvSpPr>
      <dsp:spPr>
        <a:xfrm>
          <a:off x="3643092" y="829722"/>
          <a:ext cx="704155" cy="70415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3801527" y="829722"/>
        <a:ext cx="387285" cy="529877"/>
      </dsp:txXfrm>
    </dsp:sp>
    <dsp:sp modelId="{42BAFC0D-E21D-8D4C-8DF4-69932B024602}">
      <dsp:nvSpPr>
        <dsp:cNvPr id="0" name=""/>
        <dsp:cNvSpPr/>
      </dsp:nvSpPr>
      <dsp:spPr>
        <a:xfrm>
          <a:off x="4007175" y="2110005"/>
          <a:ext cx="704155" cy="70415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4165610" y="2110005"/>
        <a:ext cx="387285" cy="529877"/>
      </dsp:txXfrm>
    </dsp:sp>
    <dsp:sp modelId="{E91085D6-E17C-3A45-A2BD-7456761A2863}">
      <dsp:nvSpPr>
        <dsp:cNvPr id="0" name=""/>
        <dsp:cNvSpPr/>
      </dsp:nvSpPr>
      <dsp:spPr>
        <a:xfrm>
          <a:off x="4365823" y="3390288"/>
          <a:ext cx="704155" cy="70415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4524258" y="3390288"/>
        <a:ext cx="387285" cy="5298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6FBA0C-809F-458E-8121-0962FCAD7FB5}">
      <dsp:nvSpPr>
        <dsp:cNvPr id="0" name=""/>
        <dsp:cNvSpPr/>
      </dsp:nvSpPr>
      <dsp:spPr>
        <a:xfrm>
          <a:off x="0" y="591343"/>
          <a:ext cx="2571749" cy="154305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Up to 85% of prison population have experienced developmental trauma (Bramley et al. 2015)</a:t>
          </a:r>
          <a:endParaRPr lang="en-US" sz="1600" kern="1200"/>
        </a:p>
      </dsp:txBody>
      <dsp:txXfrm>
        <a:off x="0" y="591343"/>
        <a:ext cx="2571749" cy="1543050"/>
      </dsp:txXfrm>
    </dsp:sp>
    <dsp:sp modelId="{713EAD17-0BDB-48F3-9B85-70B6D91DFB84}">
      <dsp:nvSpPr>
        <dsp:cNvPr id="0" name=""/>
        <dsp:cNvSpPr/>
      </dsp:nvSpPr>
      <dsp:spPr>
        <a:xfrm>
          <a:off x="2828925" y="591343"/>
          <a:ext cx="2571749" cy="154305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High proportion will experience Severe and Multiple Disadvantage (SMD) – two or more of offending, mental health, substance use or homelessness</a:t>
          </a:r>
          <a:endParaRPr lang="en-US" sz="1600" kern="1200"/>
        </a:p>
      </dsp:txBody>
      <dsp:txXfrm>
        <a:off x="2828925" y="591343"/>
        <a:ext cx="2571749" cy="1543050"/>
      </dsp:txXfrm>
    </dsp:sp>
    <dsp:sp modelId="{A8D0305C-5D1C-424E-ADC8-ED16DE27AF36}">
      <dsp:nvSpPr>
        <dsp:cNvPr id="0" name=""/>
        <dsp:cNvSpPr/>
      </dsp:nvSpPr>
      <dsp:spPr>
        <a:xfrm>
          <a:off x="5657849" y="591343"/>
          <a:ext cx="2571749" cy="154305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Under-detection of mental health conditions, and modest outcomes (Facer-Irwin et al. 2021)</a:t>
          </a:r>
          <a:endParaRPr lang="en-US" sz="1600" kern="1200"/>
        </a:p>
      </dsp:txBody>
      <dsp:txXfrm>
        <a:off x="5657849" y="591343"/>
        <a:ext cx="2571749" cy="1543050"/>
      </dsp:txXfrm>
    </dsp:sp>
    <dsp:sp modelId="{93EF9211-7593-48C8-9D19-21FECC0BDD5E}">
      <dsp:nvSpPr>
        <dsp:cNvPr id="0" name=""/>
        <dsp:cNvSpPr/>
      </dsp:nvSpPr>
      <dsp:spPr>
        <a:xfrm>
          <a:off x="1414462" y="2391569"/>
          <a:ext cx="2571749" cy="154305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Most in need of effective trauma-informed pathways</a:t>
          </a:r>
          <a:endParaRPr lang="en-US" sz="1600" kern="1200"/>
        </a:p>
      </dsp:txBody>
      <dsp:txXfrm>
        <a:off x="1414462" y="2391569"/>
        <a:ext cx="2571749" cy="1543050"/>
      </dsp:txXfrm>
    </dsp:sp>
    <dsp:sp modelId="{777F6607-1AAA-4706-87E9-96DBB4D1373C}">
      <dsp:nvSpPr>
        <dsp:cNvPr id="0" name=""/>
        <dsp:cNvSpPr/>
      </dsp:nvSpPr>
      <dsp:spPr>
        <a:xfrm>
          <a:off x="4243387" y="2391569"/>
          <a:ext cx="2571749" cy="154305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Significant challenges in designing and implementing these pathways</a:t>
          </a:r>
          <a:endParaRPr lang="en-US" sz="1600" kern="1200"/>
        </a:p>
      </dsp:txBody>
      <dsp:txXfrm>
        <a:off x="4243387" y="2391569"/>
        <a:ext cx="2571749" cy="15430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0E7D79-38E6-4D34-8C14-5DCA48B59CCB}">
      <dsp:nvSpPr>
        <dsp:cNvPr id="0" name=""/>
        <dsp:cNvSpPr/>
      </dsp:nvSpPr>
      <dsp:spPr>
        <a:xfrm>
          <a:off x="2652165" y="556312"/>
          <a:ext cx="429662" cy="91440"/>
        </a:xfrm>
        <a:custGeom>
          <a:avLst/>
          <a:gdLst/>
          <a:ahLst/>
          <a:cxnLst/>
          <a:rect l="0" t="0" r="0" b="0"/>
          <a:pathLst>
            <a:path>
              <a:moveTo>
                <a:pt x="0" y="45720"/>
              </a:moveTo>
              <a:lnTo>
                <a:pt x="429662"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855490" y="599731"/>
        <a:ext cx="23013" cy="4602"/>
      </dsp:txXfrm>
    </dsp:sp>
    <dsp:sp modelId="{742533A1-2B7E-4957-B5A2-48DF0B1B6A0E}">
      <dsp:nvSpPr>
        <dsp:cNvPr id="0" name=""/>
        <dsp:cNvSpPr/>
      </dsp:nvSpPr>
      <dsp:spPr>
        <a:xfrm>
          <a:off x="652822" y="1689"/>
          <a:ext cx="2001142" cy="120068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8058" tIns="102929" rIns="98058" bIns="102929" numCol="1" spcCol="1270" anchor="ctr" anchorCtr="0">
          <a:noAutofit/>
        </a:bodyPr>
        <a:lstStyle/>
        <a:p>
          <a:pPr marL="0" lvl="0" indent="0" algn="ctr" defTabSz="533400">
            <a:lnSpc>
              <a:spcPct val="100000"/>
            </a:lnSpc>
            <a:spcBef>
              <a:spcPct val="0"/>
            </a:spcBef>
            <a:spcAft>
              <a:spcPct val="35000"/>
            </a:spcAft>
            <a:buNone/>
          </a:pPr>
          <a:r>
            <a:rPr lang="en-GB" sz="1200" b="1" kern="1200"/>
            <a:t>Trauma-enhanced training for frontline staff</a:t>
          </a:r>
          <a:endParaRPr lang="en-US" sz="1200" kern="1200"/>
        </a:p>
      </dsp:txBody>
      <dsp:txXfrm>
        <a:off x="652822" y="1689"/>
        <a:ext cx="2001142" cy="1200685"/>
      </dsp:txXfrm>
    </dsp:sp>
    <dsp:sp modelId="{64979FA3-49C9-48FD-9053-9C0D14EFEC38}">
      <dsp:nvSpPr>
        <dsp:cNvPr id="0" name=""/>
        <dsp:cNvSpPr/>
      </dsp:nvSpPr>
      <dsp:spPr>
        <a:xfrm>
          <a:off x="5113571" y="556312"/>
          <a:ext cx="429662" cy="91440"/>
        </a:xfrm>
        <a:custGeom>
          <a:avLst/>
          <a:gdLst/>
          <a:ahLst/>
          <a:cxnLst/>
          <a:rect l="0" t="0" r="0" b="0"/>
          <a:pathLst>
            <a:path>
              <a:moveTo>
                <a:pt x="0" y="45720"/>
              </a:moveTo>
              <a:lnTo>
                <a:pt x="429662"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316896" y="599731"/>
        <a:ext cx="23013" cy="4602"/>
      </dsp:txXfrm>
    </dsp:sp>
    <dsp:sp modelId="{F11EC8D7-F55B-48E8-8F42-6FB769C1C7E3}">
      <dsp:nvSpPr>
        <dsp:cNvPr id="0" name=""/>
        <dsp:cNvSpPr/>
      </dsp:nvSpPr>
      <dsp:spPr>
        <a:xfrm>
          <a:off x="3114228" y="1689"/>
          <a:ext cx="2001142" cy="120068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8058" tIns="102929" rIns="98058" bIns="102929" numCol="1" spcCol="1270" anchor="ctr" anchorCtr="0">
          <a:noAutofit/>
        </a:bodyPr>
        <a:lstStyle/>
        <a:p>
          <a:pPr marL="0" lvl="0" indent="0" algn="ctr" defTabSz="533400">
            <a:lnSpc>
              <a:spcPct val="100000"/>
            </a:lnSpc>
            <a:spcBef>
              <a:spcPct val="0"/>
            </a:spcBef>
            <a:spcAft>
              <a:spcPct val="35000"/>
            </a:spcAft>
            <a:buNone/>
          </a:pPr>
          <a:r>
            <a:rPr lang="en-GB" sz="1200" kern="1200"/>
            <a:t>6/7 weekly sessions (plus 3 training sessions) plus 6 x monthly reflective practice sessions</a:t>
          </a:r>
          <a:endParaRPr lang="en-US" sz="1200" kern="1200"/>
        </a:p>
      </dsp:txBody>
      <dsp:txXfrm>
        <a:off x="3114228" y="1689"/>
        <a:ext cx="2001142" cy="1200685"/>
      </dsp:txXfrm>
    </dsp:sp>
    <dsp:sp modelId="{D9D6E179-3884-4516-A24F-4FA5516FE1DC}">
      <dsp:nvSpPr>
        <dsp:cNvPr id="0" name=""/>
        <dsp:cNvSpPr/>
      </dsp:nvSpPr>
      <dsp:spPr>
        <a:xfrm>
          <a:off x="1653394" y="1200575"/>
          <a:ext cx="4922811" cy="429662"/>
        </a:xfrm>
        <a:custGeom>
          <a:avLst/>
          <a:gdLst/>
          <a:ahLst/>
          <a:cxnLst/>
          <a:rect l="0" t="0" r="0" b="0"/>
          <a:pathLst>
            <a:path>
              <a:moveTo>
                <a:pt x="4922811" y="0"/>
              </a:moveTo>
              <a:lnTo>
                <a:pt x="4922811" y="231931"/>
              </a:lnTo>
              <a:lnTo>
                <a:pt x="0" y="231931"/>
              </a:lnTo>
              <a:lnTo>
                <a:pt x="0" y="429662"/>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991192" y="1413105"/>
        <a:ext cx="247214" cy="4602"/>
      </dsp:txXfrm>
    </dsp:sp>
    <dsp:sp modelId="{DAE1E0F5-0FE0-4F54-868C-BB3F4182B1F7}">
      <dsp:nvSpPr>
        <dsp:cNvPr id="0" name=""/>
        <dsp:cNvSpPr/>
      </dsp:nvSpPr>
      <dsp:spPr>
        <a:xfrm>
          <a:off x="5575634" y="1689"/>
          <a:ext cx="2001142" cy="120068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8058" tIns="102929" rIns="98058" bIns="102929" numCol="1" spcCol="1270" anchor="ctr" anchorCtr="0">
          <a:noAutofit/>
        </a:bodyPr>
        <a:lstStyle/>
        <a:p>
          <a:pPr marL="0" lvl="0" indent="0" algn="ctr" defTabSz="533400">
            <a:lnSpc>
              <a:spcPct val="100000"/>
            </a:lnSpc>
            <a:spcBef>
              <a:spcPct val="0"/>
            </a:spcBef>
            <a:spcAft>
              <a:spcPct val="35000"/>
            </a:spcAft>
            <a:buNone/>
          </a:pPr>
          <a:r>
            <a:rPr lang="en-GB" sz="1200" kern="1200"/>
            <a:t>Then cascaded within networks and organisations</a:t>
          </a:r>
          <a:endParaRPr lang="en-US" sz="1200" kern="1200"/>
        </a:p>
      </dsp:txBody>
      <dsp:txXfrm>
        <a:off x="5575634" y="1689"/>
        <a:ext cx="2001142" cy="1200685"/>
      </dsp:txXfrm>
    </dsp:sp>
    <dsp:sp modelId="{B37A94AF-47B5-4B69-A510-E742AA93DD60}">
      <dsp:nvSpPr>
        <dsp:cNvPr id="0" name=""/>
        <dsp:cNvSpPr/>
      </dsp:nvSpPr>
      <dsp:spPr>
        <a:xfrm>
          <a:off x="2652165" y="2217261"/>
          <a:ext cx="429662" cy="91440"/>
        </a:xfrm>
        <a:custGeom>
          <a:avLst/>
          <a:gdLst/>
          <a:ahLst/>
          <a:cxnLst/>
          <a:rect l="0" t="0" r="0" b="0"/>
          <a:pathLst>
            <a:path>
              <a:moveTo>
                <a:pt x="0" y="45720"/>
              </a:moveTo>
              <a:lnTo>
                <a:pt x="429662"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855490" y="2260680"/>
        <a:ext cx="23013" cy="4602"/>
      </dsp:txXfrm>
    </dsp:sp>
    <dsp:sp modelId="{95DFDBA1-2A43-4024-9C53-C7A9C181C3E2}">
      <dsp:nvSpPr>
        <dsp:cNvPr id="0" name=""/>
        <dsp:cNvSpPr/>
      </dsp:nvSpPr>
      <dsp:spPr>
        <a:xfrm>
          <a:off x="652822" y="1662638"/>
          <a:ext cx="2001142" cy="120068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8058" tIns="102929" rIns="98058" bIns="102929" numCol="1" spcCol="1270" anchor="ctr" anchorCtr="0">
          <a:noAutofit/>
        </a:bodyPr>
        <a:lstStyle/>
        <a:p>
          <a:pPr marL="0" lvl="0" indent="0" algn="ctr" defTabSz="533400">
            <a:lnSpc>
              <a:spcPct val="100000"/>
            </a:lnSpc>
            <a:spcBef>
              <a:spcPct val="0"/>
            </a:spcBef>
            <a:spcAft>
              <a:spcPct val="35000"/>
            </a:spcAft>
            <a:buNone/>
          </a:pPr>
          <a:r>
            <a:rPr lang="en-GB" sz="1200" b="1" kern="1200"/>
            <a:t>Results: </a:t>
          </a:r>
          <a:endParaRPr lang="en-US" sz="1200" kern="1200"/>
        </a:p>
      </dsp:txBody>
      <dsp:txXfrm>
        <a:off x="652822" y="1662638"/>
        <a:ext cx="2001142" cy="1200685"/>
      </dsp:txXfrm>
    </dsp:sp>
    <dsp:sp modelId="{D9EF4297-E6CA-4CA4-A422-7D482AFE3394}">
      <dsp:nvSpPr>
        <dsp:cNvPr id="0" name=""/>
        <dsp:cNvSpPr/>
      </dsp:nvSpPr>
      <dsp:spPr>
        <a:xfrm>
          <a:off x="5113571" y="2217261"/>
          <a:ext cx="429662" cy="91440"/>
        </a:xfrm>
        <a:custGeom>
          <a:avLst/>
          <a:gdLst/>
          <a:ahLst/>
          <a:cxnLst/>
          <a:rect l="0" t="0" r="0" b="0"/>
          <a:pathLst>
            <a:path>
              <a:moveTo>
                <a:pt x="0" y="45720"/>
              </a:moveTo>
              <a:lnTo>
                <a:pt x="429662"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316896" y="2260680"/>
        <a:ext cx="23013" cy="4602"/>
      </dsp:txXfrm>
    </dsp:sp>
    <dsp:sp modelId="{1A76BBB0-FE10-4D77-9989-3CD9AF66B137}">
      <dsp:nvSpPr>
        <dsp:cNvPr id="0" name=""/>
        <dsp:cNvSpPr/>
      </dsp:nvSpPr>
      <dsp:spPr>
        <a:xfrm>
          <a:off x="3114228" y="1662638"/>
          <a:ext cx="2001142" cy="120068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8058" tIns="102929" rIns="98058" bIns="102929" numCol="1" spcCol="1270" anchor="ctr" anchorCtr="0">
          <a:noAutofit/>
        </a:bodyPr>
        <a:lstStyle/>
        <a:p>
          <a:pPr marL="0" lvl="0" indent="0" algn="ctr" defTabSz="533400">
            <a:lnSpc>
              <a:spcPct val="100000"/>
            </a:lnSpc>
            <a:spcBef>
              <a:spcPct val="0"/>
            </a:spcBef>
            <a:spcAft>
              <a:spcPct val="35000"/>
            </a:spcAft>
            <a:buNone/>
          </a:pPr>
          <a:r>
            <a:rPr lang="en-GB" sz="1200" kern="1200"/>
            <a:t>Positive outcomes in terms of satisfaction, knowledge and skills and impact on practice</a:t>
          </a:r>
          <a:endParaRPr lang="en-US" sz="1200" kern="1200"/>
        </a:p>
      </dsp:txBody>
      <dsp:txXfrm>
        <a:off x="3114228" y="1662638"/>
        <a:ext cx="2001142" cy="1200685"/>
      </dsp:txXfrm>
    </dsp:sp>
    <dsp:sp modelId="{3699482D-7776-4AEF-A5D0-91C4601A57E4}">
      <dsp:nvSpPr>
        <dsp:cNvPr id="0" name=""/>
        <dsp:cNvSpPr/>
      </dsp:nvSpPr>
      <dsp:spPr>
        <a:xfrm>
          <a:off x="1653394" y="2861524"/>
          <a:ext cx="4922811" cy="429662"/>
        </a:xfrm>
        <a:custGeom>
          <a:avLst/>
          <a:gdLst/>
          <a:ahLst/>
          <a:cxnLst/>
          <a:rect l="0" t="0" r="0" b="0"/>
          <a:pathLst>
            <a:path>
              <a:moveTo>
                <a:pt x="4922811" y="0"/>
              </a:moveTo>
              <a:lnTo>
                <a:pt x="4922811" y="231931"/>
              </a:lnTo>
              <a:lnTo>
                <a:pt x="0" y="231931"/>
              </a:lnTo>
              <a:lnTo>
                <a:pt x="0" y="429662"/>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991192" y="3074054"/>
        <a:ext cx="247214" cy="4602"/>
      </dsp:txXfrm>
    </dsp:sp>
    <dsp:sp modelId="{329CE8F7-3066-4CEB-9016-1EA964402F9D}">
      <dsp:nvSpPr>
        <dsp:cNvPr id="0" name=""/>
        <dsp:cNvSpPr/>
      </dsp:nvSpPr>
      <dsp:spPr>
        <a:xfrm>
          <a:off x="5575634" y="1662638"/>
          <a:ext cx="2001142" cy="120068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8058" tIns="102929" rIns="98058" bIns="102929" numCol="1" spcCol="1270" anchor="ctr" anchorCtr="0">
          <a:noAutofit/>
        </a:bodyPr>
        <a:lstStyle/>
        <a:p>
          <a:pPr marL="0" lvl="0" indent="0" algn="ctr" defTabSz="533400">
            <a:lnSpc>
              <a:spcPct val="100000"/>
            </a:lnSpc>
            <a:spcBef>
              <a:spcPct val="0"/>
            </a:spcBef>
            <a:spcAft>
              <a:spcPct val="35000"/>
            </a:spcAft>
            <a:buNone/>
          </a:pPr>
          <a:r>
            <a:rPr lang="en-GB" sz="1200" kern="1200"/>
            <a:t>Feasible and acceptable when rolled-out within organisations and networks</a:t>
          </a:r>
          <a:endParaRPr lang="en-US" sz="1200" kern="1200"/>
        </a:p>
      </dsp:txBody>
      <dsp:txXfrm>
        <a:off x="5575634" y="1662638"/>
        <a:ext cx="2001142" cy="1200685"/>
      </dsp:txXfrm>
    </dsp:sp>
    <dsp:sp modelId="{D9BE814C-71DA-4994-AAA5-5C0F7F2A6504}">
      <dsp:nvSpPr>
        <dsp:cNvPr id="0" name=""/>
        <dsp:cNvSpPr/>
      </dsp:nvSpPr>
      <dsp:spPr>
        <a:xfrm>
          <a:off x="2652165" y="3878210"/>
          <a:ext cx="429662" cy="91440"/>
        </a:xfrm>
        <a:custGeom>
          <a:avLst/>
          <a:gdLst/>
          <a:ahLst/>
          <a:cxnLst/>
          <a:rect l="0" t="0" r="0" b="0"/>
          <a:pathLst>
            <a:path>
              <a:moveTo>
                <a:pt x="0" y="45720"/>
              </a:moveTo>
              <a:lnTo>
                <a:pt x="429662"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855490" y="3921628"/>
        <a:ext cx="23013" cy="4602"/>
      </dsp:txXfrm>
    </dsp:sp>
    <dsp:sp modelId="{E84168AF-EA24-4913-A0A7-DF3AE660346B}">
      <dsp:nvSpPr>
        <dsp:cNvPr id="0" name=""/>
        <dsp:cNvSpPr/>
      </dsp:nvSpPr>
      <dsp:spPr>
        <a:xfrm>
          <a:off x="652822" y="3323587"/>
          <a:ext cx="2001142" cy="120068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8058" tIns="102929" rIns="98058" bIns="102929" numCol="1" spcCol="1270" anchor="ctr" anchorCtr="0">
          <a:noAutofit/>
        </a:bodyPr>
        <a:lstStyle/>
        <a:p>
          <a:pPr marL="0" lvl="0" indent="0" algn="ctr" defTabSz="533400">
            <a:lnSpc>
              <a:spcPct val="100000"/>
            </a:lnSpc>
            <a:spcBef>
              <a:spcPct val="0"/>
            </a:spcBef>
            <a:spcAft>
              <a:spcPct val="35000"/>
            </a:spcAft>
            <a:buNone/>
          </a:pPr>
          <a:r>
            <a:rPr lang="en-GB" sz="1200" b="1" kern="1200"/>
            <a:t>Organisational factors included:</a:t>
          </a:r>
          <a:endParaRPr lang="en-US" sz="1200" kern="1200"/>
        </a:p>
      </dsp:txBody>
      <dsp:txXfrm>
        <a:off x="652822" y="3323587"/>
        <a:ext cx="2001142" cy="1200685"/>
      </dsp:txXfrm>
    </dsp:sp>
    <dsp:sp modelId="{4B462448-85F5-4F9E-A317-9A862B624677}">
      <dsp:nvSpPr>
        <dsp:cNvPr id="0" name=""/>
        <dsp:cNvSpPr/>
      </dsp:nvSpPr>
      <dsp:spPr>
        <a:xfrm>
          <a:off x="3114228" y="3323587"/>
          <a:ext cx="2001142" cy="1200685"/>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8058" tIns="102929" rIns="98058" bIns="102929" numCol="1" spcCol="1270" anchor="ctr" anchorCtr="0">
          <a:noAutofit/>
        </a:bodyPr>
        <a:lstStyle/>
        <a:p>
          <a:pPr marL="0" lvl="0" indent="0" algn="ctr" defTabSz="533400">
            <a:lnSpc>
              <a:spcPct val="100000"/>
            </a:lnSpc>
            <a:spcBef>
              <a:spcPct val="0"/>
            </a:spcBef>
            <a:spcAft>
              <a:spcPct val="35000"/>
            </a:spcAft>
            <a:buNone/>
          </a:pPr>
          <a:r>
            <a:rPr lang="en-GB" sz="1200" kern="1200"/>
            <a:t>Management support, protected time for training and reflective practice, time-pressures and own wellbeing</a:t>
          </a:r>
          <a:endParaRPr lang="en-US" sz="1200" kern="1200"/>
        </a:p>
      </dsp:txBody>
      <dsp:txXfrm>
        <a:off x="3114228" y="3323587"/>
        <a:ext cx="2001142" cy="1200685"/>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AA3F2F-C43C-4556-8C3F-6FFE3AD91265}" type="datetimeFigureOut">
              <a:rPr lang="en-GB" smtClean="0"/>
              <a:t>15/02/2023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4F15E7-2630-4F43-9C0F-A5F96DA83370}" type="slidenum">
              <a:rPr lang="en-GB" smtClean="0"/>
              <a:t>‹#›</a:t>
            </a:fld>
            <a:endParaRPr lang="en-GB"/>
          </a:p>
        </p:txBody>
      </p:sp>
    </p:spTree>
    <p:extLst>
      <p:ext uri="{BB962C8B-B14F-4D97-AF65-F5344CB8AC3E}">
        <p14:creationId xmlns:p14="http://schemas.microsoft.com/office/powerpoint/2010/main" val="3481928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survey, which was designed in-house, was based on existing research from a New Zealand study (McKenna et al, 2021).</a:t>
            </a:r>
          </a:p>
          <a:p>
            <a:endParaRPr lang="en-US"/>
          </a:p>
          <a:p>
            <a:r>
              <a:rPr lang="en-US"/>
              <a:t>The survey aimed to gather information about existing services and current intervention pathways for traumatic stress within prisons and how these are delivered as well as information about trauma-informed practice, and to elicit views about an optimal pathway.</a:t>
            </a:r>
            <a:endParaRPr lang="en-US">
              <a:cs typeface="Calibri"/>
            </a:endParaRPr>
          </a:p>
          <a:p>
            <a:r>
              <a:rPr lang="en-US"/>
              <a:t>We identified service managers / senior clinicians within each prison in Wales who could complete the survey and sent it to each person via email.</a:t>
            </a:r>
            <a:endParaRPr lang="en-US">
              <a:cs typeface="Calibri"/>
            </a:endParaRPr>
          </a:p>
          <a:p>
            <a:endParaRPr lang="en-US">
              <a:cs typeface="Calibri"/>
            </a:endParaRPr>
          </a:p>
          <a:p>
            <a:r>
              <a:rPr lang="en-US"/>
              <a:t>McKenna, B., Skipworth, J., Forrester, A., &amp; Shaw, J. (2021). Prison mental health in-reach teams in Aotearoa New Zealand: A national survey. </a:t>
            </a:r>
            <a:r>
              <a:rPr lang="en-US" i="1"/>
              <a:t>Psychiatry, Psychology and Law</a:t>
            </a:r>
            <a:r>
              <a:rPr lang="en-US"/>
              <a:t>, </a:t>
            </a:r>
            <a:r>
              <a:rPr lang="en-US" i="1"/>
              <a:t>28</a:t>
            </a:r>
            <a:r>
              <a:rPr lang="en-US"/>
              <a:t>(5), 774-784.</a:t>
            </a:r>
            <a:br>
              <a:rPr lang="en-US">
                <a:cs typeface="+mn-lt"/>
              </a:rPr>
            </a:br>
            <a:endParaRPr lang="en-US">
              <a:cs typeface="Calibri"/>
            </a:endParaRPr>
          </a:p>
          <a:p>
            <a:br>
              <a:rPr lang="en-US">
                <a:cs typeface="+mn-lt"/>
              </a:rPr>
            </a:br>
            <a:endParaRPr lang="en-US"/>
          </a:p>
        </p:txBody>
      </p:sp>
      <p:sp>
        <p:nvSpPr>
          <p:cNvPr id="4" name="Slide Number Placeholder 3"/>
          <p:cNvSpPr>
            <a:spLocks noGrp="1"/>
          </p:cNvSpPr>
          <p:nvPr>
            <p:ph type="sldNum" sz="quarter" idx="5"/>
          </p:nvPr>
        </p:nvSpPr>
        <p:spPr/>
        <p:txBody>
          <a:bodyPr/>
          <a:lstStyle/>
          <a:p>
            <a:fld id="{5D4F15E7-2630-4F43-9C0F-A5F96DA83370}" type="slidenum">
              <a:rPr lang="en-GB" smtClean="0"/>
              <a:t>2</a:t>
            </a:fld>
            <a:endParaRPr lang="en-GB"/>
          </a:p>
        </p:txBody>
      </p:sp>
    </p:spTree>
    <p:extLst>
      <p:ext uri="{BB962C8B-B14F-4D97-AF65-F5344CB8AC3E}">
        <p14:creationId xmlns:p14="http://schemas.microsoft.com/office/powerpoint/2010/main" val="20990848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effectLst/>
                <a:latin typeface="Calibri" panose="020F0502020204030204" pitchFamily="34" charset="0"/>
                <a:ea typeface="Calibri" panose="020F0502020204030204" pitchFamily="34" charset="0"/>
              </a:rPr>
              <a:t>multi-level trauma-informed frameworks as a way of defining the roles of staff in the prison within the pathway and providing guidance on the content and design of training to support a multi-level approach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effectLst/>
                <a:latin typeface="Calibri" panose="020F0502020204030204" pitchFamily="34" charset="0"/>
                <a:ea typeface="Calibri" panose="020F0502020204030204" pitchFamily="34" charset="0"/>
                <a:cs typeface="Calibri" panose="020F0502020204030204" pitchFamily="34" charset="0"/>
              </a:rPr>
              <a:t>(improved </a:t>
            </a:r>
            <a:r>
              <a:rPr lang="en-GB" sz="1200">
                <a:latin typeface="Calibri" panose="020F0502020204030204" pitchFamily="34" charset="0"/>
                <a:ea typeface="Calibri" panose="020F0502020204030204" pitchFamily="34" charset="0"/>
                <a:cs typeface="Calibri" panose="020F0502020204030204" pitchFamily="34" charset="0"/>
              </a:rPr>
              <a:t>was</a:t>
            </a:r>
            <a:r>
              <a:rPr lang="en-GB" sz="1200">
                <a:effectLst/>
                <a:latin typeface="Calibri" panose="020F0502020204030204" pitchFamily="34" charset="0"/>
                <a:ea typeface="Calibri" panose="020F0502020204030204" pitchFamily="34" charset="0"/>
                <a:cs typeface="Calibri" panose="020F0502020204030204" pitchFamily="34" charset="0"/>
              </a:rPr>
              <a:t> consistent with recent research that shows that mental health conditions, particularly PTSD and Complex PTSD are under-detected and treated in prisons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effectLst/>
                <a:latin typeface="Calibri" panose="020F0502020204030204" pitchFamily="34" charset="0"/>
                <a:ea typeface="Calibri" panose="020F0502020204030204" pitchFamily="34" charset="0"/>
              </a:rPr>
              <a:t>a multi-level approach that provides trauma responsive environments, services and relationships, and trauma-specific services (</a:t>
            </a:r>
            <a:r>
              <a:rPr lang="en-GB" sz="1200" err="1">
                <a:effectLst/>
                <a:latin typeface="Calibri" panose="020F0502020204030204" pitchFamily="34" charset="0"/>
                <a:ea typeface="Calibri" panose="020F0502020204030204" pitchFamily="34" charset="0"/>
              </a:rPr>
              <a:t>Champine</a:t>
            </a:r>
            <a:r>
              <a:rPr lang="en-GB" sz="1200">
                <a:effectLst/>
                <a:latin typeface="Calibri" panose="020F0502020204030204" pitchFamily="34" charset="0"/>
                <a:ea typeface="Calibri" panose="020F0502020204030204" pitchFamily="34" charset="0"/>
              </a:rPr>
              <a:t> et al. 2021).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effectLst/>
              <a:latin typeface="Calibri" panose="020F0502020204030204" pitchFamily="34" charset="0"/>
              <a:ea typeface="Calibri" panose="020F0502020204030204" pitchFamily="34" charset="0"/>
            </a:endParaRPr>
          </a:p>
          <a:p>
            <a:endParaRPr lang="en-GB"/>
          </a:p>
        </p:txBody>
      </p:sp>
      <p:sp>
        <p:nvSpPr>
          <p:cNvPr id="4" name="Slide Number Placeholder 3"/>
          <p:cNvSpPr>
            <a:spLocks noGrp="1"/>
          </p:cNvSpPr>
          <p:nvPr>
            <p:ph type="sldNum" sz="quarter" idx="5"/>
          </p:nvPr>
        </p:nvSpPr>
        <p:spPr/>
        <p:txBody>
          <a:bodyPr/>
          <a:lstStyle/>
          <a:p>
            <a:fld id="{D3828532-B53F-46C6-9B65-242743CCEB2B}" type="slidenum">
              <a:rPr lang="en-GB" smtClean="0"/>
              <a:t>17</a:t>
            </a:fld>
            <a:endParaRPr lang="en-GB"/>
          </a:p>
        </p:txBody>
      </p:sp>
    </p:spTree>
    <p:extLst>
      <p:ext uri="{BB962C8B-B14F-4D97-AF65-F5344CB8AC3E}">
        <p14:creationId xmlns:p14="http://schemas.microsoft.com/office/powerpoint/2010/main" val="13500477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a:t>Outcomes –short and long term in wellbeing, mental health, reoffending and social inclusion</a:t>
            </a:r>
          </a:p>
        </p:txBody>
      </p:sp>
      <p:sp>
        <p:nvSpPr>
          <p:cNvPr id="4" name="Slide Number Placeholder 3"/>
          <p:cNvSpPr>
            <a:spLocks noGrp="1"/>
          </p:cNvSpPr>
          <p:nvPr>
            <p:ph type="sldNum" sz="quarter" idx="5"/>
          </p:nvPr>
        </p:nvSpPr>
        <p:spPr/>
        <p:txBody>
          <a:bodyPr/>
          <a:lstStyle/>
          <a:p>
            <a:fld id="{D3828532-B53F-46C6-9B65-242743CCEB2B}" type="slidenum">
              <a:rPr lang="en-GB" smtClean="0"/>
              <a:t>18</a:t>
            </a:fld>
            <a:endParaRPr lang="en-GB"/>
          </a:p>
        </p:txBody>
      </p:sp>
    </p:spTree>
    <p:extLst>
      <p:ext uri="{BB962C8B-B14F-4D97-AF65-F5344CB8AC3E}">
        <p14:creationId xmlns:p14="http://schemas.microsoft.com/office/powerpoint/2010/main" val="11746240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cs typeface="+mn-lt"/>
              </a:rPr>
            </a:br>
            <a:endParaRPr lang="en-US"/>
          </a:p>
          <a:p>
            <a:br>
              <a:rPr lang="en-US">
                <a:cs typeface="+mn-lt"/>
              </a:rPr>
            </a:br>
            <a:endParaRPr lang="en-US"/>
          </a:p>
        </p:txBody>
      </p:sp>
      <p:sp>
        <p:nvSpPr>
          <p:cNvPr id="4" name="Slide Number Placeholder 3"/>
          <p:cNvSpPr>
            <a:spLocks noGrp="1"/>
          </p:cNvSpPr>
          <p:nvPr>
            <p:ph type="sldNum" sz="quarter" idx="5"/>
          </p:nvPr>
        </p:nvSpPr>
        <p:spPr/>
        <p:txBody>
          <a:bodyPr/>
          <a:lstStyle/>
          <a:p>
            <a:fld id="{5D4F15E7-2630-4F43-9C0F-A5F96DA83370}" type="slidenum">
              <a:rPr lang="en-GB" smtClean="0"/>
              <a:t>19</a:t>
            </a:fld>
            <a:endParaRPr lang="en-GB"/>
          </a:p>
        </p:txBody>
      </p:sp>
    </p:spTree>
    <p:extLst>
      <p:ext uri="{BB962C8B-B14F-4D97-AF65-F5344CB8AC3E}">
        <p14:creationId xmlns:p14="http://schemas.microsoft.com/office/powerpoint/2010/main" val="38806842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McKenna, B., Skipworth, J., Forrester, A., &amp; Shaw, J. (2021). Prison mental health in-reach teams in Aotearoa New Zealand: A national survey. </a:t>
            </a:r>
            <a:r>
              <a:rPr lang="en-US" i="1"/>
              <a:t>Psychiatry, Psychology and Law</a:t>
            </a:r>
            <a:r>
              <a:rPr lang="en-US"/>
              <a:t>, </a:t>
            </a:r>
            <a:r>
              <a:rPr lang="en-US" i="1"/>
              <a:t>28</a:t>
            </a:r>
            <a:r>
              <a:rPr lang="en-US"/>
              <a:t>(5), 774-784.</a:t>
            </a:r>
            <a:br>
              <a:rPr lang="en-US">
                <a:cs typeface="+mn-lt"/>
              </a:rPr>
            </a:br>
            <a:endParaRPr lang="en-US"/>
          </a:p>
          <a:p>
            <a:br>
              <a:rPr lang="en-US"/>
            </a:br>
            <a:endParaRPr lang="en-US"/>
          </a:p>
        </p:txBody>
      </p:sp>
      <p:sp>
        <p:nvSpPr>
          <p:cNvPr id="4" name="Slide Number Placeholder 3"/>
          <p:cNvSpPr>
            <a:spLocks noGrp="1"/>
          </p:cNvSpPr>
          <p:nvPr>
            <p:ph type="sldNum" sz="quarter" idx="5"/>
          </p:nvPr>
        </p:nvSpPr>
        <p:spPr/>
        <p:txBody>
          <a:bodyPr/>
          <a:lstStyle/>
          <a:p>
            <a:fld id="{5D4F15E7-2630-4F43-9C0F-A5F96DA83370}" type="slidenum">
              <a:rPr lang="en-GB" smtClean="0"/>
              <a:t>20</a:t>
            </a:fld>
            <a:endParaRPr lang="en-GB"/>
          </a:p>
        </p:txBody>
      </p:sp>
    </p:spTree>
    <p:extLst>
      <p:ext uri="{BB962C8B-B14F-4D97-AF65-F5344CB8AC3E}">
        <p14:creationId xmlns:p14="http://schemas.microsoft.com/office/powerpoint/2010/main" val="27575253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McKenna, B., Skipworth, J., Forrester, A., &amp; Shaw, J. (2021). Prison mental health in-reach teams in Aotearoa New Zealand: A national survey. </a:t>
            </a:r>
            <a:r>
              <a:rPr lang="en-US" i="1"/>
              <a:t>Psychiatry, Psychology and Law</a:t>
            </a:r>
            <a:r>
              <a:rPr lang="en-US"/>
              <a:t>, </a:t>
            </a:r>
            <a:r>
              <a:rPr lang="en-US" i="1"/>
              <a:t>28</a:t>
            </a:r>
            <a:r>
              <a:rPr lang="en-US"/>
              <a:t>(5), 774-784.</a:t>
            </a:r>
            <a:br>
              <a:rPr lang="en-US">
                <a:cs typeface="+mn-lt"/>
              </a:rPr>
            </a:br>
            <a:endParaRPr lang="en-US"/>
          </a:p>
          <a:p>
            <a:br>
              <a:rPr lang="en-US"/>
            </a:br>
            <a:endParaRPr lang="en-US"/>
          </a:p>
        </p:txBody>
      </p:sp>
      <p:sp>
        <p:nvSpPr>
          <p:cNvPr id="4" name="Slide Number Placeholder 3"/>
          <p:cNvSpPr>
            <a:spLocks noGrp="1"/>
          </p:cNvSpPr>
          <p:nvPr>
            <p:ph type="sldNum" sz="quarter" idx="5"/>
          </p:nvPr>
        </p:nvSpPr>
        <p:spPr/>
        <p:txBody>
          <a:bodyPr/>
          <a:lstStyle/>
          <a:p>
            <a:fld id="{5D4F15E7-2630-4F43-9C0F-A5F96DA83370}" type="slidenum">
              <a:rPr lang="en-GB" smtClean="0"/>
              <a:t>21</a:t>
            </a:fld>
            <a:endParaRPr lang="en-GB"/>
          </a:p>
        </p:txBody>
      </p:sp>
    </p:spTree>
    <p:extLst>
      <p:ext uri="{BB962C8B-B14F-4D97-AF65-F5344CB8AC3E}">
        <p14:creationId xmlns:p14="http://schemas.microsoft.com/office/powerpoint/2010/main" val="942389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The survey took no more than 15 minutes to complete and included sections on………Information about the establishment, the service structure, details of staffing levels, and types of interventions available</a:t>
            </a:r>
            <a:endParaRPr lang="en-GB"/>
          </a:p>
          <a:p>
            <a:endParaRPr lang="en-US">
              <a:cs typeface="Calibri"/>
            </a:endParaRPr>
          </a:p>
        </p:txBody>
      </p:sp>
      <p:sp>
        <p:nvSpPr>
          <p:cNvPr id="4" name="Slide Number Placeholder 3"/>
          <p:cNvSpPr>
            <a:spLocks noGrp="1"/>
          </p:cNvSpPr>
          <p:nvPr>
            <p:ph type="sldNum" sz="quarter" idx="5"/>
          </p:nvPr>
        </p:nvSpPr>
        <p:spPr/>
        <p:txBody>
          <a:bodyPr/>
          <a:lstStyle/>
          <a:p>
            <a:fld id="{5D4F15E7-2630-4F43-9C0F-A5F96DA83370}" type="slidenum">
              <a:rPr lang="en-GB" smtClean="0"/>
              <a:t>3</a:t>
            </a:fld>
            <a:endParaRPr lang="en-GB"/>
          </a:p>
        </p:txBody>
      </p:sp>
    </p:spTree>
    <p:extLst>
      <p:ext uri="{BB962C8B-B14F-4D97-AF65-F5344CB8AC3E}">
        <p14:creationId xmlns:p14="http://schemas.microsoft.com/office/powerpoint/2010/main" val="34217345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slide simply shows how the survey looks online and can be made available to anyone who wishes to see the entire document. The survey consisted of 56 questions, a combination of quantitative and qualitative questions on Microsoft Forms.</a:t>
            </a:r>
          </a:p>
          <a:p>
            <a:r>
              <a:rPr lang="en-US"/>
              <a:t>All 6 prisons responded</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5D4F15E7-2630-4F43-9C0F-A5F96DA83370}" type="slidenum">
              <a:rPr lang="en-GB" smtClean="0"/>
              <a:t>4</a:t>
            </a:fld>
            <a:endParaRPr lang="en-GB"/>
          </a:p>
        </p:txBody>
      </p:sp>
    </p:spTree>
    <p:extLst>
      <p:ext uri="{BB962C8B-B14F-4D97-AF65-F5344CB8AC3E}">
        <p14:creationId xmlns:p14="http://schemas.microsoft.com/office/powerpoint/2010/main" val="2282939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cs typeface="Calibri"/>
              </a:rPr>
              <a:t>Now we'll discuss some of the main results. When asked whether they had a screening process for the identification of traumatic experiences, 3 of the 6 prisons said no</a:t>
            </a:r>
          </a:p>
          <a:p>
            <a:endParaRPr lang="en-US"/>
          </a:p>
        </p:txBody>
      </p:sp>
      <p:sp>
        <p:nvSpPr>
          <p:cNvPr id="4" name="Slide Number Placeholder 3"/>
          <p:cNvSpPr>
            <a:spLocks noGrp="1"/>
          </p:cNvSpPr>
          <p:nvPr>
            <p:ph type="sldNum" sz="quarter" idx="5"/>
          </p:nvPr>
        </p:nvSpPr>
        <p:spPr/>
        <p:txBody>
          <a:bodyPr/>
          <a:lstStyle/>
          <a:p>
            <a:fld id="{5D4F15E7-2630-4F43-9C0F-A5F96DA83370}" type="slidenum">
              <a:rPr lang="en-GB" smtClean="0"/>
              <a:t>5</a:t>
            </a:fld>
            <a:endParaRPr lang="en-GB"/>
          </a:p>
        </p:txBody>
      </p:sp>
    </p:spTree>
    <p:extLst>
      <p:ext uri="{BB962C8B-B14F-4D97-AF65-F5344CB8AC3E}">
        <p14:creationId xmlns:p14="http://schemas.microsoft.com/office/powerpoint/2010/main" val="736485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We were interested in primary and secondary care interventions carried out within prisons. In primary care, guided self help, emotional stabilization, </a:t>
            </a:r>
            <a:r>
              <a:rPr lang="en-US" err="1">
                <a:cs typeface="Calibri"/>
              </a:rPr>
              <a:t>mentalisation</a:t>
            </a:r>
            <a:r>
              <a:rPr lang="en-US">
                <a:cs typeface="Calibri"/>
              </a:rPr>
              <a:t> based therapy and EMDR were used with trauma focused CBT being stated as the most common.</a:t>
            </a:r>
          </a:p>
          <a:p>
            <a:r>
              <a:rPr lang="en-US">
                <a:cs typeface="Calibri"/>
              </a:rPr>
              <a:t>In secondary care there was a greater range, maybe consistent with a greater complexity of presentations and greater specialism</a:t>
            </a:r>
          </a:p>
          <a:p>
            <a:endParaRPr lang="en-US"/>
          </a:p>
        </p:txBody>
      </p:sp>
      <p:sp>
        <p:nvSpPr>
          <p:cNvPr id="4" name="Slide Number Placeholder 3"/>
          <p:cNvSpPr>
            <a:spLocks noGrp="1"/>
          </p:cNvSpPr>
          <p:nvPr>
            <p:ph type="sldNum" sz="quarter" idx="5"/>
          </p:nvPr>
        </p:nvSpPr>
        <p:spPr/>
        <p:txBody>
          <a:bodyPr/>
          <a:lstStyle/>
          <a:p>
            <a:fld id="{5D4F15E7-2630-4F43-9C0F-A5F96DA83370}" type="slidenum">
              <a:rPr lang="en-GB" smtClean="0"/>
              <a:t>6</a:t>
            </a:fld>
            <a:endParaRPr lang="en-GB"/>
          </a:p>
        </p:txBody>
      </p:sp>
    </p:spTree>
    <p:extLst>
      <p:ext uri="{BB962C8B-B14F-4D97-AF65-F5344CB8AC3E}">
        <p14:creationId xmlns:p14="http://schemas.microsoft.com/office/powerpoint/2010/main" val="8846805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 </a:t>
            </a:r>
            <a:r>
              <a:rPr lang="en-US"/>
              <a:t>A broad mix of professions provide trauma and PTSD therapies including, psychiatry, occupational therapy and psychology with Nursing being the most common</a:t>
            </a:r>
          </a:p>
          <a:p>
            <a:endParaRPr lang="en-US">
              <a:cs typeface="Calibri"/>
            </a:endParaRPr>
          </a:p>
        </p:txBody>
      </p:sp>
      <p:sp>
        <p:nvSpPr>
          <p:cNvPr id="4" name="Slide Number Placeholder 3"/>
          <p:cNvSpPr>
            <a:spLocks noGrp="1"/>
          </p:cNvSpPr>
          <p:nvPr>
            <p:ph type="sldNum" sz="quarter" idx="5"/>
          </p:nvPr>
        </p:nvSpPr>
        <p:spPr/>
        <p:txBody>
          <a:bodyPr/>
          <a:lstStyle/>
          <a:p>
            <a:fld id="{5D4F15E7-2630-4F43-9C0F-A5F96DA83370}" type="slidenum">
              <a:rPr lang="en-GB" smtClean="0"/>
              <a:t>7</a:t>
            </a:fld>
            <a:endParaRPr lang="en-GB"/>
          </a:p>
        </p:txBody>
      </p:sp>
    </p:spTree>
    <p:extLst>
      <p:ext uri="{BB962C8B-B14F-4D97-AF65-F5344CB8AC3E}">
        <p14:creationId xmlns:p14="http://schemas.microsoft.com/office/powerpoint/2010/main" val="47130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Regarding treatment, all Welsh prisons prescribe medication for PTSD and psychiatrists were always listed as prescribers. In 2 prisons, GPs were also listed as prescribing medication for PTSD</a:t>
            </a:r>
          </a:p>
          <a:p>
            <a:endParaRPr lang="en-US">
              <a:cs typeface="Calibri"/>
            </a:endParaRPr>
          </a:p>
        </p:txBody>
      </p:sp>
      <p:sp>
        <p:nvSpPr>
          <p:cNvPr id="4" name="Slide Number Placeholder 3"/>
          <p:cNvSpPr>
            <a:spLocks noGrp="1"/>
          </p:cNvSpPr>
          <p:nvPr>
            <p:ph type="sldNum" sz="quarter" idx="5"/>
          </p:nvPr>
        </p:nvSpPr>
        <p:spPr/>
        <p:txBody>
          <a:bodyPr/>
          <a:lstStyle/>
          <a:p>
            <a:fld id="{5D4F15E7-2630-4F43-9C0F-A5F96DA83370}" type="slidenum">
              <a:rPr lang="en-GB" smtClean="0"/>
              <a:t>8</a:t>
            </a:fld>
            <a:endParaRPr lang="en-GB"/>
          </a:p>
        </p:txBody>
      </p:sp>
    </p:spTree>
    <p:extLst>
      <p:ext uri="{BB962C8B-B14F-4D97-AF65-F5344CB8AC3E}">
        <p14:creationId xmlns:p14="http://schemas.microsoft.com/office/powerpoint/2010/main" val="33017475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cs typeface="Calibri"/>
              </a:rPr>
              <a:t>In addition to trauma focused therapies, we're also interested in organisational trauma informed approaches and it was really positive that half the prisons were taking a trauma informed or psychologically informed approach. And we were interested in specific aspects of the trauma informed approach and one aspect of this is about reflective practice. Again, half the prisons said they do offer reflective practice and this will be talked about in more detail later</a:t>
            </a:r>
            <a:endParaRPr lang="en-GB"/>
          </a:p>
          <a:p>
            <a:endParaRPr lang="en-GB"/>
          </a:p>
        </p:txBody>
      </p:sp>
      <p:sp>
        <p:nvSpPr>
          <p:cNvPr id="4" name="Slide Number Placeholder 3"/>
          <p:cNvSpPr>
            <a:spLocks noGrp="1"/>
          </p:cNvSpPr>
          <p:nvPr>
            <p:ph type="sldNum" sz="quarter" idx="5"/>
          </p:nvPr>
        </p:nvSpPr>
        <p:spPr/>
        <p:txBody>
          <a:bodyPr/>
          <a:lstStyle/>
          <a:p>
            <a:fld id="{5D4F15E7-2630-4F43-9C0F-A5F96DA83370}" type="slidenum">
              <a:rPr lang="en-GB" smtClean="0"/>
              <a:t>9</a:t>
            </a:fld>
            <a:endParaRPr lang="en-GB"/>
          </a:p>
        </p:txBody>
      </p:sp>
    </p:spTree>
    <p:extLst>
      <p:ext uri="{BB962C8B-B14F-4D97-AF65-F5344CB8AC3E}">
        <p14:creationId xmlns:p14="http://schemas.microsoft.com/office/powerpoint/2010/main" val="2687967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asked prison staff views on prospective improvements, current initiatives, thinking about potential advantages and barriers in some free text questions. From the qualitative questions in the survey two main themes emerged from the responses; improvements and barriers.  An example of a barrier that was mentioned was short sentences with people talking more specifically about difficulty completing trauma therapy. As well as the culture of the health board, resources not being targeted and staff understanding of the interventions.  In improvements people talked about introducing a trauma informed model and more specifically about training frontline &amp; healthcare staff in specific interventions. Some others were psychological therapy in primary care, collaborating with TSW and clinicians working together. </a:t>
            </a:r>
          </a:p>
          <a:p>
            <a:endParaRPr lang="en-US">
              <a:cs typeface="Calibri"/>
            </a:endParaRPr>
          </a:p>
        </p:txBody>
      </p:sp>
      <p:sp>
        <p:nvSpPr>
          <p:cNvPr id="4" name="Slide Number Placeholder 3"/>
          <p:cNvSpPr>
            <a:spLocks noGrp="1"/>
          </p:cNvSpPr>
          <p:nvPr>
            <p:ph type="sldNum" sz="quarter" idx="5"/>
          </p:nvPr>
        </p:nvSpPr>
        <p:spPr/>
        <p:txBody>
          <a:bodyPr/>
          <a:lstStyle/>
          <a:p>
            <a:fld id="{5D4F15E7-2630-4F43-9C0F-A5F96DA83370}" type="slidenum">
              <a:rPr lang="en-GB" smtClean="0"/>
              <a:t>10</a:t>
            </a:fld>
            <a:endParaRPr lang="en-GB"/>
          </a:p>
        </p:txBody>
      </p:sp>
    </p:spTree>
    <p:extLst>
      <p:ext uri="{BB962C8B-B14F-4D97-AF65-F5344CB8AC3E}">
        <p14:creationId xmlns:p14="http://schemas.microsoft.com/office/powerpoint/2010/main" val="1107249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cy-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y-GB"/>
              <a:t>Click to edit Master subtitle style</a:t>
            </a:r>
            <a:endParaRPr lang="en-US"/>
          </a:p>
        </p:txBody>
      </p:sp>
      <p:sp>
        <p:nvSpPr>
          <p:cNvPr id="4" name="Date Placeholder 3"/>
          <p:cNvSpPr>
            <a:spLocks noGrp="1"/>
          </p:cNvSpPr>
          <p:nvPr>
            <p:ph type="dt" sz="half" idx="10"/>
          </p:nvPr>
        </p:nvSpPr>
        <p:spPr/>
        <p:txBody>
          <a:bodyPr/>
          <a:lstStyle/>
          <a:p>
            <a:fld id="{B3A3F8AA-8968-894F-97A8-00605A5FA424}"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99FF7-90F8-A540-99FD-AE74F0C9DBD9}" type="slidenum">
              <a:rPr lang="en-US" smtClean="0"/>
              <a:t>‹#›</a:t>
            </a:fld>
            <a:endParaRPr lang="en-US"/>
          </a:p>
        </p:txBody>
      </p:sp>
    </p:spTree>
    <p:extLst>
      <p:ext uri="{BB962C8B-B14F-4D97-AF65-F5344CB8AC3E}">
        <p14:creationId xmlns:p14="http://schemas.microsoft.com/office/powerpoint/2010/main" val="1607146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cy-GB"/>
              <a:t>Click to edit Master text styles</a:t>
            </a:r>
          </a:p>
          <a:p>
            <a:pPr lvl="1"/>
            <a:r>
              <a:rPr lang="cy-GB"/>
              <a:t>Second level</a:t>
            </a:r>
          </a:p>
          <a:p>
            <a:pPr lvl="2"/>
            <a:r>
              <a:rPr lang="cy-GB"/>
              <a:t>Third level</a:t>
            </a:r>
          </a:p>
          <a:p>
            <a:pPr lvl="3"/>
            <a:r>
              <a:rPr lang="cy-GB"/>
              <a:t>Fourth level</a:t>
            </a:r>
          </a:p>
          <a:p>
            <a:pPr lvl="4"/>
            <a:r>
              <a:rPr lang="cy-GB"/>
              <a:t>Fifth level</a:t>
            </a:r>
            <a:endParaRPr lang="en-US"/>
          </a:p>
        </p:txBody>
      </p:sp>
      <p:sp>
        <p:nvSpPr>
          <p:cNvPr id="4" name="Date Placeholder 3"/>
          <p:cNvSpPr>
            <a:spLocks noGrp="1"/>
          </p:cNvSpPr>
          <p:nvPr>
            <p:ph type="dt" sz="half" idx="10"/>
          </p:nvPr>
        </p:nvSpPr>
        <p:spPr/>
        <p:txBody>
          <a:bodyPr/>
          <a:lstStyle/>
          <a:p>
            <a:fld id="{B3A3F8AA-8968-894F-97A8-00605A5FA424}"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99FF7-90F8-A540-99FD-AE74F0C9DBD9}" type="slidenum">
              <a:rPr lang="en-US" smtClean="0"/>
              <a:t>‹#›</a:t>
            </a:fld>
            <a:endParaRPr lang="en-US"/>
          </a:p>
        </p:txBody>
      </p:sp>
    </p:spTree>
    <p:extLst>
      <p:ext uri="{BB962C8B-B14F-4D97-AF65-F5344CB8AC3E}">
        <p14:creationId xmlns:p14="http://schemas.microsoft.com/office/powerpoint/2010/main" val="2994718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cy-GB"/>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cy-GB"/>
              <a:t>Click to edit Master text styles</a:t>
            </a:r>
          </a:p>
          <a:p>
            <a:pPr lvl="1"/>
            <a:r>
              <a:rPr lang="cy-GB"/>
              <a:t>Second level</a:t>
            </a:r>
          </a:p>
          <a:p>
            <a:pPr lvl="2"/>
            <a:r>
              <a:rPr lang="cy-GB"/>
              <a:t>Third level</a:t>
            </a:r>
          </a:p>
          <a:p>
            <a:pPr lvl="3"/>
            <a:r>
              <a:rPr lang="cy-GB"/>
              <a:t>Fourth level</a:t>
            </a:r>
          </a:p>
          <a:p>
            <a:pPr lvl="4"/>
            <a:r>
              <a:rPr lang="cy-GB"/>
              <a:t>Fifth level</a:t>
            </a:r>
            <a:endParaRPr lang="en-US"/>
          </a:p>
        </p:txBody>
      </p:sp>
      <p:sp>
        <p:nvSpPr>
          <p:cNvPr id="4" name="Date Placeholder 3"/>
          <p:cNvSpPr>
            <a:spLocks noGrp="1"/>
          </p:cNvSpPr>
          <p:nvPr>
            <p:ph type="dt" sz="half" idx="10"/>
          </p:nvPr>
        </p:nvSpPr>
        <p:spPr/>
        <p:txBody>
          <a:bodyPr/>
          <a:lstStyle/>
          <a:p>
            <a:fld id="{B3A3F8AA-8968-894F-97A8-00605A5FA424}"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99FF7-90F8-A540-99FD-AE74F0C9DBD9}" type="slidenum">
              <a:rPr lang="en-US" smtClean="0"/>
              <a:t>‹#›</a:t>
            </a:fld>
            <a:endParaRPr lang="en-US"/>
          </a:p>
        </p:txBody>
      </p:sp>
    </p:spTree>
    <p:extLst>
      <p:ext uri="{BB962C8B-B14F-4D97-AF65-F5344CB8AC3E}">
        <p14:creationId xmlns:p14="http://schemas.microsoft.com/office/powerpoint/2010/main" val="516441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Click to edit Master title style</a:t>
            </a:r>
            <a:endParaRPr lang="en-US"/>
          </a:p>
        </p:txBody>
      </p:sp>
      <p:sp>
        <p:nvSpPr>
          <p:cNvPr id="3" name="Content Placeholder 2"/>
          <p:cNvSpPr>
            <a:spLocks noGrp="1"/>
          </p:cNvSpPr>
          <p:nvPr>
            <p:ph idx="1"/>
          </p:nvPr>
        </p:nvSpPr>
        <p:spPr/>
        <p:txBody>
          <a:bodyPr/>
          <a:lstStyle/>
          <a:p>
            <a:pPr lvl="0"/>
            <a:r>
              <a:rPr lang="cy-GB"/>
              <a:t>Click to edit Master text styles</a:t>
            </a:r>
          </a:p>
          <a:p>
            <a:pPr lvl="1"/>
            <a:r>
              <a:rPr lang="cy-GB"/>
              <a:t>Second level</a:t>
            </a:r>
          </a:p>
          <a:p>
            <a:pPr lvl="2"/>
            <a:r>
              <a:rPr lang="cy-GB"/>
              <a:t>Third level</a:t>
            </a:r>
          </a:p>
          <a:p>
            <a:pPr lvl="3"/>
            <a:r>
              <a:rPr lang="cy-GB"/>
              <a:t>Fourth level</a:t>
            </a:r>
          </a:p>
          <a:p>
            <a:pPr lvl="4"/>
            <a:r>
              <a:rPr lang="cy-GB"/>
              <a:t>Fifth level</a:t>
            </a:r>
            <a:endParaRPr lang="en-US"/>
          </a:p>
        </p:txBody>
      </p:sp>
      <p:sp>
        <p:nvSpPr>
          <p:cNvPr id="4" name="Date Placeholder 3"/>
          <p:cNvSpPr>
            <a:spLocks noGrp="1"/>
          </p:cNvSpPr>
          <p:nvPr>
            <p:ph type="dt" sz="half" idx="10"/>
          </p:nvPr>
        </p:nvSpPr>
        <p:spPr/>
        <p:txBody>
          <a:bodyPr/>
          <a:lstStyle/>
          <a:p>
            <a:fld id="{B3A3F8AA-8968-894F-97A8-00605A5FA424}"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99FF7-90F8-A540-99FD-AE74F0C9DBD9}" type="slidenum">
              <a:rPr lang="en-US" smtClean="0"/>
              <a:t>‹#›</a:t>
            </a:fld>
            <a:endParaRPr lang="en-US"/>
          </a:p>
        </p:txBody>
      </p:sp>
    </p:spTree>
    <p:extLst>
      <p:ext uri="{BB962C8B-B14F-4D97-AF65-F5344CB8AC3E}">
        <p14:creationId xmlns:p14="http://schemas.microsoft.com/office/powerpoint/2010/main" val="2253102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cy-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y-GB"/>
              <a:t>Click to edit Master text styles</a:t>
            </a:r>
          </a:p>
        </p:txBody>
      </p:sp>
      <p:sp>
        <p:nvSpPr>
          <p:cNvPr id="4" name="Date Placeholder 3"/>
          <p:cNvSpPr>
            <a:spLocks noGrp="1"/>
          </p:cNvSpPr>
          <p:nvPr>
            <p:ph type="dt" sz="half" idx="10"/>
          </p:nvPr>
        </p:nvSpPr>
        <p:spPr/>
        <p:txBody>
          <a:bodyPr/>
          <a:lstStyle/>
          <a:p>
            <a:fld id="{B3A3F8AA-8968-894F-97A8-00605A5FA424}"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99FF7-90F8-A540-99FD-AE74F0C9DBD9}" type="slidenum">
              <a:rPr lang="en-US" smtClean="0"/>
              <a:t>‹#›</a:t>
            </a:fld>
            <a:endParaRPr lang="en-US"/>
          </a:p>
        </p:txBody>
      </p:sp>
    </p:spTree>
    <p:extLst>
      <p:ext uri="{BB962C8B-B14F-4D97-AF65-F5344CB8AC3E}">
        <p14:creationId xmlns:p14="http://schemas.microsoft.com/office/powerpoint/2010/main" val="752494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y-GB"/>
              <a:t>Click to edit Master text styles</a:t>
            </a:r>
          </a:p>
          <a:p>
            <a:pPr lvl="1"/>
            <a:r>
              <a:rPr lang="cy-GB"/>
              <a:t>Second level</a:t>
            </a:r>
          </a:p>
          <a:p>
            <a:pPr lvl="2"/>
            <a:r>
              <a:rPr lang="cy-GB"/>
              <a:t>Third level</a:t>
            </a:r>
          </a:p>
          <a:p>
            <a:pPr lvl="3"/>
            <a:r>
              <a:rPr lang="cy-GB"/>
              <a:t>Fourth level</a:t>
            </a:r>
          </a:p>
          <a:p>
            <a:pPr lvl="4"/>
            <a:r>
              <a:rPr lang="cy-GB"/>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y-GB"/>
              <a:t>Click to edit Master text styles</a:t>
            </a:r>
          </a:p>
          <a:p>
            <a:pPr lvl="1"/>
            <a:r>
              <a:rPr lang="cy-GB"/>
              <a:t>Second level</a:t>
            </a:r>
          </a:p>
          <a:p>
            <a:pPr lvl="2"/>
            <a:r>
              <a:rPr lang="cy-GB"/>
              <a:t>Third level</a:t>
            </a:r>
          </a:p>
          <a:p>
            <a:pPr lvl="3"/>
            <a:r>
              <a:rPr lang="cy-GB"/>
              <a:t>Fourth level</a:t>
            </a:r>
          </a:p>
          <a:p>
            <a:pPr lvl="4"/>
            <a:r>
              <a:rPr lang="cy-GB"/>
              <a:t>Fifth level</a:t>
            </a:r>
            <a:endParaRPr lang="en-US"/>
          </a:p>
        </p:txBody>
      </p:sp>
      <p:sp>
        <p:nvSpPr>
          <p:cNvPr id="5" name="Date Placeholder 4"/>
          <p:cNvSpPr>
            <a:spLocks noGrp="1"/>
          </p:cNvSpPr>
          <p:nvPr>
            <p:ph type="dt" sz="half" idx="10"/>
          </p:nvPr>
        </p:nvSpPr>
        <p:spPr/>
        <p:txBody>
          <a:bodyPr/>
          <a:lstStyle/>
          <a:p>
            <a:fld id="{B3A3F8AA-8968-894F-97A8-00605A5FA424}"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199FF7-90F8-A540-99FD-AE74F0C9DBD9}" type="slidenum">
              <a:rPr lang="en-US" smtClean="0"/>
              <a:t>‹#›</a:t>
            </a:fld>
            <a:endParaRPr lang="en-US"/>
          </a:p>
        </p:txBody>
      </p:sp>
    </p:spTree>
    <p:extLst>
      <p:ext uri="{BB962C8B-B14F-4D97-AF65-F5344CB8AC3E}">
        <p14:creationId xmlns:p14="http://schemas.microsoft.com/office/powerpoint/2010/main" val="726653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y-GB"/>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y-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y-GB"/>
              <a:t>Click to edit Master text styles</a:t>
            </a:r>
          </a:p>
          <a:p>
            <a:pPr lvl="1"/>
            <a:r>
              <a:rPr lang="cy-GB"/>
              <a:t>Second level</a:t>
            </a:r>
          </a:p>
          <a:p>
            <a:pPr lvl="2"/>
            <a:r>
              <a:rPr lang="cy-GB"/>
              <a:t>Third level</a:t>
            </a:r>
          </a:p>
          <a:p>
            <a:pPr lvl="3"/>
            <a:r>
              <a:rPr lang="cy-GB"/>
              <a:t>Fourth level</a:t>
            </a:r>
          </a:p>
          <a:p>
            <a:pPr lvl="4"/>
            <a:r>
              <a:rPr lang="cy-GB"/>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y-GB"/>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y-GB"/>
              <a:t>Click to edit Master text styles</a:t>
            </a:r>
          </a:p>
          <a:p>
            <a:pPr lvl="1"/>
            <a:r>
              <a:rPr lang="cy-GB"/>
              <a:t>Second level</a:t>
            </a:r>
          </a:p>
          <a:p>
            <a:pPr lvl="2"/>
            <a:r>
              <a:rPr lang="cy-GB"/>
              <a:t>Third level</a:t>
            </a:r>
          </a:p>
          <a:p>
            <a:pPr lvl="3"/>
            <a:r>
              <a:rPr lang="cy-GB"/>
              <a:t>Fourth level</a:t>
            </a:r>
          </a:p>
          <a:p>
            <a:pPr lvl="4"/>
            <a:r>
              <a:rPr lang="cy-GB"/>
              <a:t>Fifth level</a:t>
            </a:r>
            <a:endParaRPr lang="en-US"/>
          </a:p>
        </p:txBody>
      </p:sp>
      <p:sp>
        <p:nvSpPr>
          <p:cNvPr id="7" name="Date Placeholder 6"/>
          <p:cNvSpPr>
            <a:spLocks noGrp="1"/>
          </p:cNvSpPr>
          <p:nvPr>
            <p:ph type="dt" sz="half" idx="10"/>
          </p:nvPr>
        </p:nvSpPr>
        <p:spPr/>
        <p:txBody>
          <a:bodyPr/>
          <a:lstStyle/>
          <a:p>
            <a:fld id="{B3A3F8AA-8968-894F-97A8-00605A5FA424}" type="datetimeFigureOut">
              <a:rPr lang="en-US" smtClean="0"/>
              <a:t>2/15/2023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199FF7-90F8-A540-99FD-AE74F0C9DBD9}" type="slidenum">
              <a:rPr lang="en-US" smtClean="0"/>
              <a:t>‹#›</a:t>
            </a:fld>
            <a:endParaRPr lang="en-US"/>
          </a:p>
        </p:txBody>
      </p:sp>
    </p:spTree>
    <p:extLst>
      <p:ext uri="{BB962C8B-B14F-4D97-AF65-F5344CB8AC3E}">
        <p14:creationId xmlns:p14="http://schemas.microsoft.com/office/powerpoint/2010/main" val="2724102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Click to edit Master title style</a:t>
            </a:r>
            <a:endParaRPr lang="en-US"/>
          </a:p>
        </p:txBody>
      </p:sp>
      <p:sp>
        <p:nvSpPr>
          <p:cNvPr id="3" name="Date Placeholder 2"/>
          <p:cNvSpPr>
            <a:spLocks noGrp="1"/>
          </p:cNvSpPr>
          <p:nvPr>
            <p:ph type="dt" sz="half" idx="10"/>
          </p:nvPr>
        </p:nvSpPr>
        <p:spPr/>
        <p:txBody>
          <a:bodyPr/>
          <a:lstStyle/>
          <a:p>
            <a:fld id="{B3A3F8AA-8968-894F-97A8-00605A5FA424}" type="datetimeFigureOut">
              <a:rPr lang="en-US" smtClean="0"/>
              <a:t>2/15/2023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199FF7-90F8-A540-99FD-AE74F0C9DBD9}" type="slidenum">
              <a:rPr lang="en-US" smtClean="0"/>
              <a:t>‹#›</a:t>
            </a:fld>
            <a:endParaRPr lang="en-US"/>
          </a:p>
        </p:txBody>
      </p:sp>
    </p:spTree>
    <p:extLst>
      <p:ext uri="{BB962C8B-B14F-4D97-AF65-F5344CB8AC3E}">
        <p14:creationId xmlns:p14="http://schemas.microsoft.com/office/powerpoint/2010/main" val="2930399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A3F8AA-8968-894F-97A8-00605A5FA424}" type="datetimeFigureOut">
              <a:rPr lang="en-US" smtClean="0"/>
              <a:t>2/15/2023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199FF7-90F8-A540-99FD-AE74F0C9DBD9}" type="slidenum">
              <a:rPr lang="en-US" smtClean="0"/>
              <a:t>‹#›</a:t>
            </a:fld>
            <a:endParaRPr lang="en-US"/>
          </a:p>
        </p:txBody>
      </p:sp>
    </p:spTree>
    <p:extLst>
      <p:ext uri="{BB962C8B-B14F-4D97-AF65-F5344CB8AC3E}">
        <p14:creationId xmlns:p14="http://schemas.microsoft.com/office/powerpoint/2010/main" val="1992649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cy-GB"/>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y-GB"/>
              <a:t>Click to edit Master text styles</a:t>
            </a:r>
          </a:p>
          <a:p>
            <a:pPr lvl="1"/>
            <a:r>
              <a:rPr lang="cy-GB"/>
              <a:t>Second level</a:t>
            </a:r>
          </a:p>
          <a:p>
            <a:pPr lvl="2"/>
            <a:r>
              <a:rPr lang="cy-GB"/>
              <a:t>Third level</a:t>
            </a:r>
          </a:p>
          <a:p>
            <a:pPr lvl="3"/>
            <a:r>
              <a:rPr lang="cy-GB"/>
              <a:t>Fourth level</a:t>
            </a:r>
          </a:p>
          <a:p>
            <a:pPr lvl="4"/>
            <a:r>
              <a:rPr lang="cy-GB"/>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y-GB"/>
              <a:t>Click to edit Master text styles</a:t>
            </a:r>
          </a:p>
        </p:txBody>
      </p:sp>
      <p:sp>
        <p:nvSpPr>
          <p:cNvPr id="5" name="Date Placeholder 4"/>
          <p:cNvSpPr>
            <a:spLocks noGrp="1"/>
          </p:cNvSpPr>
          <p:nvPr>
            <p:ph type="dt" sz="half" idx="10"/>
          </p:nvPr>
        </p:nvSpPr>
        <p:spPr/>
        <p:txBody>
          <a:bodyPr/>
          <a:lstStyle/>
          <a:p>
            <a:fld id="{B3A3F8AA-8968-894F-97A8-00605A5FA424}"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199FF7-90F8-A540-99FD-AE74F0C9DBD9}" type="slidenum">
              <a:rPr lang="en-US" smtClean="0"/>
              <a:t>‹#›</a:t>
            </a:fld>
            <a:endParaRPr lang="en-US"/>
          </a:p>
        </p:txBody>
      </p:sp>
    </p:spTree>
    <p:extLst>
      <p:ext uri="{BB962C8B-B14F-4D97-AF65-F5344CB8AC3E}">
        <p14:creationId xmlns:p14="http://schemas.microsoft.com/office/powerpoint/2010/main" val="229472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cy-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y-GB"/>
              <a:t>Drag picture to placeholder or click icon to add</a:t>
            </a:r>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y-GB"/>
              <a:t>Click to edit Master text styles</a:t>
            </a:r>
          </a:p>
        </p:txBody>
      </p:sp>
      <p:sp>
        <p:nvSpPr>
          <p:cNvPr id="5" name="Date Placeholder 4"/>
          <p:cNvSpPr>
            <a:spLocks noGrp="1"/>
          </p:cNvSpPr>
          <p:nvPr>
            <p:ph type="dt" sz="half" idx="10"/>
          </p:nvPr>
        </p:nvSpPr>
        <p:spPr/>
        <p:txBody>
          <a:bodyPr/>
          <a:lstStyle/>
          <a:p>
            <a:fld id="{B3A3F8AA-8968-894F-97A8-00605A5FA424}"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199FF7-90F8-A540-99FD-AE74F0C9DBD9}" type="slidenum">
              <a:rPr lang="en-US" smtClean="0"/>
              <a:t>‹#›</a:t>
            </a:fld>
            <a:endParaRPr lang="en-US"/>
          </a:p>
        </p:txBody>
      </p:sp>
    </p:spTree>
    <p:extLst>
      <p:ext uri="{BB962C8B-B14F-4D97-AF65-F5344CB8AC3E}">
        <p14:creationId xmlns:p14="http://schemas.microsoft.com/office/powerpoint/2010/main" val="41800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cy-GB"/>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cy-GB"/>
              <a:t>Click to edit Master text styles</a:t>
            </a:r>
          </a:p>
          <a:p>
            <a:pPr lvl="1"/>
            <a:r>
              <a:rPr lang="cy-GB"/>
              <a:t>Second level</a:t>
            </a:r>
          </a:p>
          <a:p>
            <a:pPr lvl="2"/>
            <a:r>
              <a:rPr lang="cy-GB"/>
              <a:t>Third level</a:t>
            </a:r>
          </a:p>
          <a:p>
            <a:pPr lvl="3"/>
            <a:r>
              <a:rPr lang="cy-GB"/>
              <a:t>Fourth level</a:t>
            </a:r>
          </a:p>
          <a:p>
            <a:pPr lvl="4"/>
            <a:r>
              <a:rPr lang="cy-GB"/>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A3F8AA-8968-894F-97A8-00605A5FA424}" type="datetimeFigureOut">
              <a:rPr lang="en-US" smtClean="0"/>
              <a:t>2/15/2023</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199FF7-90F8-A540-99FD-AE74F0C9DBD9}" type="slidenum">
              <a:rPr lang="en-US" smtClean="0"/>
              <a:t>‹#›</a:t>
            </a:fld>
            <a:endParaRPr lang="en-US"/>
          </a:p>
        </p:txBody>
      </p:sp>
      <p:sp>
        <p:nvSpPr>
          <p:cNvPr id="7" name="Rectangle 6"/>
          <p:cNvSpPr>
            <a:spLocks noChangeArrowheads="1"/>
          </p:cNvSpPr>
          <p:nvPr userDrawn="1"/>
        </p:nvSpPr>
        <p:spPr bwMode="auto">
          <a:xfrm>
            <a:off x="-23090" y="-6551"/>
            <a:ext cx="9224818" cy="1110685"/>
          </a:xfrm>
          <a:prstGeom prst="rect">
            <a:avLst/>
          </a:prstGeom>
          <a:solidFill>
            <a:srgbClr val="001E3D"/>
          </a:solidFill>
          <a:ln>
            <a:noFill/>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cs typeface="+mn-cs"/>
            </a:endParaRPr>
          </a:p>
        </p:txBody>
      </p:sp>
      <p:pic>
        <p:nvPicPr>
          <p:cNvPr id="8" name="Picture 6" descr="CU logo.jp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50058" y="205368"/>
            <a:ext cx="671230" cy="6804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8595153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microsoft.com/office/2018/10/relationships/comments" Target="../comments/modernComment_14F_24E42E10.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77FAA-4904-5B8D-33CA-5ABAAA254F7B}"/>
              </a:ext>
            </a:extLst>
          </p:cNvPr>
          <p:cNvSpPr>
            <a:spLocks noGrp="1"/>
          </p:cNvSpPr>
          <p:nvPr>
            <p:ph type="title"/>
          </p:nvPr>
        </p:nvSpPr>
        <p:spPr>
          <a:xfrm>
            <a:off x="457200" y="274639"/>
            <a:ext cx="8229600" cy="1143000"/>
          </a:xfrm>
        </p:spPr>
        <p:txBody>
          <a:bodyPr anchor="ctr">
            <a:normAutofit/>
          </a:bodyPr>
          <a:lstStyle/>
          <a:p>
            <a:endParaRPr lang="en-US"/>
          </a:p>
        </p:txBody>
      </p:sp>
      <p:sp>
        <p:nvSpPr>
          <p:cNvPr id="3" name="Content Placeholder 2">
            <a:extLst>
              <a:ext uri="{FF2B5EF4-FFF2-40B4-BE49-F238E27FC236}">
                <a16:creationId xmlns:a16="http://schemas.microsoft.com/office/drawing/2014/main" id="{6B6EA126-AC60-2586-781F-42BB0983B9B3}"/>
              </a:ext>
            </a:extLst>
          </p:cNvPr>
          <p:cNvSpPr>
            <a:spLocks noGrp="1"/>
          </p:cNvSpPr>
          <p:nvPr>
            <p:ph sz="half" idx="1"/>
          </p:nvPr>
        </p:nvSpPr>
        <p:spPr>
          <a:xfrm>
            <a:off x="268727" y="1758275"/>
            <a:ext cx="4038600" cy="4525963"/>
          </a:xfrm>
        </p:spPr>
        <p:txBody>
          <a:bodyPr vert="horz" lIns="91440" tIns="45720" rIns="91440" bIns="45720" rtlCol="0" anchor="t">
            <a:normAutofit/>
          </a:bodyPr>
          <a:lstStyle/>
          <a:p>
            <a:pPr marL="285750" indent="-285750">
              <a:lnSpc>
                <a:spcPct val="90000"/>
              </a:lnSpc>
            </a:pPr>
            <a:r>
              <a:rPr lang="en-GB" sz="1800" dirty="0"/>
              <a:t>Professor Andrew Forrester (Cardiff University)</a:t>
            </a:r>
            <a:endParaRPr lang="en-US" sz="1800" dirty="0">
              <a:cs typeface="Calibri"/>
            </a:endParaRPr>
          </a:p>
          <a:p>
            <a:pPr marL="285750" indent="-285750">
              <a:lnSpc>
                <a:spcPct val="90000"/>
              </a:lnSpc>
            </a:pPr>
            <a:r>
              <a:rPr lang="en-GB" sz="1800" dirty="0" err="1"/>
              <a:t>Dr.</a:t>
            </a:r>
            <a:r>
              <a:rPr lang="en-GB" sz="1800" dirty="0"/>
              <a:t> Natasha </a:t>
            </a:r>
            <a:r>
              <a:rPr lang="en-GB" sz="1800" dirty="0" err="1"/>
              <a:t>Kalebic</a:t>
            </a:r>
            <a:r>
              <a:rPr lang="en-GB" sz="1800" dirty="0"/>
              <a:t> (Cardiff University)</a:t>
            </a:r>
            <a:endParaRPr lang="en-GB" sz="1800" dirty="0">
              <a:cs typeface="Calibri"/>
            </a:endParaRPr>
          </a:p>
          <a:p>
            <a:pPr marL="285750" indent="-285750">
              <a:lnSpc>
                <a:spcPct val="90000"/>
              </a:lnSpc>
            </a:pPr>
            <a:r>
              <a:rPr lang="en-GB" sz="1800" dirty="0"/>
              <a:t>Clare </a:t>
            </a:r>
            <a:r>
              <a:rPr lang="en-GB" sz="1800" dirty="0" err="1"/>
              <a:t>Crole</a:t>
            </a:r>
            <a:r>
              <a:rPr lang="en-GB" sz="1800" dirty="0"/>
              <a:t>-Rees (Oxford Health NHS Foundation Trust /Cardiff University)</a:t>
            </a:r>
            <a:endParaRPr lang="en-GB" sz="1800" dirty="0">
              <a:cs typeface="Calibri"/>
            </a:endParaRPr>
          </a:p>
          <a:p>
            <a:pPr marL="285750" indent="-285750">
              <a:lnSpc>
                <a:spcPct val="90000"/>
              </a:lnSpc>
            </a:pPr>
            <a:r>
              <a:rPr lang="en-GB" sz="1800" dirty="0" err="1"/>
              <a:t>Dr.</a:t>
            </a:r>
            <a:r>
              <a:rPr lang="en-GB" sz="1800" dirty="0"/>
              <a:t> Jack Tomlin (University of Greenwich)</a:t>
            </a:r>
            <a:endParaRPr lang="en-GB" sz="1800" dirty="0">
              <a:cs typeface="Calibri"/>
            </a:endParaRPr>
          </a:p>
          <a:p>
            <a:pPr marL="285750" indent="-285750">
              <a:lnSpc>
                <a:spcPct val="90000"/>
              </a:lnSpc>
            </a:pPr>
            <a:r>
              <a:rPr lang="en-GB" sz="1800" dirty="0"/>
              <a:t>Isidora Popovic &amp; Claudia Berrington (Cardiff University</a:t>
            </a:r>
            <a:endParaRPr lang="en-GB" sz="1800" dirty="0">
              <a:cs typeface="Calibri"/>
            </a:endParaRPr>
          </a:p>
          <a:p>
            <a:pPr marL="285750" indent="-285750">
              <a:lnSpc>
                <a:spcPct val="90000"/>
              </a:lnSpc>
            </a:pPr>
            <a:r>
              <a:rPr lang="en-GB" sz="1800" dirty="0" err="1"/>
              <a:t>Dr.</a:t>
            </a:r>
            <a:r>
              <a:rPr lang="en-GB" sz="1800"/>
              <a:t> Oliver </a:t>
            </a:r>
            <a:r>
              <a:rPr lang="en-GB" sz="1800" dirty="0"/>
              <a:t>John (Royal College of Psychiatrists Wales)</a:t>
            </a:r>
            <a:endParaRPr lang="en-GB" sz="1800" dirty="0">
              <a:cs typeface="Calibri"/>
            </a:endParaRPr>
          </a:p>
        </p:txBody>
      </p:sp>
      <p:pic>
        <p:nvPicPr>
          <p:cNvPr id="5" name="Picture 5">
            <a:extLst>
              <a:ext uri="{FF2B5EF4-FFF2-40B4-BE49-F238E27FC236}">
                <a16:creationId xmlns:a16="http://schemas.microsoft.com/office/drawing/2014/main" id="{F5D0E889-A09B-0635-85C6-721C7FDF44FC}"/>
              </a:ext>
            </a:extLst>
          </p:cNvPr>
          <p:cNvPicPr>
            <a:picLocks noChangeAspect="1"/>
          </p:cNvPicPr>
          <p:nvPr/>
        </p:nvPicPr>
        <p:blipFill rotWithShape="1">
          <a:blip r:embed="rId2"/>
          <a:srcRect l="21024" r="29005" b="-1"/>
          <a:stretch/>
        </p:blipFill>
        <p:spPr>
          <a:xfrm>
            <a:off x="4648200" y="1600201"/>
            <a:ext cx="4038600" cy="4525963"/>
          </a:xfrm>
          <a:prstGeom prst="rect">
            <a:avLst/>
          </a:prstGeom>
          <a:noFill/>
        </p:spPr>
      </p:pic>
      <p:sp>
        <p:nvSpPr>
          <p:cNvPr id="4" name="TextBox 3">
            <a:extLst>
              <a:ext uri="{FF2B5EF4-FFF2-40B4-BE49-F238E27FC236}">
                <a16:creationId xmlns:a16="http://schemas.microsoft.com/office/drawing/2014/main" id="{4B3E14A9-0BC4-F79F-E20E-25DC9EB9CC7B}"/>
              </a:ext>
            </a:extLst>
          </p:cNvPr>
          <p:cNvSpPr txBox="1"/>
          <p:nvPr/>
        </p:nvSpPr>
        <p:spPr>
          <a:xfrm>
            <a:off x="1398964" y="3485437"/>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GB">
              <a:cs typeface="Calibri"/>
            </a:endParaRPr>
          </a:p>
        </p:txBody>
      </p:sp>
      <p:sp>
        <p:nvSpPr>
          <p:cNvPr id="7" name="TextBox 6">
            <a:extLst>
              <a:ext uri="{FF2B5EF4-FFF2-40B4-BE49-F238E27FC236}">
                <a16:creationId xmlns:a16="http://schemas.microsoft.com/office/drawing/2014/main" id="{9D105C5C-1F33-367A-4FCF-A507385C4F4E}"/>
              </a:ext>
            </a:extLst>
          </p:cNvPr>
          <p:cNvSpPr txBox="1">
            <a:spLocks noChangeArrowheads="1"/>
          </p:cNvSpPr>
          <p:nvPr/>
        </p:nvSpPr>
        <p:spPr bwMode="auto">
          <a:xfrm>
            <a:off x="1181995" y="222611"/>
            <a:ext cx="7648738"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altLang="en-US" sz="2800" dirty="0">
                <a:solidFill>
                  <a:schemeClr val="bg1"/>
                </a:solidFill>
                <a:latin typeface="+mj-lt"/>
                <a:ea typeface="MS PGothic"/>
                <a:cs typeface="Franklin Gothic Medium"/>
              </a:rPr>
              <a:t>POLAR – developing an integrated intervention pathway for traumatic stress in prisons</a:t>
            </a:r>
            <a:endParaRPr lang="en-US" altLang="en-US" sz="2800" dirty="0">
              <a:solidFill>
                <a:schemeClr val="bg1"/>
              </a:solidFill>
              <a:latin typeface="+mj-lt"/>
              <a:cs typeface="Franklin Gothic Medium"/>
            </a:endParaRPr>
          </a:p>
        </p:txBody>
      </p:sp>
    </p:spTree>
    <p:extLst>
      <p:ext uri="{BB962C8B-B14F-4D97-AF65-F5344CB8AC3E}">
        <p14:creationId xmlns:p14="http://schemas.microsoft.com/office/powerpoint/2010/main" val="939305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21A72-7611-DC52-1A12-C2474326BF59}"/>
              </a:ext>
            </a:extLst>
          </p:cNvPr>
          <p:cNvSpPr>
            <a:spLocks noGrp="1"/>
          </p:cNvSpPr>
          <p:nvPr>
            <p:ph type="title"/>
          </p:nvPr>
        </p:nvSpPr>
        <p:spPr>
          <a:xfrm>
            <a:off x="992221" y="1049"/>
            <a:ext cx="8229600" cy="1143000"/>
          </a:xfrm>
        </p:spPr>
        <p:txBody>
          <a:bodyPr/>
          <a:lstStyle/>
          <a:p>
            <a:pPr algn="l"/>
            <a:r>
              <a:rPr lang="en-GB" sz="2400">
                <a:solidFill>
                  <a:schemeClr val="bg1"/>
                </a:solidFill>
                <a:latin typeface="Arial Bold"/>
                <a:ea typeface="+mj-lt"/>
                <a:cs typeface="+mj-lt"/>
              </a:rPr>
              <a:t>Results – Qualitative questions</a:t>
            </a:r>
            <a:endParaRPr lang="en-US" sz="2400">
              <a:solidFill>
                <a:schemeClr val="bg1"/>
              </a:solidFill>
              <a:latin typeface="Arial Bold"/>
              <a:cs typeface="Calibri"/>
            </a:endParaRPr>
          </a:p>
        </p:txBody>
      </p:sp>
      <p:pic>
        <p:nvPicPr>
          <p:cNvPr id="4" name="Picture 4" descr="Bubble chart&#10;&#10;Description automatically generated">
            <a:extLst>
              <a:ext uri="{FF2B5EF4-FFF2-40B4-BE49-F238E27FC236}">
                <a16:creationId xmlns:a16="http://schemas.microsoft.com/office/drawing/2014/main" id="{94EE6481-127A-37CF-AF8F-F43E87D6A411}"/>
              </a:ext>
            </a:extLst>
          </p:cNvPr>
          <p:cNvPicPr>
            <a:picLocks noGrp="1" noChangeAspect="1"/>
          </p:cNvPicPr>
          <p:nvPr>
            <p:ph idx="1"/>
          </p:nvPr>
        </p:nvPicPr>
        <p:blipFill>
          <a:blip r:embed="rId4"/>
          <a:stretch>
            <a:fillRect/>
          </a:stretch>
        </p:blipFill>
        <p:spPr>
          <a:xfrm>
            <a:off x="134972" y="1632739"/>
            <a:ext cx="8934855" cy="4181217"/>
          </a:xfrm>
        </p:spPr>
      </p:pic>
    </p:spTree>
    <p:extLst>
      <p:ext uri="{BB962C8B-B14F-4D97-AF65-F5344CB8AC3E}">
        <p14:creationId xmlns:p14="http://schemas.microsoft.com/office/powerpoint/2010/main" val="618933776"/>
      </p:ext>
    </p:extLst>
  </p:cSld>
  <p:clrMapOvr>
    <a:masterClrMapping/>
  </p:clrMapOvr>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A280F-54A9-5C61-B405-72AB318925A5}"/>
              </a:ext>
            </a:extLst>
          </p:cNvPr>
          <p:cNvSpPr>
            <a:spLocks noGrp="1"/>
          </p:cNvSpPr>
          <p:nvPr>
            <p:ph type="title"/>
          </p:nvPr>
        </p:nvSpPr>
        <p:spPr>
          <a:xfrm>
            <a:off x="457200" y="274639"/>
            <a:ext cx="8229600" cy="1143000"/>
          </a:xfrm>
        </p:spPr>
        <p:txBody>
          <a:bodyPr anchor="ctr">
            <a:normAutofit/>
          </a:bodyPr>
          <a:lstStyle/>
          <a:p>
            <a:r>
              <a:rPr lang="en-GB" sz="3200">
                <a:solidFill>
                  <a:schemeClr val="bg1"/>
                </a:solidFill>
              </a:rPr>
              <a:t>What do we know so far?</a:t>
            </a:r>
          </a:p>
        </p:txBody>
      </p:sp>
      <p:graphicFrame>
        <p:nvGraphicFramePr>
          <p:cNvPr id="5" name="Content Placeholder 2">
            <a:extLst>
              <a:ext uri="{FF2B5EF4-FFF2-40B4-BE49-F238E27FC236}">
                <a16:creationId xmlns:a16="http://schemas.microsoft.com/office/drawing/2014/main" id="{BF9A199D-F2B6-EF66-82F9-C672FF221D4A}"/>
              </a:ext>
            </a:extLst>
          </p:cNvPr>
          <p:cNvGraphicFramePr>
            <a:graphicFrameLocks noGrp="1"/>
          </p:cNvGraphicFramePr>
          <p:nvPr>
            <p:ph idx="1"/>
            <p:extLst>
              <p:ext uri="{D42A27DB-BD31-4B8C-83A1-F6EECF244321}">
                <p14:modId xmlns:p14="http://schemas.microsoft.com/office/powerpoint/2010/main" val="1105753034"/>
              </p:ext>
            </p:extLst>
          </p:nvPr>
        </p:nvGraphicFramePr>
        <p:xfrm>
          <a:off x="457200" y="1600201"/>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2260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4" descr="Diagram&#10;&#10;Description automatically generated with medium confidence">
            <a:extLst>
              <a:ext uri="{FF2B5EF4-FFF2-40B4-BE49-F238E27FC236}">
                <a16:creationId xmlns:a16="http://schemas.microsoft.com/office/drawing/2014/main" id="{DD4456E4-3FC5-A1E4-38E3-DFF6C0761924}"/>
              </a:ext>
            </a:extLst>
          </p:cNvPr>
          <p:cNvPicPr>
            <a:picLocks noChangeAspect="1"/>
          </p:cNvPicPr>
          <p:nvPr/>
        </p:nvPicPr>
        <p:blipFill rotWithShape="1">
          <a:blip r:embed="rId2"/>
          <a:srcRect l="8118" r="9656" b="1"/>
          <a:stretch/>
        </p:blipFill>
        <p:spPr>
          <a:xfrm>
            <a:off x="457200" y="2193260"/>
            <a:ext cx="4038600" cy="3339844"/>
          </a:xfrm>
          <a:prstGeom prst="rect">
            <a:avLst/>
          </a:prstGeom>
          <a:noFill/>
        </p:spPr>
      </p:pic>
      <p:sp>
        <p:nvSpPr>
          <p:cNvPr id="18" name="Content Placeholder 2">
            <a:extLst>
              <a:ext uri="{FF2B5EF4-FFF2-40B4-BE49-F238E27FC236}">
                <a16:creationId xmlns:a16="http://schemas.microsoft.com/office/drawing/2014/main" id="{5BA04E9E-78A2-A8CA-E821-5B207F983EB1}"/>
              </a:ext>
            </a:extLst>
          </p:cNvPr>
          <p:cNvSpPr>
            <a:spLocks noGrp="1"/>
          </p:cNvSpPr>
          <p:nvPr>
            <p:ph sz="half" idx="2"/>
          </p:nvPr>
        </p:nvSpPr>
        <p:spPr>
          <a:xfrm>
            <a:off x="4648200" y="1600201"/>
            <a:ext cx="4038600" cy="4525963"/>
          </a:xfrm>
        </p:spPr>
        <p:txBody>
          <a:bodyPr vert="horz" lIns="91440" tIns="45720" rIns="91440" bIns="45720" rtlCol="0" anchor="t">
            <a:normAutofit/>
          </a:bodyPr>
          <a:lstStyle/>
          <a:p>
            <a:r>
              <a:rPr lang="en-US" sz="2400"/>
              <a:t>Multi-level</a:t>
            </a:r>
            <a:endParaRPr lang="en-US" sz="2400">
              <a:cs typeface="Calibri"/>
            </a:endParaRPr>
          </a:p>
          <a:p>
            <a:r>
              <a:rPr lang="en-US" sz="2400"/>
              <a:t>Embedded within coherent framework</a:t>
            </a:r>
            <a:endParaRPr lang="en-US" sz="2400">
              <a:cs typeface="Calibri"/>
            </a:endParaRPr>
          </a:p>
          <a:p>
            <a:r>
              <a:rPr lang="en-US" sz="2400"/>
              <a:t>Improving access to, retention in, and effectiveness of specialist therapies</a:t>
            </a:r>
            <a:endParaRPr lang="en-US" sz="2400">
              <a:cs typeface="Calibri"/>
            </a:endParaRPr>
          </a:p>
          <a:p>
            <a:r>
              <a:rPr lang="en-US" sz="2400"/>
              <a:t>Whole system approach</a:t>
            </a:r>
            <a:endParaRPr lang="en-US" sz="2400">
              <a:cs typeface="Calibri"/>
            </a:endParaRPr>
          </a:p>
          <a:p>
            <a:endParaRPr lang="en-US" sz="2400">
              <a:cs typeface="Calibri"/>
            </a:endParaRPr>
          </a:p>
          <a:p>
            <a:endParaRPr lang="en-US"/>
          </a:p>
          <a:p>
            <a:endParaRPr lang="en-US"/>
          </a:p>
        </p:txBody>
      </p:sp>
      <p:sp>
        <p:nvSpPr>
          <p:cNvPr id="15" name="Title 14">
            <a:extLst>
              <a:ext uri="{FF2B5EF4-FFF2-40B4-BE49-F238E27FC236}">
                <a16:creationId xmlns:a16="http://schemas.microsoft.com/office/drawing/2014/main" id="{0B36B5E4-BFE7-6595-6656-BEDB01DE2A3D}"/>
              </a:ext>
            </a:extLst>
          </p:cNvPr>
          <p:cNvSpPr>
            <a:spLocks noGrp="1"/>
          </p:cNvSpPr>
          <p:nvPr>
            <p:ph type="title"/>
          </p:nvPr>
        </p:nvSpPr>
        <p:spPr/>
        <p:txBody>
          <a:bodyPr/>
          <a:lstStyle/>
          <a:p>
            <a:r>
              <a:rPr lang="en-GB">
                <a:solidFill>
                  <a:schemeClr val="bg1"/>
                </a:solidFill>
                <a:ea typeface="+mj-lt"/>
                <a:cs typeface="+mj-lt"/>
              </a:rPr>
              <a:t>Trauma-informed pathways</a:t>
            </a:r>
          </a:p>
          <a:p>
            <a:endParaRPr lang="en-GB">
              <a:cs typeface="Calibri"/>
            </a:endParaRPr>
          </a:p>
        </p:txBody>
      </p:sp>
    </p:spTree>
    <p:extLst>
      <p:ext uri="{BB962C8B-B14F-4D97-AF65-F5344CB8AC3E}">
        <p14:creationId xmlns:p14="http://schemas.microsoft.com/office/powerpoint/2010/main" val="827171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2">
            <a:extLst>
              <a:ext uri="{FF2B5EF4-FFF2-40B4-BE49-F238E27FC236}">
                <a16:creationId xmlns:a16="http://schemas.microsoft.com/office/drawing/2014/main" id="{F6C71230-F574-C673-F0C9-7211809643C9}"/>
              </a:ext>
            </a:extLst>
          </p:cNvPr>
          <p:cNvGraphicFramePr>
            <a:graphicFrameLocks noGrp="1"/>
          </p:cNvGraphicFramePr>
          <p:nvPr>
            <p:ph idx="1"/>
            <p:extLst>
              <p:ext uri="{D42A27DB-BD31-4B8C-83A1-F6EECF244321}">
                <p14:modId xmlns:p14="http://schemas.microsoft.com/office/powerpoint/2010/main" val="1621526770"/>
              </p:ext>
            </p:extLst>
          </p:nvPr>
        </p:nvGraphicFramePr>
        <p:xfrm>
          <a:off x="457200" y="1600201"/>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3" name="Title 14">
            <a:extLst>
              <a:ext uri="{FF2B5EF4-FFF2-40B4-BE49-F238E27FC236}">
                <a16:creationId xmlns:a16="http://schemas.microsoft.com/office/drawing/2014/main" id="{B2914115-79F9-2F6A-7460-45D73FFEC40B}"/>
              </a:ext>
            </a:extLst>
          </p:cNvPr>
          <p:cNvSpPr>
            <a:spLocks noGrp="1"/>
          </p:cNvSpPr>
          <p:nvPr>
            <p:ph type="title"/>
          </p:nvPr>
        </p:nvSpPr>
        <p:spPr>
          <a:xfrm>
            <a:off x="1125977" y="420554"/>
            <a:ext cx="8229600" cy="1143000"/>
          </a:xfrm>
        </p:spPr>
        <p:txBody>
          <a:bodyPr>
            <a:normAutofit/>
          </a:bodyPr>
          <a:lstStyle/>
          <a:p>
            <a:r>
              <a:rPr lang="en-GB" sz="3200">
                <a:solidFill>
                  <a:schemeClr val="bg1"/>
                </a:solidFill>
                <a:ea typeface="+mj-lt"/>
                <a:cs typeface="+mj-lt"/>
              </a:rPr>
              <a:t>Outcomes from a community training pilot</a:t>
            </a:r>
          </a:p>
          <a:p>
            <a:endParaRPr lang="en-GB">
              <a:cs typeface="Calibri"/>
            </a:endParaRPr>
          </a:p>
        </p:txBody>
      </p:sp>
    </p:spTree>
    <p:extLst>
      <p:ext uri="{BB962C8B-B14F-4D97-AF65-F5344CB8AC3E}">
        <p14:creationId xmlns:p14="http://schemas.microsoft.com/office/powerpoint/2010/main" val="38297161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1BDB5-AAA1-3D21-E099-B8896871BCC1}"/>
              </a:ext>
            </a:extLst>
          </p:cNvPr>
          <p:cNvSpPr>
            <a:spLocks noGrp="1"/>
          </p:cNvSpPr>
          <p:nvPr>
            <p:ph type="title"/>
          </p:nvPr>
        </p:nvSpPr>
        <p:spPr>
          <a:xfrm>
            <a:off x="457200" y="274639"/>
            <a:ext cx="8229600" cy="1143000"/>
          </a:xfrm>
        </p:spPr>
        <p:txBody>
          <a:bodyPr anchor="ctr">
            <a:normAutofit/>
          </a:bodyPr>
          <a:lstStyle/>
          <a:p>
            <a:endParaRPr lang="en-GB">
              <a:cs typeface="Calibri"/>
            </a:endParaRPr>
          </a:p>
        </p:txBody>
      </p:sp>
      <p:sp>
        <p:nvSpPr>
          <p:cNvPr id="10" name="Text Placeholder 2">
            <a:extLst>
              <a:ext uri="{FF2B5EF4-FFF2-40B4-BE49-F238E27FC236}">
                <a16:creationId xmlns:a16="http://schemas.microsoft.com/office/drawing/2014/main" id="{62FB8290-F0E5-DEAE-16C1-A5BC6E6E4DE7}"/>
              </a:ext>
            </a:extLst>
          </p:cNvPr>
          <p:cNvSpPr>
            <a:spLocks noGrp="1"/>
          </p:cNvSpPr>
          <p:nvPr>
            <p:ph type="body" idx="1"/>
          </p:nvPr>
        </p:nvSpPr>
        <p:spPr>
          <a:xfrm>
            <a:off x="457200" y="1535113"/>
            <a:ext cx="4040188" cy="639763"/>
          </a:xfrm>
        </p:spPr>
        <p:txBody>
          <a:bodyPr/>
          <a:lstStyle/>
          <a:p>
            <a:endParaRPr lang="en-US"/>
          </a:p>
        </p:txBody>
      </p:sp>
      <p:sp>
        <p:nvSpPr>
          <p:cNvPr id="3" name="Content Placeholder 2">
            <a:extLst>
              <a:ext uri="{FF2B5EF4-FFF2-40B4-BE49-F238E27FC236}">
                <a16:creationId xmlns:a16="http://schemas.microsoft.com/office/drawing/2014/main" id="{7CEDD809-4217-DD98-31B7-5F91CC685F16}"/>
              </a:ext>
            </a:extLst>
          </p:cNvPr>
          <p:cNvSpPr>
            <a:spLocks noGrp="1"/>
          </p:cNvSpPr>
          <p:nvPr>
            <p:ph sz="half" idx="2"/>
          </p:nvPr>
        </p:nvSpPr>
        <p:spPr>
          <a:xfrm>
            <a:off x="457200" y="2174875"/>
            <a:ext cx="4040188" cy="3951288"/>
          </a:xfrm>
        </p:spPr>
        <p:txBody>
          <a:bodyPr vert="horz" lIns="91440" tIns="45720" rIns="91440" bIns="45720" rtlCol="0" anchor="t">
            <a:normAutofit/>
          </a:bodyPr>
          <a:lstStyle/>
          <a:p>
            <a:pPr marL="0" indent="0">
              <a:lnSpc>
                <a:spcPct val="90000"/>
              </a:lnSpc>
              <a:buNone/>
            </a:pPr>
            <a:r>
              <a:rPr lang="en-GB" sz="1700"/>
              <a:t>Difficulty retaining staff over six week training due to shift patterns and high operational demands of role </a:t>
            </a:r>
            <a:endParaRPr lang="en-US">
              <a:cs typeface="Calibri"/>
            </a:endParaRPr>
          </a:p>
          <a:p>
            <a:pPr marL="0" indent="0">
              <a:lnSpc>
                <a:spcPct val="90000"/>
              </a:lnSpc>
              <a:buNone/>
            </a:pPr>
            <a:r>
              <a:rPr lang="en-GB" sz="1700" b="1"/>
              <a:t>Recommendations:</a:t>
            </a:r>
            <a:endParaRPr lang="en-GB" sz="1700" b="1">
              <a:cs typeface="Calibri"/>
            </a:endParaRPr>
          </a:p>
          <a:p>
            <a:pPr marL="0" indent="0">
              <a:lnSpc>
                <a:spcPct val="90000"/>
              </a:lnSpc>
              <a:buNone/>
            </a:pPr>
            <a:r>
              <a:rPr lang="en-GB" sz="1700"/>
              <a:t>Different training design recommended (one or two day intensive)</a:t>
            </a:r>
            <a:endParaRPr lang="en-GB" sz="1700">
              <a:cs typeface="Calibri"/>
            </a:endParaRPr>
          </a:p>
          <a:p>
            <a:pPr marL="0" indent="0">
              <a:lnSpc>
                <a:spcPct val="90000"/>
              </a:lnSpc>
              <a:buNone/>
            </a:pPr>
            <a:r>
              <a:rPr lang="en-GB" sz="1700"/>
              <a:t>More clearly differentiated training for specific roles</a:t>
            </a:r>
            <a:endParaRPr lang="en-GB" sz="1700">
              <a:cs typeface="Calibri"/>
            </a:endParaRPr>
          </a:p>
          <a:p>
            <a:pPr marL="0" indent="0">
              <a:lnSpc>
                <a:spcPct val="90000"/>
              </a:lnSpc>
              <a:buNone/>
            </a:pPr>
            <a:r>
              <a:rPr lang="en-GB" sz="1700" b="1"/>
              <a:t>Impact on practice:</a:t>
            </a:r>
            <a:endParaRPr lang="en-GB" sz="1700" b="1">
              <a:cs typeface="Calibri"/>
            </a:endParaRPr>
          </a:p>
          <a:p>
            <a:pPr marL="0" indent="0">
              <a:lnSpc>
                <a:spcPct val="90000"/>
              </a:lnSpc>
              <a:buNone/>
            </a:pPr>
            <a:r>
              <a:rPr lang="en-GB" sz="1700"/>
              <a:t>Impact on practice was greater than expected</a:t>
            </a:r>
            <a:endParaRPr lang="en-GB" sz="1700">
              <a:cs typeface="Calibri"/>
            </a:endParaRPr>
          </a:p>
          <a:p>
            <a:pPr marL="0" indent="0">
              <a:lnSpc>
                <a:spcPct val="90000"/>
              </a:lnSpc>
              <a:buNone/>
            </a:pPr>
            <a:r>
              <a:rPr lang="en-GB" sz="1700"/>
              <a:t>Led to implementation of changes within screening and assessment processes and development of a TIP for staff</a:t>
            </a:r>
            <a:endParaRPr lang="en-GB" sz="1700">
              <a:cs typeface="Calibri"/>
            </a:endParaRPr>
          </a:p>
          <a:p>
            <a:pPr marL="0" indent="0">
              <a:lnSpc>
                <a:spcPct val="90000"/>
              </a:lnSpc>
              <a:buNone/>
            </a:pPr>
            <a:endParaRPr lang="en-GB" sz="1700"/>
          </a:p>
        </p:txBody>
      </p:sp>
      <p:sp>
        <p:nvSpPr>
          <p:cNvPr id="5" name="Title 14">
            <a:extLst>
              <a:ext uri="{FF2B5EF4-FFF2-40B4-BE49-F238E27FC236}">
                <a16:creationId xmlns:a16="http://schemas.microsoft.com/office/drawing/2014/main" id="{843C2098-F1A8-436E-FB09-89B8BDB1B4D4}"/>
              </a:ext>
            </a:extLst>
          </p:cNvPr>
          <p:cNvSpPr txBox="1">
            <a:spLocks/>
          </p:cNvSpPr>
          <p:nvPr/>
        </p:nvSpPr>
        <p:spPr>
          <a:xfrm>
            <a:off x="4645027" y="1535113"/>
            <a:ext cx="4041775" cy="639763"/>
          </a:xfrm>
          <a:prstGeom prst="rect">
            <a:avLst/>
          </a:prstGeom>
        </p:spPr>
        <p:txBody>
          <a:bodyPr vert="horz" lIns="91440" tIns="45720" rIns="91440" bIns="45720" rtlCol="0" anchor="b">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90000"/>
              </a:lnSpc>
              <a:spcAft>
                <a:spcPts val="600"/>
              </a:spcAft>
            </a:pPr>
            <a:endParaRPr lang="en-GB" sz="1900">
              <a:cs typeface="Calibri"/>
            </a:endParaRPr>
          </a:p>
          <a:p>
            <a:pPr algn="l">
              <a:lnSpc>
                <a:spcPct val="90000"/>
              </a:lnSpc>
              <a:spcAft>
                <a:spcPts val="600"/>
              </a:spcAft>
            </a:pPr>
            <a:endParaRPr lang="en-GB" sz="1900"/>
          </a:p>
        </p:txBody>
      </p:sp>
      <p:sp>
        <p:nvSpPr>
          <p:cNvPr id="7" name="Title 14">
            <a:extLst>
              <a:ext uri="{FF2B5EF4-FFF2-40B4-BE49-F238E27FC236}">
                <a16:creationId xmlns:a16="http://schemas.microsoft.com/office/drawing/2014/main" id="{2AE6554A-4672-0F75-CE78-C8A45497B221}"/>
              </a:ext>
            </a:extLst>
          </p:cNvPr>
          <p:cNvSpPr txBox="1">
            <a:spLocks/>
          </p:cNvSpPr>
          <p:nvPr/>
        </p:nvSpPr>
        <p:spPr>
          <a:xfrm>
            <a:off x="1125977" y="420554"/>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200">
                <a:solidFill>
                  <a:schemeClr val="bg1"/>
                </a:solidFill>
                <a:ea typeface="+mj-lt"/>
                <a:cs typeface="+mj-lt"/>
              </a:rPr>
              <a:t>Outcomes from a prison training pilot</a:t>
            </a:r>
          </a:p>
          <a:p>
            <a:endParaRPr lang="en-GB">
              <a:cs typeface="Calibri"/>
            </a:endParaRPr>
          </a:p>
        </p:txBody>
      </p:sp>
      <p:pic>
        <p:nvPicPr>
          <p:cNvPr id="6" name="Picture 7" descr="A picture containing building, outdoor, house, apartment building&#10;&#10;Description automatically generated">
            <a:extLst>
              <a:ext uri="{FF2B5EF4-FFF2-40B4-BE49-F238E27FC236}">
                <a16:creationId xmlns:a16="http://schemas.microsoft.com/office/drawing/2014/main" id="{8FF00CFB-E667-5D63-9794-D82003441D20}"/>
              </a:ext>
            </a:extLst>
          </p:cNvPr>
          <p:cNvPicPr>
            <a:picLocks noChangeAspect="1"/>
          </p:cNvPicPr>
          <p:nvPr/>
        </p:nvPicPr>
        <p:blipFill>
          <a:blip r:embed="rId2"/>
          <a:stretch>
            <a:fillRect/>
          </a:stretch>
        </p:blipFill>
        <p:spPr>
          <a:xfrm>
            <a:off x="4569522" y="2885184"/>
            <a:ext cx="3957443" cy="1855826"/>
          </a:xfrm>
          <a:prstGeom prst="rect">
            <a:avLst/>
          </a:prstGeom>
        </p:spPr>
      </p:pic>
    </p:spTree>
    <p:extLst>
      <p:ext uri="{BB962C8B-B14F-4D97-AF65-F5344CB8AC3E}">
        <p14:creationId xmlns:p14="http://schemas.microsoft.com/office/powerpoint/2010/main" val="26462457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475E254-57DB-B4BD-82D1-BEA05CF7BE92}"/>
              </a:ext>
            </a:extLst>
          </p:cNvPr>
          <p:cNvSpPr txBox="1"/>
          <p:nvPr/>
        </p:nvSpPr>
        <p:spPr>
          <a:xfrm>
            <a:off x="3200400" y="3200400"/>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solidFill>
                  <a:srgbClr val="FFFFFF"/>
                </a:solidFill>
              </a:rPr>
              <a:t>Outcomes from a prison training pilot</a:t>
            </a:r>
            <a:r>
              <a:rPr lang="en-GB">
                <a:cs typeface="Calibri"/>
              </a:rPr>
              <a:t>​</a:t>
            </a:r>
            <a:endParaRPr lang="en-GB"/>
          </a:p>
        </p:txBody>
      </p:sp>
      <p:sp>
        <p:nvSpPr>
          <p:cNvPr id="5" name="TextBox 4">
            <a:extLst>
              <a:ext uri="{FF2B5EF4-FFF2-40B4-BE49-F238E27FC236}">
                <a16:creationId xmlns:a16="http://schemas.microsoft.com/office/drawing/2014/main" id="{5CCA6640-57D4-59C8-E090-7CDC7746EFB0}"/>
              </a:ext>
            </a:extLst>
          </p:cNvPr>
          <p:cNvSpPr txBox="1"/>
          <p:nvPr/>
        </p:nvSpPr>
        <p:spPr>
          <a:xfrm>
            <a:off x="3200400" y="3200400"/>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solidFill>
                  <a:srgbClr val="FFFFFF"/>
                </a:solidFill>
              </a:rPr>
              <a:t>Outcomes from a prison training pilot</a:t>
            </a:r>
            <a:r>
              <a:rPr lang="en-GB">
                <a:cs typeface="Calibri"/>
              </a:rPr>
              <a:t>​</a:t>
            </a:r>
            <a:endParaRPr lang="en-GB"/>
          </a:p>
        </p:txBody>
      </p:sp>
      <p:sp>
        <p:nvSpPr>
          <p:cNvPr id="6" name="TextBox 5">
            <a:extLst>
              <a:ext uri="{FF2B5EF4-FFF2-40B4-BE49-F238E27FC236}">
                <a16:creationId xmlns:a16="http://schemas.microsoft.com/office/drawing/2014/main" id="{A3E96F51-0C88-C318-7F41-BE9EFBA2AC03}"/>
              </a:ext>
            </a:extLst>
          </p:cNvPr>
          <p:cNvSpPr txBox="1"/>
          <p:nvPr/>
        </p:nvSpPr>
        <p:spPr>
          <a:xfrm>
            <a:off x="3200400" y="3200400"/>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solidFill>
                  <a:srgbClr val="FFFFFF"/>
                </a:solidFill>
              </a:rPr>
              <a:t>Outcomes from a prison training pilot</a:t>
            </a:r>
            <a:r>
              <a:rPr lang="en-GB">
                <a:cs typeface="Calibri"/>
              </a:rPr>
              <a:t>​</a:t>
            </a:r>
            <a:endParaRPr lang="en-GB"/>
          </a:p>
        </p:txBody>
      </p:sp>
      <p:pic>
        <p:nvPicPr>
          <p:cNvPr id="7" name="Picture 9" descr="Icon&#10;&#10;Description automatically generated">
            <a:extLst>
              <a:ext uri="{FF2B5EF4-FFF2-40B4-BE49-F238E27FC236}">
                <a16:creationId xmlns:a16="http://schemas.microsoft.com/office/drawing/2014/main" id="{7BC7F559-D6D2-5164-6569-648CD9BB10C9}"/>
              </a:ext>
            </a:extLst>
          </p:cNvPr>
          <p:cNvPicPr>
            <a:picLocks noGrp="1" noChangeAspect="1"/>
          </p:cNvPicPr>
          <p:nvPr>
            <p:ph idx="1"/>
          </p:nvPr>
        </p:nvPicPr>
        <p:blipFill>
          <a:blip r:embed="rId2"/>
          <a:stretch>
            <a:fillRect/>
          </a:stretch>
        </p:blipFill>
        <p:spPr>
          <a:xfrm>
            <a:off x="184615" y="2731292"/>
            <a:ext cx="3484138" cy="1854904"/>
          </a:xfrm>
        </p:spPr>
      </p:pic>
      <p:sp>
        <p:nvSpPr>
          <p:cNvPr id="9" name="Content Placeholder 2">
            <a:extLst>
              <a:ext uri="{FF2B5EF4-FFF2-40B4-BE49-F238E27FC236}">
                <a16:creationId xmlns:a16="http://schemas.microsoft.com/office/drawing/2014/main" id="{EF8E80AE-0963-43C2-C4F2-B2AE0393A742}"/>
              </a:ext>
            </a:extLst>
          </p:cNvPr>
          <p:cNvSpPr>
            <a:spLocks noGrp="1"/>
          </p:cNvSpPr>
          <p:nvPr/>
        </p:nvSpPr>
        <p:spPr>
          <a:xfrm>
            <a:off x="3813932" y="1600209"/>
            <a:ext cx="4981478" cy="4480338"/>
          </a:xfrm>
          <a:prstGeom prst="rect">
            <a:avLst/>
          </a:prstGeom>
        </p:spPr>
        <p:txBody>
          <a:bodyPr vert="horz" lIns="91440" tIns="45720" rIns="91440" bIns="45720" rtlCol="0" anchor="ct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275">
                <a:solidFill>
                  <a:schemeClr val="tx2"/>
                </a:solidFill>
              </a:rPr>
              <a:t>Interviews carried out with staff at a prison within Wales, within a range of roles within the pathway – senior managers, healthcare staff, prison officers</a:t>
            </a:r>
          </a:p>
          <a:p>
            <a:pPr marL="0" indent="0">
              <a:buNone/>
            </a:pPr>
            <a:endParaRPr lang="en-GB" sz="1275">
              <a:solidFill>
                <a:schemeClr val="tx2"/>
              </a:solidFill>
            </a:endParaRPr>
          </a:p>
          <a:p>
            <a:pPr marL="0" indent="0">
              <a:buNone/>
            </a:pPr>
            <a:r>
              <a:rPr lang="en-GB" sz="1275" b="1">
                <a:solidFill>
                  <a:schemeClr val="tx2"/>
                </a:solidFill>
              </a:rPr>
              <a:t>Aims of study:</a:t>
            </a:r>
          </a:p>
          <a:p>
            <a:pPr marL="0" indent="0">
              <a:buNone/>
            </a:pPr>
            <a:r>
              <a:rPr lang="en-GB" sz="1275">
                <a:solidFill>
                  <a:schemeClr val="tx2"/>
                </a:solidFill>
                <a:latin typeface="Calibri" panose="020F0502020204030204" pitchFamily="34" charset="0"/>
                <a:ea typeface="Calibri" panose="020F0502020204030204" pitchFamily="34" charset="0"/>
                <a:cs typeface="Calibri" panose="020F0502020204030204" pitchFamily="34" charset="0"/>
              </a:rPr>
              <a:t>To gather in-depth knowledge of staff views to inform the development and implementation of the pathway</a:t>
            </a:r>
          </a:p>
          <a:p>
            <a:pPr marL="0" indent="0">
              <a:buNone/>
            </a:pPr>
            <a:r>
              <a:rPr lang="en-GB" sz="1275">
                <a:solidFill>
                  <a:schemeClr val="tx2"/>
                </a:solidFill>
                <a:latin typeface="Calibri" panose="020F0502020204030204" pitchFamily="34" charset="0"/>
                <a:ea typeface="Calibri" panose="020F0502020204030204" pitchFamily="34" charset="0"/>
                <a:cs typeface="Calibri" panose="020F0502020204030204" pitchFamily="34" charset="0"/>
              </a:rPr>
              <a:t>To understand the factors that may contribute to the development and implementation of an integrated pathway for traumatic stress within prisons</a:t>
            </a:r>
          </a:p>
          <a:p>
            <a:pPr marL="0" indent="0">
              <a:buNone/>
            </a:pPr>
            <a:r>
              <a:rPr lang="en-GB" sz="1275">
                <a:solidFill>
                  <a:schemeClr val="tx2"/>
                </a:solidFill>
                <a:latin typeface="Calibri" panose="020F0502020204030204" pitchFamily="34" charset="0"/>
                <a:ea typeface="Calibri" panose="020F0502020204030204" pitchFamily="34" charset="0"/>
                <a:cs typeface="Calibri" panose="020F0502020204030204" pitchFamily="34" charset="0"/>
              </a:rPr>
              <a:t>To gain a detailed exploration of staff views of the contextual and organisational factors that are pertinent to custodial settings within Wales</a:t>
            </a:r>
          </a:p>
          <a:p>
            <a:pPr marL="0" indent="0">
              <a:buNone/>
            </a:pPr>
            <a:r>
              <a:rPr lang="en-GB" sz="1275">
                <a:solidFill>
                  <a:schemeClr val="tx2"/>
                </a:solidFill>
                <a:latin typeface="Calibri" panose="020F0502020204030204" pitchFamily="34" charset="0"/>
                <a:ea typeface="Calibri" panose="020F0502020204030204" pitchFamily="34" charset="0"/>
                <a:cs typeface="Calibri" panose="020F0502020204030204" pitchFamily="34" charset="0"/>
              </a:rPr>
              <a:t>Views on components of an optimal trauma pathway</a:t>
            </a:r>
            <a:endParaRPr lang="en-GB" sz="1275">
              <a:solidFill>
                <a:schemeClr val="tx2"/>
              </a:solidFill>
            </a:endParaRPr>
          </a:p>
          <a:p>
            <a:pPr marL="0" indent="0">
              <a:buNone/>
            </a:pPr>
            <a:endParaRPr lang="en-GB" sz="1275">
              <a:solidFill>
                <a:schemeClr val="tx2"/>
              </a:solidFill>
            </a:endParaRPr>
          </a:p>
          <a:p>
            <a:pPr marL="0" indent="0">
              <a:buNone/>
            </a:pPr>
            <a:r>
              <a:rPr lang="en-GB" sz="1275">
                <a:solidFill>
                  <a:schemeClr val="tx2"/>
                </a:solidFill>
              </a:rPr>
              <a:t>Analysed by two members of the research team (JT and CCR) using reflexive thematic analysis</a:t>
            </a:r>
          </a:p>
          <a:p>
            <a:pPr marL="0" indent="0">
              <a:buNone/>
            </a:pPr>
            <a:endParaRPr lang="en-GB" sz="1275">
              <a:solidFill>
                <a:schemeClr val="tx2"/>
              </a:solidFill>
            </a:endParaRPr>
          </a:p>
          <a:p>
            <a:pPr marL="0" indent="0">
              <a:buNone/>
            </a:pPr>
            <a:endParaRPr lang="en-GB" sz="1275">
              <a:solidFill>
                <a:schemeClr val="tx2"/>
              </a:solidFill>
            </a:endParaRPr>
          </a:p>
        </p:txBody>
      </p:sp>
      <p:sp>
        <p:nvSpPr>
          <p:cNvPr id="11" name="Title 1">
            <a:extLst>
              <a:ext uri="{FF2B5EF4-FFF2-40B4-BE49-F238E27FC236}">
                <a16:creationId xmlns:a16="http://schemas.microsoft.com/office/drawing/2014/main" id="{A03CF4E1-F00E-FC5E-823E-ED9262C00220}"/>
              </a:ext>
            </a:extLst>
          </p:cNvPr>
          <p:cNvSpPr>
            <a:spLocks noGrp="1"/>
          </p:cNvSpPr>
          <p:nvPr>
            <p:ph type="title"/>
          </p:nvPr>
        </p:nvSpPr>
        <p:spPr>
          <a:xfrm>
            <a:off x="457200" y="274639"/>
            <a:ext cx="8229600" cy="1143000"/>
          </a:xfrm>
        </p:spPr>
        <p:txBody>
          <a:bodyPr anchor="ctr">
            <a:normAutofit/>
          </a:bodyPr>
          <a:lstStyle/>
          <a:p>
            <a:r>
              <a:rPr lang="en-GB">
                <a:solidFill>
                  <a:schemeClr val="bg1"/>
                </a:solidFill>
                <a:ea typeface="+mj-lt"/>
                <a:cs typeface="+mj-lt"/>
              </a:rPr>
              <a:t>An exploration of staff views</a:t>
            </a:r>
          </a:p>
          <a:p>
            <a:endParaRPr lang="en-GB">
              <a:cs typeface="Calibri"/>
            </a:endParaRPr>
          </a:p>
        </p:txBody>
      </p:sp>
    </p:spTree>
    <p:extLst>
      <p:ext uri="{BB962C8B-B14F-4D97-AF65-F5344CB8AC3E}">
        <p14:creationId xmlns:p14="http://schemas.microsoft.com/office/powerpoint/2010/main" val="9248127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B1497-7806-00F1-B2CA-D7C1AFA9EFEF}"/>
              </a:ext>
            </a:extLst>
          </p:cNvPr>
          <p:cNvSpPr>
            <a:spLocks noGrp="1"/>
          </p:cNvSpPr>
          <p:nvPr>
            <p:ph type="title"/>
          </p:nvPr>
        </p:nvSpPr>
        <p:spPr/>
        <p:txBody>
          <a:bodyPr>
            <a:normAutofit fontScale="90000"/>
          </a:bodyPr>
          <a:lstStyle/>
          <a:p>
            <a:br>
              <a:rPr lang="en-GB">
                <a:solidFill>
                  <a:schemeClr val="bg1"/>
                </a:solidFill>
              </a:rPr>
            </a:br>
            <a:r>
              <a:rPr lang="en-GB">
                <a:solidFill>
                  <a:schemeClr val="bg1"/>
                </a:solidFill>
                <a:ea typeface="+mj-lt"/>
                <a:cs typeface="+mj-lt"/>
              </a:rPr>
              <a:t>Thematic analysis</a:t>
            </a:r>
          </a:p>
          <a:p>
            <a:endParaRPr lang="en-GB">
              <a:ea typeface="+mj-lt"/>
              <a:cs typeface="+mj-lt"/>
            </a:endParaRPr>
          </a:p>
          <a:p>
            <a:endParaRPr lang="en-GB">
              <a:cs typeface="Calibri"/>
            </a:endParaRPr>
          </a:p>
        </p:txBody>
      </p:sp>
      <p:pic>
        <p:nvPicPr>
          <p:cNvPr id="3" name="Picture 3" descr="Diagram, schematic&#10;&#10;Description automatically generated">
            <a:extLst>
              <a:ext uri="{FF2B5EF4-FFF2-40B4-BE49-F238E27FC236}">
                <a16:creationId xmlns:a16="http://schemas.microsoft.com/office/drawing/2014/main" id="{F9B2D9C7-FA3A-0102-35CA-6FCCD175BB3B}"/>
              </a:ext>
            </a:extLst>
          </p:cNvPr>
          <p:cNvPicPr>
            <a:picLocks noGrp="1" noChangeAspect="1"/>
          </p:cNvPicPr>
          <p:nvPr>
            <p:ph idx="1"/>
          </p:nvPr>
        </p:nvPicPr>
        <p:blipFill>
          <a:blip r:embed="rId2"/>
          <a:stretch>
            <a:fillRect/>
          </a:stretch>
        </p:blipFill>
        <p:spPr>
          <a:xfrm>
            <a:off x="578547" y="1624981"/>
            <a:ext cx="7751490" cy="4860499"/>
          </a:xfrm>
        </p:spPr>
      </p:pic>
    </p:spTree>
    <p:extLst>
      <p:ext uri="{BB962C8B-B14F-4D97-AF65-F5344CB8AC3E}">
        <p14:creationId xmlns:p14="http://schemas.microsoft.com/office/powerpoint/2010/main" val="1858151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DAFCA-723E-8B74-CD15-51066628388A}"/>
              </a:ext>
            </a:extLst>
          </p:cNvPr>
          <p:cNvSpPr>
            <a:spLocks noGrp="1"/>
          </p:cNvSpPr>
          <p:nvPr>
            <p:ph type="title"/>
          </p:nvPr>
        </p:nvSpPr>
        <p:spPr>
          <a:xfrm>
            <a:off x="480060" y="1789510"/>
            <a:ext cx="2891790" cy="3278981"/>
          </a:xfrm>
        </p:spPr>
        <p:txBody>
          <a:bodyPr>
            <a:normAutofit/>
          </a:bodyPr>
          <a:lstStyle/>
          <a:p>
            <a:br>
              <a:rPr lang="en-GB" sz="2700"/>
            </a:br>
            <a:endParaRPr lang="en-GB" sz="2700">
              <a:solidFill>
                <a:schemeClr val="tx2"/>
              </a:solidFill>
            </a:endParaRPr>
          </a:p>
        </p:txBody>
      </p:sp>
      <p:sp>
        <p:nvSpPr>
          <p:cNvPr id="3" name="Content Placeholder 2">
            <a:extLst>
              <a:ext uri="{FF2B5EF4-FFF2-40B4-BE49-F238E27FC236}">
                <a16:creationId xmlns:a16="http://schemas.microsoft.com/office/drawing/2014/main" id="{9422649C-5BDA-70F1-E49E-E3B9AAD9C1A7}"/>
              </a:ext>
            </a:extLst>
          </p:cNvPr>
          <p:cNvSpPr>
            <a:spLocks noGrp="1"/>
          </p:cNvSpPr>
          <p:nvPr>
            <p:ph idx="1"/>
          </p:nvPr>
        </p:nvSpPr>
        <p:spPr>
          <a:xfrm>
            <a:off x="379143" y="510511"/>
            <a:ext cx="7738696" cy="5511514"/>
          </a:xfrm>
        </p:spPr>
        <p:txBody>
          <a:bodyPr anchor="ctr">
            <a:normAutofit/>
          </a:bodyPr>
          <a:lstStyle/>
          <a:p>
            <a:r>
              <a:rPr lang="en-GB" sz="1350">
                <a:solidFill>
                  <a:schemeClr val="tx2"/>
                </a:solidFill>
                <a:latin typeface="Calibri"/>
                <a:ea typeface="Calibri" panose="020F0502020204030204" pitchFamily="34" charset="0"/>
                <a:cs typeface="Calibri"/>
              </a:rPr>
              <a:t>F</a:t>
            </a:r>
            <a:r>
              <a:rPr lang="en-GB" sz="1800">
                <a:solidFill>
                  <a:schemeClr val="tx2"/>
                </a:solidFill>
                <a:latin typeface="Calibri"/>
                <a:ea typeface="Calibri" panose="020F0502020204030204" pitchFamily="34" charset="0"/>
                <a:cs typeface="Calibri"/>
              </a:rPr>
              <a:t>indings provide broad support for the use of a multi-level trauma informed approach </a:t>
            </a:r>
          </a:p>
          <a:p>
            <a:r>
              <a:rPr lang="en-GB" sz="1800">
                <a:solidFill>
                  <a:schemeClr val="tx2"/>
                </a:solidFill>
                <a:latin typeface="Calibri"/>
                <a:ea typeface="Calibri" panose="020F0502020204030204" pitchFamily="34" charset="0"/>
                <a:cs typeface="Calibri"/>
              </a:rPr>
              <a:t>Compassionate and empowering relationships seem to be the most important element of TIP -  reflect a wider discussion about the role of prisons within society (rehabilitative versus punitive)</a:t>
            </a:r>
          </a:p>
          <a:p>
            <a:r>
              <a:rPr lang="en-GB" sz="1800">
                <a:solidFill>
                  <a:schemeClr val="tx2"/>
                </a:solidFill>
                <a:latin typeface="Calibri"/>
                <a:ea typeface="Calibri" panose="020F0502020204030204" pitchFamily="34" charset="0"/>
                <a:cs typeface="Calibri"/>
              </a:rPr>
              <a:t>Embedding trauma-informed practice within frontline non-specialist services was seen as essential</a:t>
            </a:r>
          </a:p>
          <a:p>
            <a:r>
              <a:rPr lang="en-GB" sz="1800">
                <a:solidFill>
                  <a:schemeClr val="tx2"/>
                </a:solidFill>
                <a:latin typeface="Calibri"/>
                <a:ea typeface="Calibri" panose="020F0502020204030204" pitchFamily="34" charset="0"/>
                <a:cs typeface="Calibri"/>
              </a:rPr>
              <a:t>Importance of improving access to a treatment pathway for evidence-based interventions</a:t>
            </a:r>
          </a:p>
          <a:p>
            <a:r>
              <a:rPr lang="en-GB" sz="1800">
                <a:solidFill>
                  <a:schemeClr val="tx2"/>
                </a:solidFill>
                <a:latin typeface="Calibri"/>
                <a:cs typeface="Calibri"/>
              </a:rPr>
              <a:t>Significant unmet needs in staff – TIP must be applicable and accessible to everyone</a:t>
            </a:r>
          </a:p>
          <a:p>
            <a:r>
              <a:rPr lang="en-GB" sz="1800">
                <a:solidFill>
                  <a:schemeClr val="tx2"/>
                </a:solidFill>
                <a:latin typeface="Calibri"/>
                <a:cs typeface="Calibri"/>
              </a:rPr>
              <a:t>Pathways have to be embedded within whole-system processes</a:t>
            </a:r>
          </a:p>
          <a:p>
            <a:pPr marL="0" indent="0">
              <a:buNone/>
            </a:pPr>
            <a:endParaRPr lang="en-GB" sz="1800">
              <a:solidFill>
                <a:schemeClr val="tx2"/>
              </a:solidFill>
              <a:cs typeface="Calibri"/>
            </a:endParaRPr>
          </a:p>
        </p:txBody>
      </p:sp>
      <p:sp>
        <p:nvSpPr>
          <p:cNvPr id="4" name="TextBox 3">
            <a:extLst>
              <a:ext uri="{FF2B5EF4-FFF2-40B4-BE49-F238E27FC236}">
                <a16:creationId xmlns:a16="http://schemas.microsoft.com/office/drawing/2014/main" id="{D51E1456-5CBD-B170-91A3-0681C1488D77}"/>
              </a:ext>
            </a:extLst>
          </p:cNvPr>
          <p:cNvSpPr txBox="1"/>
          <p:nvPr/>
        </p:nvSpPr>
        <p:spPr>
          <a:xfrm>
            <a:off x="3200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solidFill>
                  <a:srgbClr val="FFFFFF"/>
                </a:solidFill>
              </a:rPr>
              <a:t>Thematic analysis</a:t>
            </a:r>
            <a:r>
              <a:rPr lang="en-GB">
                <a:cs typeface="Calibri"/>
              </a:rPr>
              <a:t>​</a:t>
            </a:r>
            <a:endParaRPr lang="en-GB"/>
          </a:p>
        </p:txBody>
      </p:sp>
      <p:sp>
        <p:nvSpPr>
          <p:cNvPr id="6" name="Title 1">
            <a:extLst>
              <a:ext uri="{FF2B5EF4-FFF2-40B4-BE49-F238E27FC236}">
                <a16:creationId xmlns:a16="http://schemas.microsoft.com/office/drawing/2014/main" id="{E4201FBF-EBA3-CD83-B0C0-928CC02B6C7F}"/>
              </a:ext>
            </a:extLst>
          </p:cNvPr>
          <p:cNvSpPr txBox="1">
            <a:spLocks/>
          </p:cNvSpPr>
          <p:nvPr/>
        </p:nvSpPr>
        <p:spPr>
          <a:xfrm>
            <a:off x="457200" y="274639"/>
            <a:ext cx="8229600" cy="1143000"/>
          </a:xfrm>
          <a:prstGeom prst="rect">
            <a:avLst/>
          </a:prstGeom>
        </p:spPr>
        <p:txBody>
          <a:bodyPr vert="horz" lIns="91440" tIns="45720" rIns="91440" bIns="45720" rtlCol="0" anchor="ctr">
            <a:normAutofit fontScale="9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br>
              <a:rPr lang="en-GB"/>
            </a:br>
            <a:r>
              <a:rPr lang="en-GB">
                <a:solidFill>
                  <a:schemeClr val="bg1"/>
                </a:solidFill>
                <a:ea typeface="+mj-lt"/>
                <a:cs typeface="+mj-lt"/>
              </a:rPr>
              <a:t>So what does this mean?</a:t>
            </a:r>
          </a:p>
          <a:p>
            <a:endParaRPr lang="en-GB">
              <a:ea typeface="+mj-lt"/>
              <a:cs typeface="+mj-lt"/>
            </a:endParaRPr>
          </a:p>
          <a:p>
            <a:endParaRPr lang="en-GB">
              <a:cs typeface="Calibri"/>
            </a:endParaRPr>
          </a:p>
        </p:txBody>
      </p:sp>
      <p:pic>
        <p:nvPicPr>
          <p:cNvPr id="7" name="Picture 7">
            <a:extLst>
              <a:ext uri="{FF2B5EF4-FFF2-40B4-BE49-F238E27FC236}">
                <a16:creationId xmlns:a16="http://schemas.microsoft.com/office/drawing/2014/main" id="{A17E3418-A2EB-543B-CBB6-D0F76EF52DED}"/>
              </a:ext>
            </a:extLst>
          </p:cNvPr>
          <p:cNvPicPr>
            <a:picLocks noChangeAspect="1"/>
          </p:cNvPicPr>
          <p:nvPr/>
        </p:nvPicPr>
        <p:blipFill>
          <a:blip r:embed="rId3"/>
          <a:stretch>
            <a:fillRect/>
          </a:stretch>
        </p:blipFill>
        <p:spPr>
          <a:xfrm>
            <a:off x="927758" y="4819263"/>
            <a:ext cx="4314825" cy="2076450"/>
          </a:xfrm>
          <a:prstGeom prst="rect">
            <a:avLst/>
          </a:prstGeom>
        </p:spPr>
      </p:pic>
    </p:spTree>
    <p:extLst>
      <p:ext uri="{BB962C8B-B14F-4D97-AF65-F5344CB8AC3E}">
        <p14:creationId xmlns:p14="http://schemas.microsoft.com/office/powerpoint/2010/main" val="2656770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55DB2-07A9-8F4C-BB3B-BA9C10D50664}"/>
              </a:ext>
            </a:extLst>
          </p:cNvPr>
          <p:cNvSpPr>
            <a:spLocks noGrp="1"/>
          </p:cNvSpPr>
          <p:nvPr>
            <p:ph type="title"/>
          </p:nvPr>
        </p:nvSpPr>
        <p:spPr>
          <a:xfrm>
            <a:off x="582931" y="1405890"/>
            <a:ext cx="2133893" cy="2428184"/>
          </a:xfrm>
        </p:spPr>
        <p:txBody>
          <a:bodyPr>
            <a:normAutofit/>
          </a:bodyPr>
          <a:lstStyle/>
          <a:p>
            <a:r>
              <a:rPr lang="en-GB" sz="2850">
                <a:solidFill>
                  <a:srgbClr val="FFFFFF"/>
                </a:solidFill>
              </a:rPr>
              <a:t>What do we still need to find out?</a:t>
            </a:r>
          </a:p>
        </p:txBody>
      </p:sp>
      <p:sp>
        <p:nvSpPr>
          <p:cNvPr id="3" name="Content Placeholder 2">
            <a:extLst>
              <a:ext uri="{FF2B5EF4-FFF2-40B4-BE49-F238E27FC236}">
                <a16:creationId xmlns:a16="http://schemas.microsoft.com/office/drawing/2014/main" id="{74327590-A49B-F0C6-5E7A-8C2CEA18921D}"/>
              </a:ext>
            </a:extLst>
          </p:cNvPr>
          <p:cNvSpPr>
            <a:spLocks noGrp="1"/>
          </p:cNvSpPr>
          <p:nvPr>
            <p:ph idx="1"/>
          </p:nvPr>
        </p:nvSpPr>
        <p:spPr>
          <a:xfrm>
            <a:off x="3408684" y="1954738"/>
            <a:ext cx="5278193" cy="4106347"/>
          </a:xfrm>
        </p:spPr>
        <p:txBody>
          <a:bodyPr vert="horz" lIns="91440" tIns="45720" rIns="91440" bIns="45720" rtlCol="0" anchor="ctr">
            <a:noAutofit/>
          </a:bodyPr>
          <a:lstStyle/>
          <a:p>
            <a:pPr marL="0" indent="0">
              <a:buNone/>
            </a:pPr>
            <a:endParaRPr lang="en-GB" sz="1350"/>
          </a:p>
          <a:p>
            <a:pPr marL="0" indent="0">
              <a:buNone/>
            </a:pPr>
            <a:endParaRPr lang="en-GB" sz="1350"/>
          </a:p>
          <a:p>
            <a:pPr marL="0" indent="0">
              <a:buNone/>
            </a:pPr>
            <a:endParaRPr lang="en-GB" sz="1350"/>
          </a:p>
          <a:p>
            <a:pPr marL="0" indent="0">
              <a:buNone/>
            </a:pPr>
            <a:r>
              <a:rPr lang="en-GB" sz="1800"/>
              <a:t>Views of service users/people with lived experience of prisons/criminal justice system on:</a:t>
            </a:r>
            <a:endParaRPr lang="en-GB" sz="1800">
              <a:cs typeface="Calibri"/>
            </a:endParaRPr>
          </a:p>
          <a:p>
            <a:pPr marL="0" indent="0">
              <a:buNone/>
            </a:pPr>
            <a:endParaRPr lang="en-GB" sz="1800">
              <a:cs typeface="Calibri"/>
            </a:endParaRPr>
          </a:p>
          <a:p>
            <a:r>
              <a:rPr lang="en-GB" sz="1800"/>
              <a:t>The optimal trauma-informed pathway</a:t>
            </a:r>
            <a:endParaRPr lang="en-GB" sz="1800">
              <a:cs typeface="Calibri"/>
            </a:endParaRPr>
          </a:p>
          <a:p>
            <a:r>
              <a:rPr lang="en-GB" sz="1800"/>
              <a:t>What outcomes are important to them </a:t>
            </a:r>
            <a:endParaRPr lang="en-GB" sz="1800">
              <a:cs typeface="Calibri"/>
            </a:endParaRPr>
          </a:p>
          <a:p>
            <a:r>
              <a:rPr lang="en-GB" sz="1800"/>
              <a:t>How can it best be designed and implemented</a:t>
            </a:r>
            <a:endParaRPr lang="en-GB" sz="1800">
              <a:cs typeface="Calibri"/>
            </a:endParaRPr>
          </a:p>
          <a:p>
            <a:pPr marL="0" indent="0">
              <a:buNone/>
            </a:pPr>
            <a:endParaRPr lang="en-GB" sz="1800">
              <a:cs typeface="Calibri"/>
            </a:endParaRPr>
          </a:p>
          <a:p>
            <a:pPr marL="0" indent="0">
              <a:buNone/>
            </a:pPr>
            <a:r>
              <a:rPr lang="en-GB" sz="1800"/>
              <a:t>What training approaches are most effective?</a:t>
            </a:r>
            <a:endParaRPr lang="en-GB" sz="1800">
              <a:cs typeface="Calibri"/>
            </a:endParaRPr>
          </a:p>
          <a:p>
            <a:pPr marL="0" indent="0">
              <a:buNone/>
            </a:pPr>
            <a:endParaRPr lang="en-GB" sz="1800">
              <a:cs typeface="Calibri"/>
            </a:endParaRPr>
          </a:p>
          <a:p>
            <a:pPr marL="0" indent="0">
              <a:buNone/>
            </a:pPr>
            <a:r>
              <a:rPr lang="en-GB" sz="1800"/>
              <a:t>What are the organisational factors that most impact on outcomes?</a:t>
            </a:r>
            <a:endParaRPr lang="en-GB" sz="1800">
              <a:cs typeface="Calibri"/>
            </a:endParaRPr>
          </a:p>
          <a:p>
            <a:pPr marL="0" indent="0">
              <a:buNone/>
            </a:pPr>
            <a:endParaRPr lang="en-GB" sz="1800">
              <a:cs typeface="Calibri"/>
            </a:endParaRPr>
          </a:p>
          <a:p>
            <a:pPr marL="0" indent="0">
              <a:buNone/>
            </a:pPr>
            <a:r>
              <a:rPr lang="en-GB" sz="1800"/>
              <a:t>How can specialist therapies best be delivered and accessed?</a:t>
            </a:r>
            <a:endParaRPr lang="en-GB" sz="1800">
              <a:cs typeface="Calibri"/>
            </a:endParaRPr>
          </a:p>
          <a:p>
            <a:pPr marL="0" indent="0">
              <a:buNone/>
            </a:pPr>
            <a:endParaRPr lang="en-GB" sz="1800">
              <a:cs typeface="Calibri"/>
            </a:endParaRPr>
          </a:p>
          <a:p>
            <a:pPr marL="0" indent="0">
              <a:buNone/>
            </a:pPr>
            <a:endParaRPr lang="en-GB" sz="1350"/>
          </a:p>
          <a:p>
            <a:pPr marL="0" indent="0">
              <a:buNone/>
            </a:pPr>
            <a:endParaRPr lang="en-GB" sz="1350"/>
          </a:p>
          <a:p>
            <a:pPr marL="0" indent="0">
              <a:buNone/>
            </a:pPr>
            <a:endParaRPr lang="en-GB" sz="1350"/>
          </a:p>
          <a:p>
            <a:pPr marL="0" indent="0">
              <a:buNone/>
            </a:pPr>
            <a:endParaRPr lang="en-GB" sz="1350"/>
          </a:p>
          <a:p>
            <a:endParaRPr lang="en-GB" sz="1350"/>
          </a:p>
        </p:txBody>
      </p:sp>
      <p:sp>
        <p:nvSpPr>
          <p:cNvPr id="6" name="Title 1">
            <a:extLst>
              <a:ext uri="{FF2B5EF4-FFF2-40B4-BE49-F238E27FC236}">
                <a16:creationId xmlns:a16="http://schemas.microsoft.com/office/drawing/2014/main" id="{17D436D7-50CF-8F83-DAFB-9FC54580BFBF}"/>
              </a:ext>
            </a:extLst>
          </p:cNvPr>
          <p:cNvSpPr txBox="1">
            <a:spLocks/>
          </p:cNvSpPr>
          <p:nvPr/>
        </p:nvSpPr>
        <p:spPr>
          <a:xfrm>
            <a:off x="457200" y="274639"/>
            <a:ext cx="8229600" cy="1143000"/>
          </a:xfrm>
          <a:prstGeom prst="rect">
            <a:avLst/>
          </a:prstGeom>
        </p:spPr>
        <p:txBody>
          <a:bodyPr vert="horz" lIns="91440" tIns="45720" rIns="91440" bIns="45720" rtlCol="0" anchor="ctr">
            <a:normAutofit fontScale="9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br>
              <a:rPr lang="en-GB"/>
            </a:br>
            <a:r>
              <a:rPr lang="en-GB">
                <a:solidFill>
                  <a:schemeClr val="bg1"/>
                </a:solidFill>
                <a:cs typeface="Calibri"/>
              </a:rPr>
              <a:t>What would we like to find out?</a:t>
            </a:r>
          </a:p>
          <a:p>
            <a:endParaRPr lang="en-GB">
              <a:cs typeface="Calibri"/>
            </a:endParaRPr>
          </a:p>
        </p:txBody>
      </p:sp>
      <p:pic>
        <p:nvPicPr>
          <p:cNvPr id="4" name="Picture 4" descr="A picture containing child, jigsaw puzzle, people, group&#10;&#10;Description automatically generated">
            <a:extLst>
              <a:ext uri="{FF2B5EF4-FFF2-40B4-BE49-F238E27FC236}">
                <a16:creationId xmlns:a16="http://schemas.microsoft.com/office/drawing/2014/main" id="{5A457730-2144-2A21-3356-7BC5FDC972F6}"/>
              </a:ext>
            </a:extLst>
          </p:cNvPr>
          <p:cNvPicPr>
            <a:picLocks noChangeAspect="1"/>
          </p:cNvPicPr>
          <p:nvPr/>
        </p:nvPicPr>
        <p:blipFill>
          <a:blip r:embed="rId3"/>
          <a:stretch>
            <a:fillRect/>
          </a:stretch>
        </p:blipFill>
        <p:spPr>
          <a:xfrm>
            <a:off x="454490" y="1879058"/>
            <a:ext cx="2609850" cy="3905250"/>
          </a:xfrm>
          <a:prstGeom prst="rect">
            <a:avLst/>
          </a:prstGeom>
        </p:spPr>
      </p:pic>
    </p:spTree>
    <p:extLst>
      <p:ext uri="{BB962C8B-B14F-4D97-AF65-F5344CB8AC3E}">
        <p14:creationId xmlns:p14="http://schemas.microsoft.com/office/powerpoint/2010/main" val="28686497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C9209FC-BE39-FDAE-6C52-C72014CC5E2E}"/>
              </a:ext>
            </a:extLst>
          </p:cNvPr>
          <p:cNvSpPr txBox="1">
            <a:spLocks noChangeArrowheads="1"/>
          </p:cNvSpPr>
          <p:nvPr/>
        </p:nvSpPr>
        <p:spPr bwMode="auto">
          <a:xfrm>
            <a:off x="1096878" y="283409"/>
            <a:ext cx="7017418"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anchor="t">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r>
              <a:rPr lang="en-US" sz="2800">
                <a:solidFill>
                  <a:schemeClr val="bg1"/>
                </a:solidFill>
                <a:latin typeface="+mj-lt"/>
                <a:ea typeface="MS PGothic"/>
                <a:cs typeface="Calibri"/>
              </a:rPr>
              <a:t>Next steps: Consensus Day</a:t>
            </a:r>
            <a:endParaRPr lang="en-US">
              <a:solidFill>
                <a:schemeClr val="bg1"/>
              </a:solidFill>
            </a:endParaRPr>
          </a:p>
        </p:txBody>
      </p:sp>
      <p:sp>
        <p:nvSpPr>
          <p:cNvPr id="7" name="TextBox 6">
            <a:extLst>
              <a:ext uri="{FF2B5EF4-FFF2-40B4-BE49-F238E27FC236}">
                <a16:creationId xmlns:a16="http://schemas.microsoft.com/office/drawing/2014/main" id="{7A4AA946-A6B2-9423-5853-7A73E59C5F4C}"/>
              </a:ext>
            </a:extLst>
          </p:cNvPr>
          <p:cNvSpPr txBox="1"/>
          <p:nvPr/>
        </p:nvSpPr>
        <p:spPr>
          <a:xfrm>
            <a:off x="423214" y="1836902"/>
            <a:ext cx="8080643" cy="37856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2400">
                <a:ea typeface="+mn-lt"/>
                <a:cs typeface="+mn-lt"/>
              </a:rPr>
              <a:t>Aim: to produce a consensus statement that describes effective intervention pathway for people in the CJS with experiences of trauma</a:t>
            </a:r>
            <a:endParaRPr lang="en-US" sz="2400">
              <a:ea typeface="+mn-lt"/>
              <a:cs typeface="+mn-lt"/>
            </a:endParaRPr>
          </a:p>
          <a:p>
            <a:pPr marL="285750" indent="-285750">
              <a:buFont typeface="Arial"/>
              <a:buChar char="•"/>
            </a:pPr>
            <a:r>
              <a:rPr lang="en-GB" sz="2400">
                <a:ea typeface="+mn-lt"/>
                <a:cs typeface="+mn-lt"/>
              </a:rPr>
              <a:t>N=12-15 experts (by experience) from psychiatry, psychology, HMPPS, academia</a:t>
            </a:r>
            <a:endParaRPr lang="en-US" sz="2400">
              <a:ea typeface="+mn-lt"/>
              <a:cs typeface="+mn-lt"/>
            </a:endParaRPr>
          </a:p>
          <a:p>
            <a:pPr marL="285750" indent="-285750">
              <a:buFont typeface="Arial"/>
              <a:buChar char="•"/>
            </a:pPr>
            <a:r>
              <a:rPr lang="en-GB" sz="2400">
                <a:ea typeface="+mn-lt"/>
                <a:cs typeface="+mn-lt"/>
              </a:rPr>
              <a:t>Methods: presentations, specialised focus groups, group discussion</a:t>
            </a:r>
            <a:endParaRPr lang="en-US" sz="2400">
              <a:ea typeface="+mn-lt"/>
              <a:cs typeface="+mn-lt"/>
            </a:endParaRPr>
          </a:p>
          <a:p>
            <a:pPr marL="285750" indent="-285750">
              <a:buFont typeface="Arial"/>
              <a:buChar char="•"/>
            </a:pPr>
            <a:r>
              <a:rPr lang="en-GB" sz="2400">
                <a:ea typeface="+mn-lt"/>
                <a:cs typeface="+mn-lt"/>
              </a:rPr>
              <a:t>Special topics: screening, triage, interventions, important outcomes, whole-system trauma-informed practice</a:t>
            </a:r>
            <a:endParaRPr lang="en-US" sz="2400">
              <a:ea typeface="+mn-lt"/>
              <a:cs typeface="+mn-lt"/>
            </a:endParaRPr>
          </a:p>
          <a:p>
            <a:pPr marL="285750" indent="-285750">
              <a:buFont typeface="Arial"/>
              <a:buChar char="•"/>
            </a:pPr>
            <a:r>
              <a:rPr lang="en-GB" sz="2400">
                <a:ea typeface="+mn-lt"/>
                <a:cs typeface="+mn-lt"/>
              </a:rPr>
              <a:t>Outputs: consensus report</a:t>
            </a:r>
            <a:endParaRPr lang="en-US" sz="2400">
              <a:ea typeface="+mn-lt"/>
              <a:cs typeface="+mn-lt"/>
            </a:endParaRPr>
          </a:p>
        </p:txBody>
      </p:sp>
    </p:spTree>
    <p:extLst>
      <p:ext uri="{BB962C8B-B14F-4D97-AF65-F5344CB8AC3E}">
        <p14:creationId xmlns:p14="http://schemas.microsoft.com/office/powerpoint/2010/main" val="20080630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C9209FC-BE39-FDAE-6C52-C72014CC5E2E}"/>
              </a:ext>
            </a:extLst>
          </p:cNvPr>
          <p:cNvSpPr txBox="1">
            <a:spLocks noChangeArrowheads="1"/>
          </p:cNvSpPr>
          <p:nvPr/>
        </p:nvSpPr>
        <p:spPr bwMode="auto">
          <a:xfrm>
            <a:off x="1096878" y="283409"/>
            <a:ext cx="3709037"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altLang="en-US" sz="2800">
                <a:solidFill>
                  <a:schemeClr val="bg1"/>
                </a:solidFill>
                <a:latin typeface="+mj-lt"/>
                <a:cs typeface="Franklin Gothic Medium"/>
              </a:rPr>
              <a:t>The Survey</a:t>
            </a:r>
            <a:endParaRPr lang="en-GB" altLang="en-US" sz="2800">
              <a:solidFill>
                <a:schemeClr val="bg1"/>
              </a:solidFill>
              <a:latin typeface="+mj-lt"/>
              <a:cs typeface="Franklin Gothic Medium"/>
            </a:endParaRPr>
          </a:p>
        </p:txBody>
      </p:sp>
      <p:sp>
        <p:nvSpPr>
          <p:cNvPr id="7" name="TextBox 6">
            <a:extLst>
              <a:ext uri="{FF2B5EF4-FFF2-40B4-BE49-F238E27FC236}">
                <a16:creationId xmlns:a16="http://schemas.microsoft.com/office/drawing/2014/main" id="{7A4AA946-A6B2-9423-5853-7A73E59C5F4C}"/>
              </a:ext>
            </a:extLst>
          </p:cNvPr>
          <p:cNvSpPr txBox="1"/>
          <p:nvPr/>
        </p:nvSpPr>
        <p:spPr>
          <a:xfrm>
            <a:off x="-1821" y="1538228"/>
            <a:ext cx="5116885" cy="59924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latin typeface="Calibri"/>
              </a:rPr>
              <a:t>The survey (designed in-house) was based on existing research from a New Zealand study (McKenna et al, 2021)</a:t>
            </a:r>
            <a:endParaRPr lang="en-US" baseline="30000">
              <a:latin typeface="Calibri"/>
              <a:ea typeface="Calibri"/>
              <a:cs typeface="Calibri"/>
            </a:endParaRPr>
          </a:p>
          <a:p>
            <a:endParaRPr lang="en-US">
              <a:ea typeface="+mn-lt"/>
              <a:cs typeface="+mn-lt"/>
            </a:endParaRPr>
          </a:p>
          <a:p>
            <a:pPr marL="285750" indent="-285750">
              <a:buFont typeface="Arial,Sans-Serif"/>
              <a:buChar char="•"/>
            </a:pPr>
            <a:r>
              <a:rPr lang="en-US">
                <a:ea typeface="+mn-lt"/>
                <a:cs typeface="+mn-lt"/>
              </a:rPr>
              <a:t>There were 4 main aims:</a:t>
            </a:r>
          </a:p>
          <a:p>
            <a:pPr marL="742950" lvl="1" indent="-285750">
              <a:buFont typeface="Arial,Sans-Serif"/>
              <a:buChar char="•"/>
            </a:pPr>
            <a:r>
              <a:rPr lang="en-US" i="1">
                <a:ea typeface="+mn-lt"/>
                <a:cs typeface="+mn-lt"/>
              </a:rPr>
              <a:t>To gather information about existing services and current intervention pathways for traumatic stress within prisons</a:t>
            </a:r>
            <a:endParaRPr lang="en-US">
              <a:ea typeface="+mn-lt"/>
              <a:cs typeface="+mn-lt"/>
            </a:endParaRPr>
          </a:p>
          <a:p>
            <a:pPr marL="742950" lvl="1" indent="-285750">
              <a:buFont typeface="Arial,Sans-Serif"/>
              <a:buChar char="•"/>
            </a:pPr>
            <a:r>
              <a:rPr lang="en-US" i="1">
                <a:ea typeface="+mn-lt"/>
                <a:cs typeface="+mn-lt"/>
              </a:rPr>
              <a:t>To look at how these existing services and intervention pathways are currently delivered</a:t>
            </a:r>
            <a:endParaRPr lang="en-US">
              <a:ea typeface="+mn-lt"/>
              <a:cs typeface="+mn-lt"/>
            </a:endParaRPr>
          </a:p>
          <a:p>
            <a:pPr marL="742950" lvl="1" indent="-285750">
              <a:buFont typeface="Arial,Sans-Serif"/>
              <a:buChar char="•"/>
            </a:pPr>
            <a:r>
              <a:rPr lang="en-US" i="1">
                <a:ea typeface="+mn-lt"/>
                <a:cs typeface="+mn-lt"/>
              </a:rPr>
              <a:t>To collect information about trauma-informed practice</a:t>
            </a:r>
            <a:endParaRPr lang="en-US">
              <a:ea typeface="+mn-lt"/>
              <a:cs typeface="+mn-lt"/>
            </a:endParaRPr>
          </a:p>
          <a:p>
            <a:pPr marL="742950" lvl="1" indent="-285750">
              <a:buFont typeface="Arial,Sans-Serif"/>
              <a:buChar char="•"/>
            </a:pPr>
            <a:r>
              <a:rPr lang="en-US" i="1">
                <a:ea typeface="+mn-lt"/>
                <a:cs typeface="+mn-lt"/>
              </a:rPr>
              <a:t>To elicit views about an optimal pathway</a:t>
            </a:r>
            <a:endParaRPr lang="en-US">
              <a:ea typeface="+mn-lt"/>
              <a:cs typeface="+mn-lt"/>
            </a:endParaRPr>
          </a:p>
          <a:p>
            <a:pPr lvl="4">
              <a:lnSpc>
                <a:spcPct val="90000"/>
              </a:lnSpc>
              <a:spcBef>
                <a:spcPct val="20000"/>
              </a:spcBef>
            </a:pPr>
            <a:endParaRPr lang="en-US">
              <a:cs typeface="Calibri"/>
            </a:endParaRPr>
          </a:p>
          <a:p>
            <a:pPr marL="285750" indent="-285750">
              <a:buFont typeface="Arial,Sans-Serif"/>
              <a:buChar char="•"/>
            </a:pPr>
            <a:r>
              <a:rPr lang="en-US">
                <a:ea typeface="+mn-lt"/>
                <a:cs typeface="+mn-lt"/>
              </a:rPr>
              <a:t>We identified service managers / senior clinicians within each Welsh prison who could complete the survey which was sent via email.</a:t>
            </a:r>
            <a:endParaRPr lang="en-US"/>
          </a:p>
          <a:p>
            <a:pPr lvl="4">
              <a:lnSpc>
                <a:spcPct val="90000"/>
              </a:lnSpc>
              <a:spcBef>
                <a:spcPct val="20000"/>
              </a:spcBef>
            </a:pPr>
            <a:endParaRPr lang="en-US">
              <a:cs typeface="Calibri"/>
            </a:endParaRPr>
          </a:p>
          <a:p>
            <a:pPr marL="2114550" lvl="4" indent="-285750">
              <a:lnSpc>
                <a:spcPct val="90000"/>
              </a:lnSpc>
              <a:spcBef>
                <a:spcPct val="20000"/>
              </a:spcBef>
              <a:buFont typeface="Arial,Sans-Serif"/>
              <a:buChar char="•"/>
            </a:pPr>
            <a:endParaRPr lang="en-US">
              <a:cs typeface="Calibri"/>
            </a:endParaRPr>
          </a:p>
          <a:p>
            <a:pPr marL="285750" indent="-285750">
              <a:buFont typeface="Arial"/>
              <a:buChar char="•"/>
            </a:pPr>
            <a:endParaRPr lang="en-US">
              <a:cs typeface="Calibri"/>
            </a:endParaRPr>
          </a:p>
        </p:txBody>
      </p:sp>
      <p:pic>
        <p:nvPicPr>
          <p:cNvPr id="13" name="Picture 13" descr="Text&#10;&#10;Description automatically generated">
            <a:extLst>
              <a:ext uri="{FF2B5EF4-FFF2-40B4-BE49-F238E27FC236}">
                <a16:creationId xmlns:a16="http://schemas.microsoft.com/office/drawing/2014/main" id="{3C857318-85DF-35E8-9552-5D536A751C24}"/>
              </a:ext>
            </a:extLst>
          </p:cNvPr>
          <p:cNvPicPr>
            <a:picLocks noChangeAspect="1"/>
          </p:cNvPicPr>
          <p:nvPr/>
        </p:nvPicPr>
        <p:blipFill>
          <a:blip r:embed="rId3"/>
          <a:stretch>
            <a:fillRect/>
          </a:stretch>
        </p:blipFill>
        <p:spPr>
          <a:xfrm>
            <a:off x="5373512" y="1540715"/>
            <a:ext cx="3712163" cy="3390866"/>
          </a:xfrm>
          <a:prstGeom prst="rect">
            <a:avLst/>
          </a:prstGeom>
        </p:spPr>
      </p:pic>
    </p:spTree>
    <p:extLst>
      <p:ext uri="{BB962C8B-B14F-4D97-AF65-F5344CB8AC3E}">
        <p14:creationId xmlns:p14="http://schemas.microsoft.com/office/powerpoint/2010/main" val="13747434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C9209FC-BE39-FDAE-6C52-C72014CC5E2E}"/>
              </a:ext>
            </a:extLst>
          </p:cNvPr>
          <p:cNvSpPr txBox="1">
            <a:spLocks noChangeArrowheads="1"/>
          </p:cNvSpPr>
          <p:nvPr/>
        </p:nvSpPr>
        <p:spPr bwMode="auto">
          <a:xfrm>
            <a:off x="1096878" y="283409"/>
            <a:ext cx="7017418"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anchor="t">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r>
              <a:rPr lang="en-US" sz="2800">
                <a:solidFill>
                  <a:schemeClr val="bg1"/>
                </a:solidFill>
                <a:latin typeface="+mj-lt"/>
                <a:ea typeface="MS PGothic"/>
                <a:cs typeface="Calibri"/>
              </a:rPr>
              <a:t>Next steps: Qualitative interviews</a:t>
            </a:r>
            <a:endParaRPr lang="en-US">
              <a:solidFill>
                <a:schemeClr val="bg1"/>
              </a:solidFill>
            </a:endParaRPr>
          </a:p>
        </p:txBody>
      </p:sp>
      <p:sp>
        <p:nvSpPr>
          <p:cNvPr id="7" name="TextBox 6">
            <a:extLst>
              <a:ext uri="{FF2B5EF4-FFF2-40B4-BE49-F238E27FC236}">
                <a16:creationId xmlns:a16="http://schemas.microsoft.com/office/drawing/2014/main" id="{7A4AA946-A6B2-9423-5853-7A73E59C5F4C}"/>
              </a:ext>
            </a:extLst>
          </p:cNvPr>
          <p:cNvSpPr txBox="1"/>
          <p:nvPr/>
        </p:nvSpPr>
        <p:spPr>
          <a:xfrm>
            <a:off x="423214" y="1836902"/>
            <a:ext cx="8080643" cy="48936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a:buChar char="•"/>
            </a:pPr>
            <a:r>
              <a:rPr lang="en-GB" sz="2400">
                <a:ea typeface="+mn-lt"/>
                <a:cs typeface="+mn-lt"/>
              </a:rPr>
              <a:t>Growing (but limited) body of knowledge of resident and healthcare staff experiences of trauma-informed in prison</a:t>
            </a:r>
            <a:endParaRPr lang="en-US">
              <a:cs typeface="Calibri"/>
            </a:endParaRPr>
          </a:p>
          <a:p>
            <a:pPr marL="342900" indent="-342900">
              <a:buFont typeface="Arial"/>
              <a:buChar char="•"/>
            </a:pPr>
            <a:r>
              <a:rPr lang="en-GB" sz="2400">
                <a:ea typeface="+mn-lt"/>
                <a:cs typeface="+mn-lt"/>
              </a:rPr>
              <a:t>Less known about POs and operational support staff</a:t>
            </a:r>
          </a:p>
          <a:p>
            <a:pPr marL="342900" indent="-342900">
              <a:buFont typeface="Arial"/>
              <a:buChar char="•"/>
            </a:pPr>
            <a:r>
              <a:rPr lang="en-GB" sz="2400">
                <a:ea typeface="+mn-lt"/>
                <a:cs typeface="+mn-lt"/>
              </a:rPr>
              <a:t>Example</a:t>
            </a:r>
            <a:endParaRPr lang="en-US" sz="2400">
              <a:ea typeface="+mn-lt"/>
              <a:cs typeface="+mn-lt"/>
            </a:endParaRPr>
          </a:p>
          <a:p>
            <a:pPr marL="800100" lvl="1" indent="-342900">
              <a:buFont typeface="Arial"/>
              <a:buChar char="•"/>
            </a:pPr>
            <a:r>
              <a:rPr lang="en-GB" sz="2400">
                <a:ea typeface="+mn-lt"/>
                <a:cs typeface="+mn-lt"/>
              </a:rPr>
              <a:t>Potentially psychologically traumatic events (PPTEs) linked to symptoms of PTSD, major depressive disorder, panic disorder, GAD in correctional staff</a:t>
            </a:r>
          </a:p>
          <a:p>
            <a:pPr marL="1257300" lvl="2" indent="-342900">
              <a:buFont typeface="Arial"/>
              <a:buChar char="•"/>
            </a:pPr>
            <a:r>
              <a:rPr lang="en-GB" sz="2400">
                <a:ea typeface="+mn-lt"/>
                <a:cs typeface="+mn-lt"/>
              </a:rPr>
              <a:t>Not healthcare staff (Fusco et al., 2021)</a:t>
            </a:r>
            <a:endParaRPr lang="en-US" sz="2400">
              <a:ea typeface="+mn-lt"/>
              <a:cs typeface="+mn-lt"/>
            </a:endParaRPr>
          </a:p>
          <a:p>
            <a:pPr marL="1257300" lvl="2" indent="-342900">
              <a:buFont typeface="Arial"/>
              <a:buChar char="•"/>
            </a:pPr>
            <a:r>
              <a:rPr lang="en-GB" sz="2400">
                <a:ea typeface="+mn-lt"/>
                <a:cs typeface="+mn-lt"/>
              </a:rPr>
              <a:t>How does this affect TI-practice?</a:t>
            </a:r>
            <a:endParaRPr lang="en-US" sz="2400">
              <a:ea typeface="+mn-lt"/>
              <a:cs typeface="+mn-lt"/>
            </a:endParaRPr>
          </a:p>
          <a:p>
            <a:pPr marL="342900" indent="-342900">
              <a:buFont typeface="Arial"/>
              <a:buChar char="•"/>
            </a:pPr>
            <a:r>
              <a:rPr lang="en-GB" sz="2400">
                <a:ea typeface="+mn-lt"/>
                <a:cs typeface="+mn-lt"/>
              </a:rPr>
              <a:t>Also: self-efficacy; organisational culture; and individual experiences of traumatic events; personal characteristics such as age, gender, and ethnicity</a:t>
            </a:r>
            <a:endParaRPr lang="en-US" sz="2400">
              <a:ea typeface="+mn-lt"/>
              <a:cs typeface="+mn-lt"/>
            </a:endParaRPr>
          </a:p>
          <a:p>
            <a:pPr marL="285750" indent="-285750">
              <a:buFont typeface="Arial"/>
              <a:buChar char="•"/>
            </a:pPr>
            <a:endParaRPr lang="en-GB" sz="2400">
              <a:cs typeface="Calibri"/>
            </a:endParaRPr>
          </a:p>
        </p:txBody>
      </p:sp>
    </p:spTree>
    <p:extLst>
      <p:ext uri="{BB962C8B-B14F-4D97-AF65-F5344CB8AC3E}">
        <p14:creationId xmlns:p14="http://schemas.microsoft.com/office/powerpoint/2010/main" val="15050986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C9209FC-BE39-FDAE-6C52-C72014CC5E2E}"/>
              </a:ext>
            </a:extLst>
          </p:cNvPr>
          <p:cNvSpPr txBox="1">
            <a:spLocks noChangeArrowheads="1"/>
          </p:cNvSpPr>
          <p:nvPr/>
        </p:nvSpPr>
        <p:spPr bwMode="auto">
          <a:xfrm>
            <a:off x="1096878" y="283409"/>
            <a:ext cx="7017418"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anchor="t">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r>
              <a:rPr lang="en-US" sz="2800">
                <a:solidFill>
                  <a:schemeClr val="bg1"/>
                </a:solidFill>
                <a:latin typeface="+mj-lt"/>
                <a:ea typeface="MS PGothic"/>
                <a:cs typeface="Calibri"/>
              </a:rPr>
              <a:t>Next steps: Qualitative interviews</a:t>
            </a:r>
            <a:endParaRPr lang="en-US">
              <a:solidFill>
                <a:schemeClr val="bg1"/>
              </a:solidFill>
            </a:endParaRPr>
          </a:p>
        </p:txBody>
      </p:sp>
      <p:sp>
        <p:nvSpPr>
          <p:cNvPr id="7" name="TextBox 6">
            <a:extLst>
              <a:ext uri="{FF2B5EF4-FFF2-40B4-BE49-F238E27FC236}">
                <a16:creationId xmlns:a16="http://schemas.microsoft.com/office/drawing/2014/main" id="{7A4AA946-A6B2-9423-5853-7A73E59C5F4C}"/>
              </a:ext>
            </a:extLst>
          </p:cNvPr>
          <p:cNvSpPr txBox="1"/>
          <p:nvPr/>
        </p:nvSpPr>
        <p:spPr>
          <a:xfrm>
            <a:off x="423214" y="1836902"/>
            <a:ext cx="8080643" cy="40318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Arial"/>
              <a:buChar char="•"/>
            </a:pPr>
            <a:r>
              <a:rPr lang="en-GB" sz="3200">
                <a:ea typeface="+mn-lt"/>
                <a:cs typeface="+mn-lt"/>
              </a:rPr>
              <a:t>Aim: prison officers &amp; operational support staff experiences and attitudes towards trauma-informed/aware practices</a:t>
            </a:r>
            <a:endParaRPr lang="en-US" sz="3200">
              <a:cs typeface="Calibri"/>
            </a:endParaRPr>
          </a:p>
          <a:p>
            <a:pPr marL="457200" indent="-457200">
              <a:buFont typeface="Arial"/>
              <a:buChar char="•"/>
            </a:pPr>
            <a:r>
              <a:rPr lang="en-GB" sz="3200">
                <a:ea typeface="+mn-lt"/>
                <a:cs typeface="+mn-lt"/>
              </a:rPr>
              <a:t>Methods: Interviews, N=20, 3 prisons</a:t>
            </a:r>
            <a:endParaRPr lang="en-US" sz="3200">
              <a:cs typeface="Calibri"/>
            </a:endParaRPr>
          </a:p>
          <a:p>
            <a:pPr marL="457200" indent="-457200">
              <a:buFont typeface="Arial"/>
              <a:buChar char="•"/>
            </a:pPr>
            <a:r>
              <a:rPr lang="en-GB" sz="3200">
                <a:ea typeface="+mn-lt"/>
                <a:cs typeface="+mn-lt"/>
              </a:rPr>
              <a:t>Analysis: reflexive thematic analysis</a:t>
            </a:r>
            <a:endParaRPr lang="en-US" sz="3200">
              <a:cs typeface="Calibri"/>
            </a:endParaRPr>
          </a:p>
          <a:p>
            <a:pPr marL="457200" indent="-457200">
              <a:buFont typeface="Arial"/>
              <a:buChar char="•"/>
            </a:pPr>
            <a:r>
              <a:rPr lang="en-GB" sz="3200">
                <a:ea typeface="+mn-lt"/>
                <a:cs typeface="+mn-lt"/>
              </a:rPr>
              <a:t>Outputs: publications, recommendations for best practice</a:t>
            </a:r>
            <a:endParaRPr lang="en-GB" sz="3200">
              <a:cs typeface="Calibri"/>
            </a:endParaRPr>
          </a:p>
          <a:p>
            <a:pPr marL="457200" indent="-457200">
              <a:buFont typeface="Arial"/>
              <a:buChar char="•"/>
            </a:pPr>
            <a:r>
              <a:rPr lang="en-GB" sz="3200">
                <a:ea typeface="+mn-lt"/>
                <a:cs typeface="+mn-lt"/>
              </a:rPr>
              <a:t>Future study: people with lived experience</a:t>
            </a:r>
            <a:endParaRPr lang="en-US" sz="3200">
              <a:cs typeface="Calibri"/>
            </a:endParaRPr>
          </a:p>
        </p:txBody>
      </p:sp>
    </p:spTree>
    <p:extLst>
      <p:ext uri="{BB962C8B-B14F-4D97-AF65-F5344CB8AC3E}">
        <p14:creationId xmlns:p14="http://schemas.microsoft.com/office/powerpoint/2010/main" val="3699820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E0931F6-3602-83FA-CC02-17F98C2632B6}"/>
              </a:ext>
            </a:extLst>
          </p:cNvPr>
          <p:cNvSpPr txBox="1"/>
          <p:nvPr/>
        </p:nvSpPr>
        <p:spPr>
          <a:xfrm>
            <a:off x="457200" y="731836"/>
            <a:ext cx="8229600" cy="1143000"/>
          </a:xfrm>
          <a:prstGeom prst="rect">
            <a:avLst/>
          </a:prstGeom>
        </p:spPr>
        <p:txBody>
          <a:bodyPr vert="horz" lIns="91440" tIns="45720" rIns="91440" bIns="45720" rtlCol="0" anchor="ctr">
            <a:normAutofit/>
          </a:bodyPr>
          <a:lstStyle/>
          <a:p>
            <a:pPr algn="ctr">
              <a:spcBef>
                <a:spcPct val="0"/>
              </a:spcBef>
              <a:spcAft>
                <a:spcPts val="600"/>
              </a:spcAft>
            </a:pPr>
            <a:r>
              <a:rPr lang="en-US" b="1">
                <a:solidFill>
                  <a:srgbClr val="FF0000"/>
                </a:solidFill>
                <a:latin typeface="+mj-lt"/>
                <a:ea typeface="+mj-ea"/>
                <a:cs typeface="+mj-cs"/>
              </a:rPr>
              <a:t>The survey - 4 main sections</a:t>
            </a:r>
          </a:p>
        </p:txBody>
      </p:sp>
      <p:graphicFrame>
        <p:nvGraphicFramePr>
          <p:cNvPr id="9" name="Content Placeholder 2">
            <a:extLst>
              <a:ext uri="{FF2B5EF4-FFF2-40B4-BE49-F238E27FC236}">
                <a16:creationId xmlns:a16="http://schemas.microsoft.com/office/drawing/2014/main" id="{EB2D1F48-6A56-0EF6-A6A4-740971A57342}"/>
              </a:ext>
            </a:extLst>
          </p:cNvPr>
          <p:cNvGraphicFramePr>
            <a:graphicFrameLocks noGrp="1"/>
          </p:cNvGraphicFramePr>
          <p:nvPr>
            <p:ph sz="half" idx="1"/>
            <p:extLst>
              <p:ext uri="{D42A27DB-BD31-4B8C-83A1-F6EECF244321}">
                <p14:modId xmlns:p14="http://schemas.microsoft.com/office/powerpoint/2010/main" val="2218054175"/>
              </p:ext>
            </p:extLst>
          </p:nvPr>
        </p:nvGraphicFramePr>
        <p:xfrm>
          <a:off x="233914" y="1558060"/>
          <a:ext cx="5434061" cy="49241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a:extLst>
              <a:ext uri="{FF2B5EF4-FFF2-40B4-BE49-F238E27FC236}">
                <a16:creationId xmlns:a16="http://schemas.microsoft.com/office/drawing/2014/main" id="{03769007-66B1-629A-52CB-6A4DBBD62B1C}"/>
              </a:ext>
            </a:extLst>
          </p:cNvPr>
          <p:cNvSpPr txBox="1">
            <a:spLocks noChangeArrowheads="1"/>
          </p:cNvSpPr>
          <p:nvPr/>
        </p:nvSpPr>
        <p:spPr bwMode="auto">
          <a:xfrm>
            <a:off x="1096878" y="283409"/>
            <a:ext cx="3709037"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altLang="en-US" sz="2800">
                <a:solidFill>
                  <a:schemeClr val="bg1"/>
                </a:solidFill>
                <a:latin typeface="+mj-lt"/>
                <a:cs typeface="Franklin Gothic Medium"/>
              </a:rPr>
              <a:t>The Survey</a:t>
            </a:r>
            <a:endParaRPr lang="en-GB" altLang="en-US" sz="2800">
              <a:solidFill>
                <a:schemeClr val="bg1"/>
              </a:solidFill>
              <a:latin typeface="+mj-lt"/>
              <a:cs typeface="Franklin Gothic Medium"/>
            </a:endParaRPr>
          </a:p>
        </p:txBody>
      </p:sp>
      <p:pic>
        <p:nvPicPr>
          <p:cNvPr id="1026" name="Picture 2" descr="Prison provision in Wales - Welsh Affairs Committee - House of Commons">
            <a:extLst>
              <a:ext uri="{FF2B5EF4-FFF2-40B4-BE49-F238E27FC236}">
                <a16:creationId xmlns:a16="http://schemas.microsoft.com/office/drawing/2014/main" id="{2E09FECB-62A9-10BC-C2A5-C5D18745F2A2}"/>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9063" t="6932" r="16575" b="2345"/>
          <a:stretch/>
        </p:blipFill>
        <p:spPr bwMode="auto">
          <a:xfrm>
            <a:off x="5775158" y="1840831"/>
            <a:ext cx="3368842" cy="42712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4727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43C0455-4820-9A70-A7AD-C3E63C08C692}"/>
              </a:ext>
            </a:extLst>
          </p:cNvPr>
          <p:cNvSpPr txBox="1">
            <a:spLocks noChangeArrowheads="1"/>
          </p:cNvSpPr>
          <p:nvPr/>
        </p:nvSpPr>
        <p:spPr bwMode="auto">
          <a:xfrm>
            <a:off x="1096878" y="283409"/>
            <a:ext cx="3709037"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altLang="en-US" sz="2800">
                <a:solidFill>
                  <a:schemeClr val="bg1"/>
                </a:solidFill>
                <a:latin typeface="+mj-lt"/>
                <a:cs typeface="Franklin Gothic Medium"/>
              </a:rPr>
              <a:t>The Survey</a:t>
            </a:r>
            <a:endParaRPr lang="en-GB" altLang="en-US" sz="2800">
              <a:solidFill>
                <a:schemeClr val="bg1"/>
              </a:solidFill>
              <a:latin typeface="+mj-lt"/>
              <a:cs typeface="Franklin Gothic Medium"/>
            </a:endParaRPr>
          </a:p>
        </p:txBody>
      </p:sp>
      <p:pic>
        <p:nvPicPr>
          <p:cNvPr id="4" name="Picture 3">
            <a:extLst>
              <a:ext uri="{FF2B5EF4-FFF2-40B4-BE49-F238E27FC236}">
                <a16:creationId xmlns:a16="http://schemas.microsoft.com/office/drawing/2014/main" id="{9BAC7E15-BAA8-4D8E-879C-BF4D5D6244AC}"/>
              </a:ext>
            </a:extLst>
          </p:cNvPr>
          <p:cNvPicPr>
            <a:picLocks noChangeAspect="1"/>
          </p:cNvPicPr>
          <p:nvPr/>
        </p:nvPicPr>
        <p:blipFill>
          <a:blip r:embed="rId3"/>
          <a:stretch>
            <a:fillRect/>
          </a:stretch>
        </p:blipFill>
        <p:spPr>
          <a:xfrm>
            <a:off x="2654642" y="3054063"/>
            <a:ext cx="3834716" cy="749873"/>
          </a:xfrm>
          <a:prstGeom prst="rect">
            <a:avLst/>
          </a:prstGeom>
        </p:spPr>
      </p:pic>
      <p:pic>
        <p:nvPicPr>
          <p:cNvPr id="8" name="Picture 7">
            <a:extLst>
              <a:ext uri="{FF2B5EF4-FFF2-40B4-BE49-F238E27FC236}">
                <a16:creationId xmlns:a16="http://schemas.microsoft.com/office/drawing/2014/main" id="{9FD2A905-1BD9-D660-FCD6-7F8364716436}"/>
              </a:ext>
            </a:extLst>
          </p:cNvPr>
          <p:cNvPicPr>
            <a:picLocks noChangeAspect="1"/>
          </p:cNvPicPr>
          <p:nvPr/>
        </p:nvPicPr>
        <p:blipFill rotWithShape="1">
          <a:blip r:embed="rId4"/>
          <a:srcRect l="29031" t="19095" r="44884" b="5659"/>
          <a:stretch/>
        </p:blipFill>
        <p:spPr>
          <a:xfrm>
            <a:off x="0" y="1118937"/>
            <a:ext cx="3997842" cy="5739064"/>
          </a:xfrm>
          <a:prstGeom prst="rect">
            <a:avLst/>
          </a:prstGeom>
        </p:spPr>
      </p:pic>
      <p:pic>
        <p:nvPicPr>
          <p:cNvPr id="10" name="Picture 9">
            <a:extLst>
              <a:ext uri="{FF2B5EF4-FFF2-40B4-BE49-F238E27FC236}">
                <a16:creationId xmlns:a16="http://schemas.microsoft.com/office/drawing/2014/main" id="{400957A3-EA1A-5B15-669E-6A59EA54F7F2}"/>
              </a:ext>
            </a:extLst>
          </p:cNvPr>
          <p:cNvPicPr>
            <a:picLocks noChangeAspect="1"/>
          </p:cNvPicPr>
          <p:nvPr/>
        </p:nvPicPr>
        <p:blipFill rotWithShape="1">
          <a:blip r:embed="rId5"/>
          <a:srcRect l="29032" t="19095" r="46395" b="6899"/>
          <a:stretch/>
        </p:blipFill>
        <p:spPr>
          <a:xfrm>
            <a:off x="5146160" y="1156150"/>
            <a:ext cx="3997842" cy="5654004"/>
          </a:xfrm>
          <a:prstGeom prst="rect">
            <a:avLst/>
          </a:prstGeom>
        </p:spPr>
      </p:pic>
    </p:spTree>
    <p:extLst>
      <p:ext uri="{BB962C8B-B14F-4D97-AF65-F5344CB8AC3E}">
        <p14:creationId xmlns:p14="http://schemas.microsoft.com/office/powerpoint/2010/main" val="3916039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EE195-54E3-0370-AD1B-CFFD9FCB1D96}"/>
              </a:ext>
            </a:extLst>
          </p:cNvPr>
          <p:cNvSpPr>
            <a:spLocks noGrp="1"/>
          </p:cNvSpPr>
          <p:nvPr>
            <p:ph type="title"/>
          </p:nvPr>
        </p:nvSpPr>
        <p:spPr>
          <a:xfrm>
            <a:off x="457200" y="468441"/>
            <a:ext cx="8229600" cy="1143000"/>
          </a:xfrm>
        </p:spPr>
        <p:txBody>
          <a:bodyPr>
            <a:normAutofit fontScale="90000"/>
          </a:bodyPr>
          <a:lstStyle/>
          <a:p>
            <a:br>
              <a:rPr lang="en-US"/>
            </a:br>
            <a:endParaRPr lang="en-GB"/>
          </a:p>
        </p:txBody>
      </p:sp>
      <p:sp>
        <p:nvSpPr>
          <p:cNvPr id="3" name="Content Placeholder 2">
            <a:extLst>
              <a:ext uri="{FF2B5EF4-FFF2-40B4-BE49-F238E27FC236}">
                <a16:creationId xmlns:a16="http://schemas.microsoft.com/office/drawing/2014/main" id="{07F2943D-9CB6-2E88-0C3C-10C3533195B5}"/>
              </a:ext>
            </a:extLst>
          </p:cNvPr>
          <p:cNvSpPr>
            <a:spLocks noGrp="1"/>
          </p:cNvSpPr>
          <p:nvPr>
            <p:ph idx="1"/>
          </p:nvPr>
        </p:nvSpPr>
        <p:spPr>
          <a:xfrm>
            <a:off x="0" y="3429000"/>
            <a:ext cx="8229600" cy="3078126"/>
          </a:xfrm>
        </p:spPr>
        <p:txBody>
          <a:bodyPr>
            <a:normAutofit/>
          </a:bodyPr>
          <a:lstStyle/>
          <a:p>
            <a:endParaRPr lang="en-US" sz="2400"/>
          </a:p>
          <a:p>
            <a:endParaRPr lang="en-US" sz="2400"/>
          </a:p>
          <a:p>
            <a:pPr marL="0" indent="0">
              <a:buNone/>
            </a:pPr>
            <a:endParaRPr lang="en-US" sz="2400"/>
          </a:p>
          <a:p>
            <a:endParaRPr lang="en-US" sz="2400"/>
          </a:p>
        </p:txBody>
      </p:sp>
      <p:sp>
        <p:nvSpPr>
          <p:cNvPr id="4" name="TextBox 1">
            <a:extLst>
              <a:ext uri="{FF2B5EF4-FFF2-40B4-BE49-F238E27FC236}">
                <a16:creationId xmlns:a16="http://schemas.microsoft.com/office/drawing/2014/main" id="{0E1DBB20-6D8B-335C-320E-DC946F985C2B}"/>
              </a:ext>
            </a:extLst>
          </p:cNvPr>
          <p:cNvSpPr txBox="1">
            <a:spLocks noChangeArrowheads="1"/>
          </p:cNvSpPr>
          <p:nvPr/>
        </p:nvSpPr>
        <p:spPr bwMode="auto">
          <a:xfrm>
            <a:off x="1060007" y="512545"/>
            <a:ext cx="793159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t">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GB" altLang="en-US">
                <a:solidFill>
                  <a:schemeClr val="bg1"/>
                </a:solidFill>
                <a:latin typeface="Arial Bold"/>
                <a:ea typeface="MS PGothic"/>
                <a:cs typeface="Arial Bold"/>
              </a:rPr>
              <a:t>Results: Identifying trauma</a:t>
            </a:r>
            <a:endParaRPr lang="en-GB" altLang="en-US">
              <a:solidFill>
                <a:schemeClr val="bg1"/>
              </a:solidFill>
              <a:latin typeface="Arial Bold" charset="0"/>
              <a:cs typeface="Arial Bold"/>
            </a:endParaRPr>
          </a:p>
        </p:txBody>
      </p:sp>
      <p:graphicFrame>
        <p:nvGraphicFramePr>
          <p:cNvPr id="10" name="Chart 9">
            <a:extLst>
              <a:ext uri="{FF2B5EF4-FFF2-40B4-BE49-F238E27FC236}">
                <a16:creationId xmlns:a16="http://schemas.microsoft.com/office/drawing/2014/main" id="{F6FAADCC-F2CA-599D-0383-FBC867A1C1C9}"/>
              </a:ext>
            </a:extLst>
          </p:cNvPr>
          <p:cNvGraphicFramePr>
            <a:graphicFrameLocks/>
          </p:cNvGraphicFramePr>
          <p:nvPr>
            <p:extLst>
              <p:ext uri="{D42A27DB-BD31-4B8C-83A1-F6EECF244321}">
                <p14:modId xmlns:p14="http://schemas.microsoft.com/office/powerpoint/2010/main" val="3339433317"/>
              </p:ext>
            </p:extLst>
          </p:nvPr>
        </p:nvGraphicFramePr>
        <p:xfrm>
          <a:off x="1133389" y="1496936"/>
          <a:ext cx="6887817" cy="489455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85741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FE1E685-A778-FC04-D2B2-731F9BDC8767}"/>
              </a:ext>
            </a:extLst>
          </p:cNvPr>
          <p:cNvSpPr txBox="1">
            <a:spLocks noChangeArrowheads="1"/>
          </p:cNvSpPr>
          <p:nvPr/>
        </p:nvSpPr>
        <p:spPr bwMode="auto">
          <a:xfrm>
            <a:off x="1060007" y="512545"/>
            <a:ext cx="793159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t">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GB" altLang="en-US">
                <a:solidFill>
                  <a:schemeClr val="bg1"/>
                </a:solidFill>
                <a:latin typeface="Arial Bold"/>
                <a:ea typeface="MS PGothic"/>
                <a:cs typeface="Arial Bold"/>
              </a:rPr>
              <a:t>Results: PTSD/C-PTSD interventions</a:t>
            </a:r>
            <a:endParaRPr lang="en-GB" altLang="en-US">
              <a:solidFill>
                <a:schemeClr val="bg1"/>
              </a:solidFill>
              <a:latin typeface="Arial Bold" charset="0"/>
              <a:cs typeface="Arial Bold"/>
            </a:endParaRPr>
          </a:p>
        </p:txBody>
      </p:sp>
      <p:graphicFrame>
        <p:nvGraphicFramePr>
          <p:cNvPr id="5" name="Content Placeholder 4">
            <a:extLst>
              <a:ext uri="{FF2B5EF4-FFF2-40B4-BE49-F238E27FC236}">
                <a16:creationId xmlns:a16="http://schemas.microsoft.com/office/drawing/2014/main" id="{D3F31445-E0C7-C491-F8EE-37CD5C28029A}"/>
              </a:ext>
            </a:extLst>
          </p:cNvPr>
          <p:cNvGraphicFramePr>
            <a:graphicFrameLocks noGrp="1"/>
          </p:cNvGraphicFramePr>
          <p:nvPr>
            <p:ph idx="1"/>
            <p:extLst>
              <p:ext uri="{D42A27DB-BD31-4B8C-83A1-F6EECF244321}">
                <p14:modId xmlns:p14="http://schemas.microsoft.com/office/powerpoint/2010/main" val="789006386"/>
              </p:ext>
            </p:extLst>
          </p:nvPr>
        </p:nvGraphicFramePr>
        <p:xfrm>
          <a:off x="-800839" y="2506702"/>
          <a:ext cx="5560828" cy="306217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9F58C6C2-5762-9722-F351-31D949ADB06B}"/>
              </a:ext>
            </a:extLst>
          </p:cNvPr>
          <p:cNvGraphicFramePr>
            <a:graphicFrameLocks/>
          </p:cNvGraphicFramePr>
          <p:nvPr>
            <p:extLst>
              <p:ext uri="{D42A27DB-BD31-4B8C-83A1-F6EECF244321}">
                <p14:modId xmlns:p14="http://schemas.microsoft.com/office/powerpoint/2010/main" val="1497430791"/>
              </p:ext>
            </p:extLst>
          </p:nvPr>
        </p:nvGraphicFramePr>
        <p:xfrm>
          <a:off x="4323806" y="1222744"/>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a:extLst>
              <a:ext uri="{FF2B5EF4-FFF2-40B4-BE49-F238E27FC236}">
                <a16:creationId xmlns:a16="http://schemas.microsoft.com/office/drawing/2014/main" id="{D7A58864-4C10-211E-55CD-24BCD9762BA1}"/>
              </a:ext>
            </a:extLst>
          </p:cNvPr>
          <p:cNvGraphicFramePr>
            <a:graphicFrameLocks/>
          </p:cNvGraphicFramePr>
          <p:nvPr>
            <p:extLst>
              <p:ext uri="{D42A27DB-BD31-4B8C-83A1-F6EECF244321}">
                <p14:modId xmlns:p14="http://schemas.microsoft.com/office/powerpoint/2010/main" val="2060290013"/>
              </p:ext>
            </p:extLst>
          </p:nvPr>
        </p:nvGraphicFramePr>
        <p:xfrm>
          <a:off x="4101737" y="4125433"/>
          <a:ext cx="4572000" cy="27432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533625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AEC4DFDD-C08F-37CD-086F-14F43A443BE1}"/>
              </a:ext>
            </a:extLst>
          </p:cNvPr>
          <p:cNvSpPr txBox="1">
            <a:spLocks noChangeArrowheads="1"/>
          </p:cNvSpPr>
          <p:nvPr/>
        </p:nvSpPr>
        <p:spPr bwMode="auto">
          <a:xfrm>
            <a:off x="1060007" y="512545"/>
            <a:ext cx="793159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t">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GB" altLang="en-US">
                <a:solidFill>
                  <a:schemeClr val="bg1"/>
                </a:solidFill>
                <a:latin typeface="Arial Bold"/>
                <a:ea typeface="MS PGothic"/>
                <a:cs typeface="Arial Bold"/>
              </a:rPr>
              <a:t>Results: PTSD/C-PTSD interventions - continued</a:t>
            </a:r>
            <a:endParaRPr lang="en-GB" altLang="en-US">
              <a:solidFill>
                <a:schemeClr val="bg1"/>
              </a:solidFill>
              <a:latin typeface="Arial Bold" charset="0"/>
              <a:cs typeface="Arial Bold"/>
            </a:endParaRPr>
          </a:p>
        </p:txBody>
      </p:sp>
      <p:graphicFrame>
        <p:nvGraphicFramePr>
          <p:cNvPr id="5" name="Content Placeholder 4">
            <a:extLst>
              <a:ext uri="{FF2B5EF4-FFF2-40B4-BE49-F238E27FC236}">
                <a16:creationId xmlns:a16="http://schemas.microsoft.com/office/drawing/2014/main" id="{4D6D2711-301F-EDCA-FF0A-9336D220144C}"/>
              </a:ext>
            </a:extLst>
          </p:cNvPr>
          <p:cNvGraphicFramePr>
            <a:graphicFrameLocks noGrp="1"/>
          </p:cNvGraphicFramePr>
          <p:nvPr>
            <p:ph idx="1"/>
            <p:extLst>
              <p:ext uri="{D42A27DB-BD31-4B8C-83A1-F6EECF244321}">
                <p14:modId xmlns:p14="http://schemas.microsoft.com/office/powerpoint/2010/main" val="1574429061"/>
              </p:ext>
            </p:extLst>
          </p:nvPr>
        </p:nvGraphicFramePr>
        <p:xfrm>
          <a:off x="457200" y="1385099"/>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02211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PTSD: Causes, Conventional &amp; Complementary Treatments - SelfDecode Health">
            <a:extLst>
              <a:ext uri="{FF2B5EF4-FFF2-40B4-BE49-F238E27FC236}">
                <a16:creationId xmlns:a16="http://schemas.microsoft.com/office/drawing/2014/main" id="{7F09B7E4-DBA7-ED62-2256-07A111AC751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7200" y="2732374"/>
            <a:ext cx="4038600" cy="2261616"/>
          </a:xfrm>
          <a:prstGeom prst="rect">
            <a:avLst/>
          </a:prstGeom>
          <a:solidFill>
            <a:srgbClr val="FFFFFF"/>
          </a:solidFill>
        </p:spPr>
      </p:pic>
      <p:sp>
        <p:nvSpPr>
          <p:cNvPr id="3" name="Content Placeholder 2">
            <a:extLst>
              <a:ext uri="{FF2B5EF4-FFF2-40B4-BE49-F238E27FC236}">
                <a16:creationId xmlns:a16="http://schemas.microsoft.com/office/drawing/2014/main" id="{2500186A-0F61-B272-A69B-E5C4DE9F54ED}"/>
              </a:ext>
            </a:extLst>
          </p:cNvPr>
          <p:cNvSpPr>
            <a:spLocks noGrp="1"/>
          </p:cNvSpPr>
          <p:nvPr>
            <p:ph sz="half" idx="2"/>
          </p:nvPr>
        </p:nvSpPr>
        <p:spPr>
          <a:xfrm>
            <a:off x="4648200" y="1600201"/>
            <a:ext cx="4038600" cy="4525963"/>
          </a:xfrm>
        </p:spPr>
        <p:txBody>
          <a:bodyPr vert="horz" lIns="91440" tIns="45720" rIns="91440" bIns="45720" rtlCol="0">
            <a:normAutofit/>
          </a:bodyPr>
          <a:lstStyle/>
          <a:p>
            <a:pPr>
              <a:lnSpc>
                <a:spcPct val="90000"/>
              </a:lnSpc>
            </a:pPr>
            <a:r>
              <a:rPr lang="en-US"/>
              <a:t>All 6 prisons prescribed medication for PTSD</a:t>
            </a:r>
          </a:p>
          <a:p>
            <a:pPr>
              <a:lnSpc>
                <a:spcPct val="90000"/>
              </a:lnSpc>
            </a:pPr>
            <a:endParaRPr lang="en-US"/>
          </a:p>
          <a:p>
            <a:pPr>
              <a:lnSpc>
                <a:spcPct val="90000"/>
              </a:lnSpc>
            </a:pPr>
            <a:r>
              <a:rPr lang="en-US"/>
              <a:t>In all 6 prisons, Psychiatrists were listed as prescribers</a:t>
            </a:r>
          </a:p>
          <a:p>
            <a:pPr>
              <a:lnSpc>
                <a:spcPct val="90000"/>
              </a:lnSpc>
            </a:pPr>
            <a:endParaRPr lang="en-US"/>
          </a:p>
          <a:p>
            <a:pPr>
              <a:lnSpc>
                <a:spcPct val="90000"/>
              </a:lnSpc>
            </a:pPr>
            <a:r>
              <a:rPr lang="en-US"/>
              <a:t>In 2 prisons, GPs were also listed as prescribing medication for PTSD</a:t>
            </a:r>
            <a:endParaRPr lang="en-GB"/>
          </a:p>
        </p:txBody>
      </p:sp>
      <p:sp>
        <p:nvSpPr>
          <p:cNvPr id="8" name="TextBox 1">
            <a:extLst>
              <a:ext uri="{FF2B5EF4-FFF2-40B4-BE49-F238E27FC236}">
                <a16:creationId xmlns:a16="http://schemas.microsoft.com/office/drawing/2014/main" id="{2DE440BC-67C6-81B9-7D30-530F3C64A901}"/>
              </a:ext>
            </a:extLst>
          </p:cNvPr>
          <p:cNvSpPr txBox="1">
            <a:spLocks noChangeArrowheads="1"/>
          </p:cNvSpPr>
          <p:nvPr/>
        </p:nvSpPr>
        <p:spPr bwMode="auto">
          <a:xfrm>
            <a:off x="1060007" y="512545"/>
            <a:ext cx="793159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t">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GB" altLang="en-US">
                <a:solidFill>
                  <a:schemeClr val="bg1"/>
                </a:solidFill>
                <a:latin typeface="Arial Bold"/>
                <a:ea typeface="MS PGothic"/>
                <a:cs typeface="Arial Bold"/>
              </a:rPr>
              <a:t>Results: PTSD treatment</a:t>
            </a:r>
            <a:endParaRPr lang="en-GB" altLang="en-US">
              <a:solidFill>
                <a:schemeClr val="bg1"/>
              </a:solidFill>
              <a:latin typeface="Arial Bold" charset="0"/>
              <a:cs typeface="Arial Bold"/>
            </a:endParaRPr>
          </a:p>
        </p:txBody>
      </p:sp>
    </p:spTree>
    <p:extLst>
      <p:ext uri="{BB962C8B-B14F-4D97-AF65-F5344CB8AC3E}">
        <p14:creationId xmlns:p14="http://schemas.microsoft.com/office/powerpoint/2010/main" val="1349773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7B3E6FD4-CF2C-A957-DC5B-CF3CAB82D04F}"/>
              </a:ext>
            </a:extLst>
          </p:cNvPr>
          <p:cNvSpPr txBox="1">
            <a:spLocks noChangeArrowheads="1"/>
          </p:cNvSpPr>
          <p:nvPr/>
        </p:nvSpPr>
        <p:spPr bwMode="auto">
          <a:xfrm>
            <a:off x="1060007" y="512545"/>
            <a:ext cx="793159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t">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GB" altLang="en-US">
                <a:solidFill>
                  <a:schemeClr val="bg1"/>
                </a:solidFill>
                <a:latin typeface="Arial Bold"/>
                <a:ea typeface="MS PGothic"/>
                <a:cs typeface="Arial Bold"/>
              </a:rPr>
              <a:t>Results: Using a trauma-informed approach</a:t>
            </a:r>
            <a:endParaRPr lang="en-GB" altLang="en-US">
              <a:solidFill>
                <a:schemeClr val="bg1"/>
              </a:solidFill>
              <a:latin typeface="Arial Bold" charset="0"/>
              <a:cs typeface="Arial Bold"/>
            </a:endParaRPr>
          </a:p>
        </p:txBody>
      </p:sp>
      <p:graphicFrame>
        <p:nvGraphicFramePr>
          <p:cNvPr id="5" name="Content Placeholder 4">
            <a:extLst>
              <a:ext uri="{FF2B5EF4-FFF2-40B4-BE49-F238E27FC236}">
                <a16:creationId xmlns:a16="http://schemas.microsoft.com/office/drawing/2014/main" id="{014398DA-369F-5F72-E9CC-37BBF3EABA32}"/>
              </a:ext>
            </a:extLst>
          </p:cNvPr>
          <p:cNvGraphicFramePr>
            <a:graphicFrameLocks noGrp="1"/>
          </p:cNvGraphicFramePr>
          <p:nvPr>
            <p:ph idx="1"/>
            <p:extLst>
              <p:ext uri="{D42A27DB-BD31-4B8C-83A1-F6EECF244321}">
                <p14:modId xmlns:p14="http://schemas.microsoft.com/office/powerpoint/2010/main" val="2167377993"/>
              </p:ext>
            </p:extLst>
          </p:nvPr>
        </p:nvGraphicFramePr>
        <p:xfrm>
          <a:off x="-489098" y="1068571"/>
          <a:ext cx="5061098" cy="567247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ontent Placeholder 4">
            <a:extLst>
              <a:ext uri="{FF2B5EF4-FFF2-40B4-BE49-F238E27FC236}">
                <a16:creationId xmlns:a16="http://schemas.microsoft.com/office/drawing/2014/main" id="{943907D3-1F44-7C7D-3C4E-859DD48F736D}"/>
              </a:ext>
            </a:extLst>
          </p:cNvPr>
          <p:cNvGraphicFramePr>
            <a:graphicFrameLocks/>
          </p:cNvGraphicFramePr>
          <p:nvPr>
            <p:extLst>
              <p:ext uri="{D42A27DB-BD31-4B8C-83A1-F6EECF244321}">
                <p14:modId xmlns:p14="http://schemas.microsoft.com/office/powerpoint/2010/main" val="1353835745"/>
              </p:ext>
            </p:extLst>
          </p:nvPr>
        </p:nvGraphicFramePr>
        <p:xfrm>
          <a:off x="4071938" y="1068571"/>
          <a:ext cx="5643563" cy="554654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699813136"/>
      </p:ext>
    </p:extLst>
  </p:cSld>
  <p:clrMapOvr>
    <a:masterClrMapping/>
  </p:clrMapOvr>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18a4d187-9187-4e43-971e-92fd2a70f95f">
      <UserInfo>
        <DisplayName>Andrew Forrester</DisplayName>
        <AccountId>14</AccountId>
        <AccountType/>
      </UserInfo>
      <UserInfo>
        <DisplayName>Clare Crole-Rees</DisplayName>
        <AccountId>13</AccountId>
        <AccountType/>
      </UserInfo>
      <UserInfo>
        <DisplayName>Natasha Kalebic</DisplayName>
        <AccountId>9</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E9C1F6FB3A8C14CB210EF8572A7BA80" ma:contentTypeVersion="6" ma:contentTypeDescription="Create a new document." ma:contentTypeScope="" ma:versionID="2b8c4f3d3ef046f759f26f960f5d0a46">
  <xsd:schema xmlns:xsd="http://www.w3.org/2001/XMLSchema" xmlns:xs="http://www.w3.org/2001/XMLSchema" xmlns:p="http://schemas.microsoft.com/office/2006/metadata/properties" xmlns:ns2="51675f70-a9a6-487e-96dd-042b24e67894" xmlns:ns3="18a4d187-9187-4e43-971e-92fd2a70f95f" targetNamespace="http://schemas.microsoft.com/office/2006/metadata/properties" ma:root="true" ma:fieldsID="1f43d4bc8f708a6e2158d8be72111901" ns2:_="" ns3:_="">
    <xsd:import namespace="51675f70-a9a6-487e-96dd-042b24e67894"/>
    <xsd:import namespace="18a4d187-9187-4e43-971e-92fd2a70f95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1675f70-a9a6-487e-96dd-042b24e6789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8a4d187-9187-4e43-971e-92fd2a70f95f"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891190D-41E9-4122-B1DF-BF0AE310B303}">
  <ds:schemaRefs>
    <ds:schemaRef ds:uri="18a4d187-9187-4e43-971e-92fd2a70f95f"/>
    <ds:schemaRef ds:uri="51675f70-a9a6-487e-96dd-042b24e6789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7B826E84-82A1-4E6F-BE9E-9856B3CE8D9A}">
  <ds:schemaRefs>
    <ds:schemaRef ds:uri="18a4d187-9187-4e43-971e-92fd2a70f95f"/>
    <ds:schemaRef ds:uri="51675f70-a9a6-487e-96dd-042b24e6789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1804751-547B-4E34-9E3E-DB172A4FB40E}">
  <ds:schemaRefs>
    <ds:schemaRef ds:uri="http://schemas.microsoft.com/sharepoint/v3/contenttype/forms"/>
  </ds:schemaRefs>
</ds:datastoreItem>
</file>

<file path=docMetadata/LabelInfo.xml><?xml version="1.0" encoding="utf-8"?>
<clbl:labelList xmlns:clbl="http://schemas.microsoft.com/office/2020/mipLabelMetadata">
  <clbl:label id="{bdb74b30-9568-4856-bdbf-06759778fcbc}" enabled="0" method="" siteId="{bdb74b30-9568-4856-bdbf-06759778fcbc}" removed="1"/>
</clbl:labelList>
</file>

<file path=docProps/app.xml><?xml version="1.0" encoding="utf-8"?>
<Properties xmlns="http://schemas.openxmlformats.org/officeDocument/2006/extended-properties" xmlns:vt="http://schemas.openxmlformats.org/officeDocument/2006/docPropsVTypes">
  <Template>Default Theme.thmx</Template>
  <TotalTime>0</TotalTime>
  <Words>1968</Words>
  <Application>Microsoft Office PowerPoint</Application>
  <PresentationFormat>On-screen Show (4:3)</PresentationFormat>
  <Paragraphs>180</Paragraphs>
  <Slides>21</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Arial Bold</vt:lpstr>
      <vt:lpstr>Arial,Sans-Serif</vt:lpstr>
      <vt:lpstr>Calibri</vt:lpstr>
      <vt:lpstr>Default Theme</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Results – Qualitative questions</vt:lpstr>
      <vt:lpstr>What do we know so far?</vt:lpstr>
      <vt:lpstr>Trauma-informed pathways </vt:lpstr>
      <vt:lpstr>Outcomes from a community training pilot </vt:lpstr>
      <vt:lpstr>PowerPoint Presentation</vt:lpstr>
      <vt:lpstr>An exploration of staff views </vt:lpstr>
      <vt:lpstr> Thematic analysis  </vt:lpstr>
      <vt:lpstr> </vt:lpstr>
      <vt:lpstr>What do we still need to find out?</vt:lpstr>
      <vt:lpstr>PowerPoint Presentation</vt:lpstr>
      <vt:lpstr>PowerPoint Presentation</vt:lpstr>
      <vt:lpstr>PowerPoint Presentation</vt:lpstr>
    </vt:vector>
  </TitlesOfParts>
  <Company>Dental Illustration Unit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dental graphics</dc:creator>
  <cp:lastModifiedBy>clare holgate</cp:lastModifiedBy>
  <cp:revision>134</cp:revision>
  <dcterms:created xsi:type="dcterms:W3CDTF">2015-09-09T15:37:53Z</dcterms:created>
  <dcterms:modified xsi:type="dcterms:W3CDTF">2023-02-15T15:03:45Z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0x0101003E9C1F6FB3A8C14CB210EF8572A7BA80</vt:lpwstr>
  </property>
</Properties>
</file>