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>
                  <a:alpha val="84706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000000">
                  <a:alpha val="84706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000000">
                  <a:alpha val="84706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000000">
                  <a:alpha val="84706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>
                  <a:alpha val="84706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>
                  <a:alpha val="84706"/>
                </a:srgbClr>
              </a:solidFill>
              <a:prstDash val="solid"/>
              <a:miter lim="400000"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90"/>
  </p:normalViewPr>
  <p:slideViewPr>
    <p:cSldViewPr snapToGrid="0">
      <p:cViewPr varScale="1">
        <p:scale>
          <a:sx n="99" d="100"/>
          <a:sy n="99" d="100"/>
        </p:scale>
        <p:origin x="1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9877" y="6536531"/>
            <a:ext cx="239483" cy="232484"/>
          </a:xfrm>
          <a:prstGeom prst="rect">
            <a:avLst/>
          </a:prstGeom>
        </p:spPr>
        <p:txBody>
          <a:bodyPr lIns="35717" tIns="35717" rIns="35717" bIns="35717" anchor="t"/>
          <a:lstStyle>
            <a:lvl1pPr algn="ctr" defTabSz="410764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lIns="45718" tIns="45718" rIns="45718" bIns="45718"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18" tIns="45718" rIns="45718" bIns="45718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1" y="6404293"/>
            <a:ext cx="263980" cy="269239"/>
          </a:xfrm>
          <a:prstGeom prst="rect">
            <a:avLst/>
          </a:prstGeom>
        </p:spPr>
        <p:txBody>
          <a:bodyPr lIns="45718" tIns="45718" rIns="45718" bIns="45718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lIns="45718" tIns="45718" rIns="45718" bIns="45718"/>
          <a:lstStyle/>
          <a:p>
            <a:r>
              <a:t>Title Text</a:t>
            </a:r>
          </a:p>
        </p:txBody>
      </p:sp>
      <p:sp>
        <p:nvSpPr>
          <p:cNvPr id="11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1" y="6404293"/>
            <a:ext cx="263980" cy="269239"/>
          </a:xfrm>
          <a:prstGeom prst="rect">
            <a:avLst/>
          </a:prstGeom>
        </p:spPr>
        <p:txBody>
          <a:bodyPr lIns="45718" tIns="45718" rIns="45718" bIns="45718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722312" y="4406901"/>
            <a:ext cx="7772401" cy="1362079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9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5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7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9" cy="639768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xfrm>
            <a:off x="457201" y="273049"/>
            <a:ext cx="3008317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7" cy="469106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4" cy="56674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5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4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4" cy="80486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-23091" y="-6552"/>
            <a:ext cx="9224820" cy="1110687"/>
          </a:xfrm>
          <a:prstGeom prst="rect">
            <a:avLst/>
          </a:prstGeom>
          <a:solidFill>
            <a:srgbClr val="001E3D"/>
          </a:solidFill>
          <a:ln w="12700">
            <a:miter lim="400000"/>
          </a:ln>
          <a:effectLst>
            <a:outerShdw blurRad="38100" dist="23000" dir="5400000" rotWithShape="0">
              <a:srgbClr val="808080">
                <a:alpha val="34999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" name="Picture 6" descr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0056" y="205368"/>
            <a:ext cx="671234" cy="68046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3" y="6404296"/>
            <a:ext cx="263978" cy="2692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he REconsolidaTion Using RewiNd Study (RETURN)"/>
          <p:cNvSpPr txBox="1">
            <a:spLocks noGrp="1"/>
          </p:cNvSpPr>
          <p:nvPr>
            <p:ph type="ctrTitle"/>
          </p:nvPr>
        </p:nvSpPr>
        <p:spPr>
          <a:xfrm>
            <a:off x="355103" y="1119128"/>
            <a:ext cx="8468432" cy="2551781"/>
          </a:xfrm>
          <a:prstGeom prst="rect">
            <a:avLst/>
          </a:prstGeom>
        </p:spPr>
        <p:txBody>
          <a:bodyPr/>
          <a:lstStyle/>
          <a:p>
            <a:pPr>
              <a:defRPr sz="3100" b="1">
                <a:latin typeface="+mn-lt"/>
                <a:ea typeface="+mn-ea"/>
                <a:cs typeface="+mn-cs"/>
                <a:sym typeface="Helvetica"/>
              </a:defRPr>
            </a:pPr>
            <a:r>
              <a:t>The Rewind Technique for PTSD: </a:t>
            </a:r>
            <a:br/>
            <a:r>
              <a:t>a Randomised Controlled Trial</a:t>
            </a:r>
          </a:p>
        </p:txBody>
      </p:sp>
      <p:sp>
        <p:nvSpPr>
          <p:cNvPr id="122" name="Laurence Astill Wright, Clinical Research Fellow…"/>
          <p:cNvSpPr txBox="1"/>
          <p:nvPr/>
        </p:nvSpPr>
        <p:spPr>
          <a:xfrm>
            <a:off x="685799" y="3685901"/>
            <a:ext cx="7772401" cy="1470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marL="180975" indent="-180975" algn="ctr">
              <a:defRPr sz="2000" b="1">
                <a:latin typeface="+mn-lt"/>
                <a:ea typeface="+mn-ea"/>
                <a:cs typeface="+mn-cs"/>
                <a:sym typeface="Helvetica"/>
              </a:defRPr>
            </a:pPr>
            <a:r>
              <a:t>Laurence Astill Wright, ST3 NIHR Academic Clinical Fellow</a:t>
            </a:r>
          </a:p>
          <a:p>
            <a:pPr marL="180975" indent="-180975" algn="ctr">
              <a:defRPr sz="2000" b="1">
                <a:latin typeface="+mn-lt"/>
                <a:ea typeface="+mn-ea"/>
                <a:cs typeface="+mn-cs"/>
                <a:sym typeface="Helvetica"/>
              </a:defRPr>
            </a:pPr>
            <a:r>
              <a:t>(on behalf of the RETURN study team)</a:t>
            </a:r>
          </a:p>
        </p:txBody>
      </p:sp>
      <p:pic>
        <p:nvPicPr>
          <p:cNvPr id="123" name="images.jpeg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75" y="5524334"/>
            <a:ext cx="2250507" cy="7955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banner2.png" descr="bann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363" y="5524334"/>
            <a:ext cx="2681512" cy="808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Screenshot 2022-06-08 at 17.48.28.png" descr="Screenshot 2022-06-08 at 17.48.2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9756" y="5524334"/>
            <a:ext cx="1999125" cy="8354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3MDR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Primary Outcome</a:t>
            </a:r>
          </a:p>
        </p:txBody>
      </p:sp>
      <p:pic>
        <p:nvPicPr>
          <p:cNvPr id="15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98" y="1263899"/>
            <a:ext cx="8592443" cy="5515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trengths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Discussion</a:t>
            </a:r>
          </a:p>
        </p:txBody>
      </p:sp>
      <p:sp>
        <p:nvSpPr>
          <p:cNvPr id="158" name="• Improves on previous work in its diversity of outcomes, quality of outcome measurements, trial methodology and breadth of scope…"/>
          <p:cNvSpPr txBox="1">
            <a:spLocks noGrp="1"/>
          </p:cNvSpPr>
          <p:nvPr>
            <p:ph type="body" idx="1"/>
          </p:nvPr>
        </p:nvSpPr>
        <p:spPr>
          <a:xfrm>
            <a:off x="134578" y="1160153"/>
            <a:ext cx="4954712" cy="5667213"/>
          </a:xfrm>
          <a:prstGeom prst="rect">
            <a:avLst/>
          </a:prstGeom>
        </p:spPr>
        <p:txBody>
          <a:bodyPr/>
          <a:lstStyle/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Cohen’s d: 1.05 - large effect size</a:t>
            </a:r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3 sessions - 3 hours total delivered remotely</a:t>
            </a:r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Minimal barriers to delivery &amp; low cost</a:t>
            </a:r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•?Non-traumatising ?less compassion fatigue</a:t>
            </a:r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Potential to be delivered as part of stratified care approach by low-intensity psychological therapists e.g in IAPT services</a:t>
            </a:r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Premature to recommend routinely</a:t>
            </a:r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34340">
              <a:spcBef>
                <a:spcPts val="0"/>
              </a:spcBef>
              <a:buSzTx/>
              <a:buNone/>
              <a:defRPr sz="1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Current prevalence of Rewind in UK unlikely to do harm - CBT-TF/EMDR remain the NICE recommended psychological interventions</a:t>
            </a:r>
          </a:p>
        </p:txBody>
      </p:sp>
      <p:pic>
        <p:nvPicPr>
          <p:cNvPr id="159" name="Screen Shot 2019-10-22 at 17.26.30.png" descr="Screen Shot 2019-10-22 at 17.26.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391" y="2357486"/>
            <a:ext cx="3640978" cy="21430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Will not effect participants’ waitlist for usual treatment e.g trauma focussed CBT.…"/>
          <p:cNvSpPr txBox="1">
            <a:spLocks noGrp="1"/>
          </p:cNvSpPr>
          <p:nvPr>
            <p:ph type="body" idx="1"/>
          </p:nvPr>
        </p:nvSpPr>
        <p:spPr>
          <a:xfrm>
            <a:off x="533776" y="1370508"/>
            <a:ext cx="8169359" cy="3720255"/>
          </a:xfrm>
          <a:prstGeom prst="rect">
            <a:avLst/>
          </a:prstGeom>
        </p:spPr>
        <p:txBody>
          <a:bodyPr/>
          <a:lstStyle/>
          <a:p>
            <a:pPr marL="205532" indent="-205532" defTabSz="274044">
              <a:spcBef>
                <a:spcPts val="300"/>
              </a:spcBef>
              <a:defRPr sz="1600"/>
            </a:pPr>
            <a:r>
              <a:t>Relatively small trial</a:t>
            </a:r>
          </a:p>
          <a:p>
            <a:pPr marL="205532" indent="-205532" defTabSz="274044">
              <a:spcBef>
                <a:spcPts val="300"/>
              </a:spcBef>
              <a:defRPr sz="1600"/>
            </a:pPr>
            <a:endParaRPr/>
          </a:p>
          <a:p>
            <a:pPr marL="205532" indent="-205532" defTabSz="274044">
              <a:spcBef>
                <a:spcPts val="300"/>
              </a:spcBef>
              <a:defRPr sz="1600"/>
            </a:pPr>
            <a:r>
              <a:t>High attrition at 16 weeks on clinician assessed (55%) and self-report (65%) outcomes </a:t>
            </a:r>
          </a:p>
          <a:p>
            <a:pPr marL="205532" indent="-205532" defTabSz="274044">
              <a:spcBef>
                <a:spcPts val="300"/>
              </a:spcBef>
              <a:defRPr sz="1600"/>
            </a:pPr>
            <a:endParaRPr/>
          </a:p>
          <a:p>
            <a:pPr marL="205532" indent="-205532" defTabSz="274044">
              <a:spcBef>
                <a:spcPts val="300"/>
              </a:spcBef>
              <a:defRPr sz="1600"/>
            </a:pPr>
            <a:r>
              <a:t>Impossible to double blind (psychological therapy)</a:t>
            </a:r>
          </a:p>
          <a:p>
            <a:pPr marL="205532" indent="-205532" defTabSz="274044">
              <a:spcBef>
                <a:spcPts val="300"/>
              </a:spcBef>
              <a:defRPr sz="1600"/>
            </a:pPr>
            <a:endParaRPr/>
          </a:p>
          <a:p>
            <a:pPr marL="205532" indent="-205532" defTabSz="274044">
              <a:spcBef>
                <a:spcPts val="300"/>
              </a:spcBef>
              <a:defRPr sz="1600"/>
            </a:pPr>
            <a:r>
              <a:t>Limited insight into non-responders/attrition</a:t>
            </a:r>
          </a:p>
          <a:p>
            <a:pPr marL="205532" indent="-205532" defTabSz="274044">
              <a:spcBef>
                <a:spcPts val="300"/>
              </a:spcBef>
              <a:defRPr sz="1600"/>
            </a:pPr>
            <a:endParaRPr/>
          </a:p>
          <a:p>
            <a:pPr marL="205532" indent="-205532" defTabSz="274044">
              <a:spcBef>
                <a:spcPts val="300"/>
              </a:spcBef>
              <a:defRPr sz="1600"/>
            </a:pPr>
            <a:r>
              <a:t>Nil comparison to existing treatments</a:t>
            </a:r>
          </a:p>
          <a:p>
            <a:pPr marL="205532" indent="-205532" defTabSz="274044">
              <a:spcBef>
                <a:spcPts val="300"/>
              </a:spcBef>
              <a:defRPr sz="1600"/>
            </a:pPr>
            <a:endParaRPr/>
          </a:p>
          <a:p>
            <a:pPr marL="205532" indent="-205532" defTabSz="274044">
              <a:spcBef>
                <a:spcPts val="300"/>
              </a:spcBef>
              <a:defRPr sz="1600"/>
            </a:pPr>
            <a:r>
              <a:t>Limited process evaluation</a:t>
            </a:r>
          </a:p>
          <a:p>
            <a:pPr marL="205532" indent="-205532" defTabSz="274044">
              <a:spcBef>
                <a:spcPts val="300"/>
              </a:spcBef>
              <a:defRPr sz="1600"/>
            </a:pPr>
            <a:endParaRPr/>
          </a:p>
          <a:p>
            <a:pPr marL="205532" indent="-205532" defTabSz="274044">
              <a:spcBef>
                <a:spcPts val="300"/>
              </a:spcBef>
              <a:defRPr sz="1600"/>
            </a:pPr>
            <a:r>
              <a:t>Nil evaluation of mechanism of action</a:t>
            </a:r>
          </a:p>
        </p:txBody>
      </p:sp>
      <p:sp>
        <p:nvSpPr>
          <p:cNvPr id="162" name="Potential Challenges"/>
          <p:cNvSpPr txBox="1"/>
          <p:nvPr/>
        </p:nvSpPr>
        <p:spPr>
          <a:xfrm>
            <a:off x="457200" y="-2270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Limitations</a:t>
            </a:r>
          </a:p>
        </p:txBody>
      </p:sp>
      <p:pic>
        <p:nvPicPr>
          <p:cNvPr id="163" name="Screenshot 2022-06-07 at 09.25.04.png" descr="Screenshot 2022-06-07 at 09.25.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821" y="5340979"/>
            <a:ext cx="5560995" cy="13535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otential Challenges"/>
          <p:cNvSpPr txBox="1"/>
          <p:nvPr/>
        </p:nvSpPr>
        <p:spPr>
          <a:xfrm>
            <a:off x="457200" y="-2270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Conclusions</a:t>
            </a:r>
          </a:p>
        </p:txBody>
      </p:sp>
      <p:sp>
        <p:nvSpPr>
          <p:cNvPr id="166" name="Will not effect participants’ waitlist for usual treatment e.g trauma focussed CBT.…"/>
          <p:cNvSpPr txBox="1"/>
          <p:nvPr/>
        </p:nvSpPr>
        <p:spPr>
          <a:xfrm>
            <a:off x="237058" y="1330901"/>
            <a:ext cx="3692285" cy="5369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pPr marL="253745" indent="-253745" defTabSz="338326">
              <a:spcBef>
                <a:spcPts val="400"/>
              </a:spcBef>
              <a:buSzPct val="100000"/>
              <a:buFont typeface="Arial"/>
              <a:buChar char="•"/>
              <a:defRPr sz="2000"/>
            </a:pPr>
            <a:r>
              <a:t>Strong preliminary signal of efficacy</a:t>
            </a:r>
          </a:p>
          <a:p>
            <a:pPr marL="253745" indent="-253745" defTabSz="338326">
              <a:spcBef>
                <a:spcPts val="400"/>
              </a:spcBef>
              <a:buSzPct val="100000"/>
              <a:buFont typeface="Arial"/>
              <a:buChar char="•"/>
              <a:defRPr sz="2000"/>
            </a:pPr>
            <a:endParaRPr/>
          </a:p>
          <a:p>
            <a:pPr marL="253745" indent="-253745" defTabSz="338326">
              <a:spcBef>
                <a:spcPts val="400"/>
              </a:spcBef>
              <a:buSzPct val="100000"/>
              <a:buFont typeface="Arial"/>
              <a:buChar char="•"/>
              <a:defRPr sz="2000"/>
            </a:pPr>
            <a:r>
              <a:t>Large potential for scalability as remote therapy</a:t>
            </a:r>
          </a:p>
          <a:p>
            <a:pPr marL="253745" indent="-253745" defTabSz="338326">
              <a:spcBef>
                <a:spcPts val="400"/>
              </a:spcBef>
              <a:buSzPct val="100000"/>
              <a:buFont typeface="Arial"/>
              <a:buChar char="•"/>
              <a:defRPr sz="2000"/>
            </a:pPr>
            <a:endParaRPr/>
          </a:p>
          <a:p>
            <a:pPr marL="253745" indent="-253745" defTabSz="338326">
              <a:spcBef>
                <a:spcPts val="400"/>
              </a:spcBef>
              <a:buSzPct val="100000"/>
              <a:buFont typeface="Arial"/>
              <a:buChar char="•"/>
              <a:defRPr sz="2000"/>
            </a:pPr>
            <a:r>
              <a:t>Unsure how this compares to existing therapies</a:t>
            </a:r>
          </a:p>
          <a:p>
            <a:pPr marL="253745" indent="-253745" defTabSz="338326">
              <a:spcBef>
                <a:spcPts val="400"/>
              </a:spcBef>
              <a:buSzPct val="100000"/>
              <a:buFont typeface="Arial"/>
              <a:buChar char="•"/>
              <a:defRPr sz="2000"/>
            </a:pPr>
            <a:endParaRPr/>
          </a:p>
          <a:p>
            <a:pPr marL="253745" indent="-253745" defTabSz="338326">
              <a:spcBef>
                <a:spcPts val="400"/>
              </a:spcBef>
              <a:buSzPct val="100000"/>
              <a:buFont typeface="Arial"/>
              <a:buChar char="•"/>
              <a:defRPr sz="2000"/>
            </a:pPr>
            <a:r>
              <a:t>Back-translational work needed</a:t>
            </a:r>
          </a:p>
        </p:txBody>
      </p:sp>
      <p:pic>
        <p:nvPicPr>
          <p:cNvPr id="167" name="Screenshot 2023-02-15 at 21.51.33.png" descr="Screenshot 2023-02-15 at 21.51.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685" y="1888126"/>
            <a:ext cx="5107469" cy="42549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articipant FAQs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Thank you!</a:t>
            </a:r>
          </a:p>
        </p:txBody>
      </p:sp>
      <p:sp>
        <p:nvSpPr>
          <p:cNvPr id="170" name="Can I drop out?…"/>
          <p:cNvSpPr txBox="1"/>
          <p:nvPr/>
        </p:nvSpPr>
        <p:spPr>
          <a:xfrm>
            <a:off x="243301" y="1348824"/>
            <a:ext cx="3727505" cy="5181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r>
              <a:t>Participants</a:t>
            </a:r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endParaRPr/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r>
              <a:t>Everyone who referred into the trial - PMHSS !</a:t>
            </a:r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endParaRPr/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r>
              <a:t>Rewind therapists</a:t>
            </a:r>
          </a:p>
          <a:p>
            <a:pPr defTabSz="242205">
              <a:spcBef>
                <a:spcPts val="200"/>
              </a:spcBef>
              <a:defRPr sz="1700"/>
            </a:pPr>
            <a:endParaRPr/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r>
              <a:t>David Muss</a:t>
            </a:r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endParaRPr/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r>
              <a:t>C&amp;V UHB</a:t>
            </a:r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endParaRPr/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r>
              <a:t>NCMH</a:t>
            </a:r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endParaRPr/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r>
              <a:t>Traumatic Stress Service</a:t>
            </a:r>
          </a:p>
          <a:p>
            <a:pPr defTabSz="242205">
              <a:spcBef>
                <a:spcPts val="200"/>
              </a:spcBef>
              <a:defRPr sz="1700"/>
            </a:pPr>
            <a:endParaRPr/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r>
              <a:t>Cardiff researchers</a:t>
            </a:r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endParaRPr/>
          </a:p>
          <a:p>
            <a:pPr marL="181652" indent="-181652" defTabSz="242205">
              <a:spcBef>
                <a:spcPts val="200"/>
              </a:spcBef>
              <a:buSzPct val="100000"/>
              <a:buFont typeface="Arial"/>
              <a:buChar char="•"/>
              <a:defRPr sz="1700"/>
            </a:pPr>
            <a:r>
              <a:t>NIHR/Wellcome</a:t>
            </a:r>
          </a:p>
        </p:txBody>
      </p:sp>
      <p:pic>
        <p:nvPicPr>
          <p:cNvPr id="171" name="E302DPMXMAEvdpO.jpeg" descr="E302DPMXMAEvdpO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9602" y="1571334"/>
            <a:ext cx="4213809" cy="47364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References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174" name="Adams, S. Allan, S. 2018. Muss' Rewind treatment for trauma: description and multi-site pilot study. Journal of Mental Health. 27(5).…"/>
          <p:cNvSpPr txBox="1">
            <a:spLocks noGrp="1"/>
          </p:cNvSpPr>
          <p:nvPr>
            <p:ph type="body" idx="1"/>
          </p:nvPr>
        </p:nvSpPr>
        <p:spPr>
          <a:xfrm>
            <a:off x="457200" y="1570095"/>
            <a:ext cx="8264239" cy="5004022"/>
          </a:xfrm>
          <a:prstGeom prst="rect">
            <a:avLst/>
          </a:prstGeom>
        </p:spPr>
        <p:txBody>
          <a:bodyPr lIns="50800" tIns="50800" rIns="50800" bIns="50800"/>
          <a:lstStyle/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Adams, S. Allan, S. 2018. Muss' Rewind treatment for trauma: description and multi-site pilot study. Journal of Mental Health. 27(5).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900">
                <a:latin typeface="+mn-lt"/>
                <a:ea typeface="+mn-ea"/>
                <a:cs typeface="+mn-cs"/>
                <a:sym typeface="Helvetica"/>
              </a:defRPr>
            </a:pPr>
            <a:r>
              <a:t>Astill Wright, L., Barawi, K., Simon, N., Lewis, C., Muss, D., Roberts, N. P., Kitchiner, N. J. and Bisson, J. I. (2021a) 'The reconsolidation using rewind study (RETURN): trial protocol', Eur J Psychotraumatol, 12(1), pp. 1844439.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900">
                <a:solidFill>
                  <a:srgbClr val="22222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Astill Wright, L., Horstmann, L., Holmes, E.A. and Bisson, J.I., 2021. Consolidation/reconsolidation therapies for the prevention and treatment of PTSD and re-experiencing: a systematic review and meta-analysis. Translational psychiatry, 11(1), pp.1-14.</a:t>
            </a:r>
            <a:endParaRPr>
              <a:uFill>
                <a:solidFill>
                  <a:srgbClr val="000000"/>
                </a:solidFill>
              </a:uFill>
            </a:endParaRP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>
              <a:uFill>
                <a:solidFill>
                  <a:srgbClr val="000000"/>
                </a:solidFill>
              </a:uFill>
            </a:endParaRP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latin typeface="+mn-lt"/>
                <a:ea typeface="+mn-ea"/>
                <a:cs typeface="+mn-cs"/>
                <a:sym typeface="Helvetica"/>
              </a:defRPr>
            </a:pPr>
            <a:r>
              <a:t>Bisson, J. I., Roberts, N. P., Andrew, M., Cooper, R., &amp; Lewis, C. 2013. Psychological therapies for chronic post-traumatic stress disorder (PTSD) in adults. Cochrane Database Systematic Reviews. Chichester: Wiley &amp; Sons.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Gray, R. 2011. NLP and PTSD: The visual-kinesthetic dissociation protocol. Current Research in NLP. 2. 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900">
                <a:latin typeface="+mn-lt"/>
                <a:ea typeface="+mn-ea"/>
                <a:cs typeface="+mn-cs"/>
                <a:sym typeface="Helvetica"/>
              </a:defRPr>
            </a:pPr>
            <a:r>
              <a:t>Gray, R., Budden-Potts, D. and Bourke, F. (2019) 'Reconsolidation of Traumatic Memories for PTSD: A randomized controlled trial of 74 male veterans', </a:t>
            </a:r>
            <a:r>
              <a:rPr i="1"/>
              <a:t>Psychother Res,</a:t>
            </a:r>
            <a:r>
              <a:t> 29(5), pp. 621-639.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Human Givens Institute. 2019. The ‘rewind’ technique [Online]. Available at: https://www.hgi.org.uk/useful-information/treatment-dealing-ptsd-trauma-phobias/rewind-technique. Accessed 18/10/19.</a:t>
            </a:r>
          </a:p>
          <a:p>
            <a:pPr marL="60408" indent="-60408" defTabSz="214789">
              <a:spcBef>
                <a:spcPts val="0"/>
              </a:spcBef>
              <a:defRPr sz="900">
                <a:uFill>
                  <a:solidFill>
                    <a:srgbClr val="323232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IARTT (International Association for Rewind Trauma Therapy). 2019. The Rewind (Closure Without Disclosure) for adults and children [Online]. Available at: http://www.iartt.com. Accessed: 4/10/2019.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900">
                <a:latin typeface="+mn-lt"/>
                <a:ea typeface="+mn-ea"/>
                <a:cs typeface="+mn-cs"/>
                <a:sym typeface="Helvetica"/>
              </a:defRPr>
            </a:pPr>
            <a:r>
              <a:t>Lewis, C., Roberts, N. P., Andrew, M., Starling, E. and Bisson, J. I. (2020a) 'Psychological therapies for post-traumatic stress disorder in adults: systematic review and meta-analysis', Eur J Psychotraumatol, 11(1), pp. 1729633.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Muss, D. 1991. A new technique for treating Post-traumatic Stress Disorder. British Journal of Clinical Psychology. 30.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Nollett, C. Lewis, C. Kitchiner, N. Roberts, N. Addison, K. Brookes-Howell, L.et al. 2018. Pragmatic RAndomised controlled trial of a trauma-focused guided self-help Programme versus InDividual trauma-focused cognitive Behavioural therapy for post-traumatic stress disorder (RAPID): trial protocol. BMC Psychiatry. 18(1).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PTSD Resolution. 2019. Need help? [Online]. Available at: http://www.ptsdresolution.org. Accessed: 18/10/19.</a:t>
            </a:r>
          </a:p>
          <a:p>
            <a:pPr marL="0" indent="0" defTabSz="214789">
              <a:spcBef>
                <a:spcPts val="0"/>
              </a:spcBef>
              <a:buSzTx/>
              <a:buNone/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900">
                <a:latin typeface="+mn-lt"/>
                <a:ea typeface="+mn-ea"/>
                <a:cs typeface="+mn-cs"/>
                <a:sym typeface="Helvetica"/>
              </a:defRPr>
            </a:pPr>
            <a:r>
              <a:t>Tylee, D. G., R. Glatt, S. Bourke, F 2017. . Evaluation of the reconsolidation of traumatic memories protocol for the treatment of PTSD: a randomized, wait-list-controlled trial.: Journal of Military, Veteran and Family Health. 3(1):21-33.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Screenshot 2021-09-22 at 17.10.29.png" descr="Screenshot 2021-09-22 at 17.10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351" y="1292480"/>
            <a:ext cx="5863935" cy="5267876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Participant FAQs"/>
          <p:cNvSpPr txBox="1"/>
          <p:nvPr/>
        </p:nvSpPr>
        <p:spPr>
          <a:xfrm>
            <a:off x="457200" y="-2270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Questions?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raumatic Stress Research Group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Participant Demographics</a:t>
            </a:r>
          </a:p>
        </p:txBody>
      </p:sp>
      <p:sp>
        <p:nvSpPr>
          <p:cNvPr id="180" name="Broadly similar across groups…"/>
          <p:cNvSpPr txBox="1">
            <a:spLocks noGrp="1"/>
          </p:cNvSpPr>
          <p:nvPr>
            <p:ph type="body" sz="half" idx="1"/>
          </p:nvPr>
        </p:nvSpPr>
        <p:spPr>
          <a:xfrm>
            <a:off x="444500" y="1524000"/>
            <a:ext cx="4093775" cy="5160717"/>
          </a:xfrm>
          <a:prstGeom prst="rect">
            <a:avLst/>
          </a:prstGeom>
        </p:spPr>
        <p:txBody>
          <a:bodyPr/>
          <a:lstStyle/>
          <a:p>
            <a:pPr marL="272194" indent="-272194" defTabSz="362923">
              <a:spcBef>
                <a:spcPts val="400"/>
              </a:spcBef>
              <a:defRPr sz="2100"/>
            </a:pPr>
            <a:r>
              <a:t>Broadly similar across groups</a:t>
            </a:r>
          </a:p>
          <a:p>
            <a:pPr marL="272194" indent="-272194" defTabSz="362923">
              <a:spcBef>
                <a:spcPts val="400"/>
              </a:spcBef>
              <a:defRPr sz="2100"/>
            </a:pPr>
            <a:endParaRPr/>
          </a:p>
          <a:p>
            <a:pPr marL="272194" indent="-272194" defTabSz="362923">
              <a:spcBef>
                <a:spcPts val="400"/>
              </a:spcBef>
              <a:defRPr sz="2100"/>
            </a:pPr>
            <a:r>
              <a:t>mean age 37, 57% female, 93% white British, 27% degree level education, 55% unemployed</a:t>
            </a:r>
          </a:p>
          <a:p>
            <a:pPr marL="272194" indent="-272194" defTabSz="362923">
              <a:spcBef>
                <a:spcPts val="400"/>
              </a:spcBef>
              <a:defRPr sz="2100"/>
            </a:pPr>
            <a:endParaRPr/>
          </a:p>
          <a:p>
            <a:pPr marL="272194" indent="-272194" defTabSz="362923">
              <a:spcBef>
                <a:spcPts val="400"/>
              </a:spcBef>
              <a:defRPr sz="2100"/>
            </a:pPr>
            <a:r>
              <a:t>83% PHQ-9 &gt;10</a:t>
            </a:r>
          </a:p>
          <a:p>
            <a:pPr marL="272194" indent="-272194" defTabSz="362923">
              <a:spcBef>
                <a:spcPts val="400"/>
              </a:spcBef>
              <a:defRPr sz="2100"/>
            </a:pPr>
            <a:endParaRPr/>
          </a:p>
          <a:p>
            <a:pPr marL="272194" indent="-272194" defTabSz="362923">
              <a:spcBef>
                <a:spcPts val="400"/>
              </a:spcBef>
              <a:defRPr sz="2100"/>
            </a:pPr>
            <a:r>
              <a:t>Duration of PTSD 37 months</a:t>
            </a:r>
          </a:p>
          <a:p>
            <a:pPr marL="272194" indent="-272194" defTabSz="362923">
              <a:spcBef>
                <a:spcPts val="400"/>
              </a:spcBef>
              <a:defRPr sz="2100"/>
            </a:pPr>
            <a:endParaRPr/>
          </a:p>
          <a:p>
            <a:pPr marL="272194" indent="-272194" defTabSz="362923">
              <a:spcBef>
                <a:spcPts val="400"/>
              </a:spcBef>
              <a:defRPr sz="2100"/>
            </a:pPr>
            <a:r>
              <a:t>60% directly experienced index trauma, 40% witnessed</a:t>
            </a:r>
          </a:p>
          <a:p>
            <a:pPr marL="272194" indent="-272194" defTabSz="362923">
              <a:spcBef>
                <a:spcPts val="400"/>
              </a:spcBef>
              <a:defRPr sz="2100"/>
            </a:pPr>
            <a:endParaRPr/>
          </a:p>
          <a:p>
            <a:pPr marL="272194" indent="-272194" defTabSz="362923">
              <a:spcBef>
                <a:spcPts val="400"/>
              </a:spcBef>
              <a:defRPr sz="2100"/>
            </a:pPr>
            <a:r>
              <a:t>15% sexual violence</a:t>
            </a:r>
          </a:p>
        </p:txBody>
      </p:sp>
      <p:graphicFrame>
        <p:nvGraphicFramePr>
          <p:cNvPr id="181" name="Table"/>
          <p:cNvGraphicFramePr/>
          <p:nvPr/>
        </p:nvGraphicFramePr>
        <p:xfrm>
          <a:off x="4822369" y="1970615"/>
          <a:ext cx="4081073" cy="4229577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570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0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 b="1"/>
                        <a:t>Primary traumatic event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 b="1"/>
                        <a:t>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Sexual assault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6 (15)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Life-threatening illness or injury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6 (15)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Sudden accidental death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5 (12.5)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Serious accident at work, home or during recreational activity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4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Physical assault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3 (7.5)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Assault with a weapon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3 (7.5)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Serious injury, harm, or death you caused to someone else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3 (7.5)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Transportation accident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2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Combat or exposure to a war-zone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2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Severe human suffering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2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Any other very stressful event or experience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2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Sudden violent death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1 (2.5)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57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Childhood physical abuse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1 (2.5)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opulation"/>
          <p:cNvSpPr txBox="1"/>
          <p:nvPr/>
        </p:nvSpPr>
        <p:spPr>
          <a:xfrm>
            <a:off x="687045" y="-210234"/>
            <a:ext cx="7804547" cy="1518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normAutofit/>
          </a:bodyPr>
          <a:lstStyle>
            <a:lvl1pPr algn="ctr" defTabSz="410764">
              <a:defRPr sz="4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Population</a:t>
            </a:r>
          </a:p>
        </p:txBody>
      </p:sp>
      <p:graphicFrame>
        <p:nvGraphicFramePr>
          <p:cNvPr id="184" name="Table"/>
          <p:cNvGraphicFramePr/>
          <p:nvPr/>
        </p:nvGraphicFramePr>
        <p:xfrm>
          <a:off x="329949" y="158364"/>
          <a:ext cx="8636125" cy="661622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487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2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2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35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04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302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4096">
                <a:tc gridSpan="6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700" b="1" u="sng"/>
                        <a:t>CAPS-5 categorical diagnosis at multiple time points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9595">
                <a:tc gridSpan="2">
                  <a:txBody>
                    <a:bodyPr/>
                    <a:lstStyle/>
                    <a:p>
                      <a:pPr>
                        <a:defRPr b="1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Immediate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Delayed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Total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Completers 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18"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CAPS-5Baseline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Positive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20 (100)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20 (100)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40 (100)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54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Negative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0 (0)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0 (0)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0 (0)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4096"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CAPS-5  8-weeks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Positive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7 (35)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12 (60)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19 (47.5)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32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644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Negative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10 (50)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3 (15)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13 (32.5)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4096"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CAPS-5 16-weeks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Positive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6 (30)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2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8 (20)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686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Negative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11 (55)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7 (35)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18 (45)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3MDR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Attrition</a:t>
            </a:r>
          </a:p>
        </p:txBody>
      </p:sp>
      <p:graphicFrame>
        <p:nvGraphicFramePr>
          <p:cNvPr id="187" name="Table"/>
          <p:cNvGraphicFramePr/>
          <p:nvPr/>
        </p:nvGraphicFramePr>
        <p:xfrm>
          <a:off x="581525" y="1373300"/>
          <a:ext cx="8015586" cy="537083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679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4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5239">
                <a:tc>
                  <a:txBody>
                    <a:bodyPr/>
                    <a:lstStyle/>
                    <a:p>
                      <a:pPr>
                        <a:defRPr b="1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Intervention n = 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Control n = 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4979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Attended 1 session of Rewind technique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20 (100)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18 (90)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4979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Attended 2 sessions of Rewind technique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19 (95)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12 (60)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979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Attended 3 sessions of Rewind technique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17 (85)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7 (35)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239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Completed CAPS-5 baseline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20 (100)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20 (100)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239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Completed CAPS-5 8-week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17 (85)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15 (75)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239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Completed CAPS-5 16-week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17 (85)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9 (45)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4979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Completed secondary measures via online survey baseline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20 (100)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19 (95)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4979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Completed secondary measures via online survey 8-week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12 (60)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16 (80)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44979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Completed secondary measures via online survey 16-week 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10 (50)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7 (35)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Developed for the treatment of PTSD by Dr David Muss in 1991…"/>
          <p:cNvSpPr txBox="1">
            <a:spLocks noGrp="1"/>
          </p:cNvSpPr>
          <p:nvPr>
            <p:ph type="body" idx="4294967295"/>
          </p:nvPr>
        </p:nvSpPr>
        <p:spPr>
          <a:xfrm>
            <a:off x="217142" y="1293267"/>
            <a:ext cx="5989388" cy="5270432"/>
          </a:xfrm>
          <a:prstGeom prst="rect">
            <a:avLst/>
          </a:prstGeom>
        </p:spPr>
        <p:txBody>
          <a:bodyPr lIns="45718" tIns="45718" rIns="45718" bIns="45718"/>
          <a:lstStyle/>
          <a:p>
            <a:pPr marL="339470" indent="-339470" defTabSz="452627">
              <a:spcBef>
                <a:spcPts val="500"/>
              </a:spcBef>
              <a:defRPr sz="2574">
                <a:latin typeface="Arial"/>
                <a:ea typeface="Arial"/>
                <a:cs typeface="Arial"/>
                <a:sym typeface="Arial"/>
              </a:defRPr>
            </a:pPr>
            <a:r>
              <a:t>Developed for the treatment of PTSD by Dr David Muss in 1991 </a:t>
            </a:r>
          </a:p>
          <a:p>
            <a:pPr marL="339470" indent="-339470" defTabSz="452627">
              <a:spcBef>
                <a:spcPts val="500"/>
              </a:spcBef>
              <a:defRPr sz="2574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39470" indent="-339470" defTabSz="452627">
              <a:spcBef>
                <a:spcPts val="500"/>
              </a:spcBef>
              <a:defRPr sz="2574">
                <a:latin typeface="Arial"/>
                <a:ea typeface="Arial"/>
                <a:cs typeface="Arial"/>
                <a:sym typeface="Arial"/>
              </a:defRPr>
            </a:pPr>
            <a:r>
              <a:t>Up to three sessions of one hour although, in some instances, only two sessions will be required</a:t>
            </a:r>
          </a:p>
          <a:p>
            <a:pPr marL="339470" indent="-339470" defTabSz="452627">
              <a:spcBef>
                <a:spcPts val="500"/>
              </a:spcBef>
              <a:defRPr sz="2574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39470" indent="-339470" defTabSz="452627">
              <a:spcBef>
                <a:spcPts val="500"/>
              </a:spcBef>
              <a:defRPr sz="2574">
                <a:latin typeface="Arial"/>
                <a:ea typeface="Arial"/>
                <a:cs typeface="Arial"/>
                <a:sym typeface="Arial"/>
              </a:defRPr>
            </a:pPr>
            <a:r>
              <a:t>Follows a strict protocol</a:t>
            </a:r>
          </a:p>
          <a:p>
            <a:pPr marL="339470" indent="-339470" defTabSz="452627">
              <a:spcBef>
                <a:spcPts val="500"/>
              </a:spcBef>
              <a:defRPr sz="2574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39470" indent="-339470" defTabSz="452627">
              <a:spcBef>
                <a:spcPts val="500"/>
              </a:spcBef>
              <a:defRPr sz="2574">
                <a:latin typeface="Arial"/>
                <a:ea typeface="Arial"/>
                <a:cs typeface="Arial"/>
                <a:sym typeface="Arial"/>
              </a:defRPr>
            </a:pPr>
            <a:r>
              <a:t>Taught as a new skill</a:t>
            </a:r>
          </a:p>
          <a:p>
            <a:pPr marL="339470" indent="-339470" defTabSz="452627">
              <a:spcBef>
                <a:spcPts val="500"/>
              </a:spcBef>
              <a:defRPr sz="2574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39470" indent="-339470" defTabSz="452627">
              <a:spcBef>
                <a:spcPts val="500"/>
              </a:spcBef>
              <a:defRPr sz="2574">
                <a:latin typeface="Arial"/>
                <a:ea typeface="Arial"/>
                <a:cs typeface="Arial"/>
                <a:sym typeface="Arial"/>
              </a:defRPr>
            </a:pPr>
            <a:r>
              <a:t>Widely used</a:t>
            </a:r>
          </a:p>
        </p:txBody>
      </p:sp>
      <p:pic>
        <p:nvPicPr>
          <p:cNvPr id="128" name="Picture 3" descr="Picture 3"/>
          <p:cNvPicPr>
            <a:picLocks noChangeAspect="1"/>
          </p:cNvPicPr>
          <p:nvPr/>
        </p:nvPicPr>
        <p:blipFill>
          <a:blip r:embed="rId2"/>
          <a:srcRect t="11907"/>
          <a:stretch>
            <a:fillRect/>
          </a:stretch>
        </p:blipFill>
        <p:spPr>
          <a:xfrm>
            <a:off x="6423814" y="2999795"/>
            <a:ext cx="2228463" cy="2340002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3MDR"/>
          <p:cNvSpPr txBox="1"/>
          <p:nvPr/>
        </p:nvSpPr>
        <p:spPr>
          <a:xfrm>
            <a:off x="457200" y="-2270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The Rewind Technique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raumatic Stress Research Group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Participant Demographics</a:t>
            </a:r>
          </a:p>
        </p:txBody>
      </p:sp>
      <p:graphicFrame>
        <p:nvGraphicFramePr>
          <p:cNvPr id="190" name="Table"/>
          <p:cNvGraphicFramePr/>
          <p:nvPr/>
        </p:nvGraphicFramePr>
        <p:xfrm>
          <a:off x="120278" y="1168190"/>
          <a:ext cx="8938075" cy="5576224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003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95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76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2906">
                <a:tc gridSpan="5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Table 1: Demographics and clinical characteristics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769">
                <a:tc gridSpan="2">
                  <a:txBody>
                    <a:bodyPr/>
                    <a:lstStyle/>
                    <a:p>
                      <a:pPr>
                        <a:defRPr sz="8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Immediate Arm n (%) mean|SD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Delayed Arm n (%) mean|SD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Total n (%) mean|SD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906">
                <a:tc grid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40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447">
                <a:tc grid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Age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38.16 | 12.75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36.46 | 13.44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37.31 | 12.96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906">
                <a:tc grid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Female gender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9 (45)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14 (70)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23 (57.5)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906">
                <a:tc row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Ethnic origin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White British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19 (95)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18 (90)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37 (92.5)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8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Any other Mixed/multiple ethnic background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0 (0)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Minority ethnic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0 (0)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7447">
                <a:tc rowSpan="7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Highest level of qualification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Degree level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8 (40)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3 (15)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11 (27.5)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7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2+ A levels of equivalent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7 (35)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9 (22.5)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7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5+ GCSEs or equivalent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5 (25)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7 (17.5)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07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1-4 GCSEs or equivalent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4 (20)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6 (15.0)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Apprenticeship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 (5.0)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74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Other qualifications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3 (7.5)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No qualifications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0 (0)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906">
                <a:tc rowSpan="6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Current employment status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Employed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12 (60)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10 (50)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22 (55.0)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807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Self-employed or freelance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3 (7.5)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Student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6 (30)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8 (20.0)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Retired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 (5.0)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Unable to work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2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3 (7.5)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807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Unemployed and looking for work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0 (0)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 (2.5)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raumatic Stress Research Group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Participant Demographics</a:t>
            </a:r>
          </a:p>
        </p:txBody>
      </p:sp>
      <p:graphicFrame>
        <p:nvGraphicFramePr>
          <p:cNvPr id="193" name="Table"/>
          <p:cNvGraphicFramePr/>
          <p:nvPr/>
        </p:nvGraphicFramePr>
        <p:xfrm>
          <a:off x="70657" y="1175489"/>
          <a:ext cx="9002680" cy="556116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0177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76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57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17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98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1606">
                <a:tc gridSpan="5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Table 1: Demographics and clinical characteristics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175">
                <a:tc gridSpan="2">
                  <a:txBody>
                    <a:bodyPr/>
                    <a:lstStyle/>
                    <a:p>
                      <a:pPr marR="692150" algn="l"/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Immediate Treatment Arm n (%) mean|SD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Delayed Treatment Arm n (%) mean|SD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Total n (%) mean|SD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228">
                <a:tc rowSpan="2">
                  <a:txBody>
                    <a:bodyPr/>
                    <a:lstStyle/>
                    <a:p>
                      <a:pPr marR="692150" algn="l"/>
                      <a:r>
                        <a:t>Possible Major Depressive Disorder (PHQ </a:t>
                      </a:r>
                      <a:r>
                        <a:rPr b="1">
                          <a:solidFill>
                            <a:srgbClr val="202124"/>
                          </a:solidFill>
                        </a:rPr>
                        <a:t>≥</a:t>
                      </a:r>
                      <a:r>
                        <a:t>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Yes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16 (80)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17 (85)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33 (82.5)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69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No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4 (20)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2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6 (15)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9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Duration of symptoms in months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/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42.83 | 70.32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30.38 | 37.21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36.60 | 55.89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49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Directly experienced traumatic event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/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12 (60)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12 (60)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24 (60)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499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Witnessed traumatic event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/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8 (40)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8 (40)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16 (40)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022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Sexual violence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/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3 (15)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4 (20)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/>
                        <a:t>7 (17.5)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Exclusion Criteria"/>
          <p:cNvSpPr txBox="1"/>
          <p:nvPr/>
        </p:nvSpPr>
        <p:spPr>
          <a:xfrm>
            <a:off x="457200" y="-2270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Primary Traumatic Event</a:t>
            </a:r>
          </a:p>
        </p:txBody>
      </p:sp>
      <p:graphicFrame>
        <p:nvGraphicFramePr>
          <p:cNvPr id="196" name="Table"/>
          <p:cNvGraphicFramePr/>
          <p:nvPr/>
        </p:nvGraphicFramePr>
        <p:xfrm>
          <a:off x="414479" y="1283969"/>
          <a:ext cx="8572170" cy="5483352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399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3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 b="1"/>
                        <a:t>Primary traumatic event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 b="1"/>
                        <a:t>N (%)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Sexual assault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6 (15)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Life-threatening illness or injury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6 (15)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Sudden accidental death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5 (12.5)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Serious accident at work, home or during recreational activity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4 (10)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Physical assault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3 (7.5)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Assault with a weapon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3 (7.5)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Serious injury, harm, or death you caused to someone else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3 (7.5)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Transportation accident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2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Combat or exposure to a war-zone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2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Severe human suffering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2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Any other very stressful event or experience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2 (5)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Sudden violent death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1 (2.5)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Childhood physical abuse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300"/>
                        <a:t>1 (2.5)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opulation"/>
          <p:cNvSpPr txBox="1"/>
          <p:nvPr/>
        </p:nvSpPr>
        <p:spPr>
          <a:xfrm>
            <a:off x="687045" y="-210234"/>
            <a:ext cx="7804547" cy="1518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normAutofit/>
          </a:bodyPr>
          <a:lstStyle>
            <a:lvl1pPr algn="ctr" defTabSz="410764">
              <a:defRPr sz="4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Population</a:t>
            </a:r>
          </a:p>
        </p:txBody>
      </p:sp>
      <p:graphicFrame>
        <p:nvGraphicFramePr>
          <p:cNvPr id="199" name="Table"/>
          <p:cNvGraphicFramePr/>
          <p:nvPr/>
        </p:nvGraphicFramePr>
        <p:xfrm>
          <a:off x="137452" y="84286"/>
          <a:ext cx="8903727" cy="668941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418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0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0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30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246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94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2295">
                <a:tc gridSpan="8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Table 3: Primary and secondary outcome results at 8 and 16-week follow-up for non-imputed data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370">
                <a:tc rowSpan="3" grid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1200" b="1"/>
                        <a:t>Time point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726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Immediate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Delayed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156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6156">
                <a:tc row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CAPS-5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36.50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8.24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40.15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5.77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18.06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14.96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35.0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9.20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6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16-week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16.94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14.51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21.33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12.99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6156">
                <a:tc row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PCL-5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52.65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11.56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57.21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12.31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6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21.25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20.41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44.12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14.83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6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24.50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24.29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23.71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21.68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6156">
                <a:tc row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WSAS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21.16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9.44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23.39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9.85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6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10.27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10.78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22.88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9.24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6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14.66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13.36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13.50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13.82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56156">
                <a:tc row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PHQ-9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14.65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6.17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17.74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5.65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56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5.58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6.72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15.06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6.14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56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7.70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8.56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8.29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7.11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opulation"/>
          <p:cNvSpPr txBox="1"/>
          <p:nvPr/>
        </p:nvSpPr>
        <p:spPr>
          <a:xfrm>
            <a:off x="687045" y="-210234"/>
            <a:ext cx="7804547" cy="1518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normAutofit/>
          </a:bodyPr>
          <a:lstStyle>
            <a:lvl1pPr algn="ctr" defTabSz="410764">
              <a:defRPr sz="4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Population</a:t>
            </a:r>
          </a:p>
        </p:txBody>
      </p:sp>
      <p:graphicFrame>
        <p:nvGraphicFramePr>
          <p:cNvPr id="202" name="Table"/>
          <p:cNvGraphicFramePr/>
          <p:nvPr/>
        </p:nvGraphicFramePr>
        <p:xfrm>
          <a:off x="84332" y="91443"/>
          <a:ext cx="9009970" cy="6520437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441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1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94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10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5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879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94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56353">
                <a:tc gridSpan="8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Table 3: Primary and secondary outcome results at 8 and 16-week follow-up for non-imputed data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713">
                <a:tc rowSpan="3" grid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FF3E9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1200" b="1"/>
                        <a:t>Time point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56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Immediate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Delayed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216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SD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216">
                <a:tc row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GAD-7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13.10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4.73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14.53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4.274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5.75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6.20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12.69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4.85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0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7.20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6.78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5.43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4.69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0216">
                <a:tc row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ISI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17.65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5.96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19.00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6.21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0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10.00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8.42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17.06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6.81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0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11.00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10.85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12.57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5.32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0216">
                <a:tc row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Audit-O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5.61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8.64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4.29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5.62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0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4.36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6.12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4.25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4.84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0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3.40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5.42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3.86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4.74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40216">
                <a:tc rowSpan="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MSPSS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56.75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15.95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54.89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15.81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40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63.25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14.72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52.80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17.80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40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2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64.00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16.81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54.43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200"/>
                        <a:t>22.10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opulation"/>
          <p:cNvSpPr txBox="1"/>
          <p:nvPr/>
        </p:nvSpPr>
        <p:spPr>
          <a:xfrm>
            <a:off x="687045" y="-210234"/>
            <a:ext cx="7804547" cy="1518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normAutofit/>
          </a:bodyPr>
          <a:lstStyle>
            <a:lvl1pPr algn="ctr" defTabSz="410764">
              <a:defRPr sz="4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Population</a:t>
            </a:r>
          </a:p>
        </p:txBody>
      </p:sp>
      <p:graphicFrame>
        <p:nvGraphicFramePr>
          <p:cNvPr id="205" name="Table"/>
          <p:cNvGraphicFramePr/>
          <p:nvPr/>
        </p:nvGraphicFramePr>
        <p:xfrm>
          <a:off x="114064" y="134137"/>
          <a:ext cx="8950502" cy="7524737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216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2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09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8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31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36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51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17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7887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735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289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75064">
                <a:tc gridSpan="1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/>
                        <a:t>Table 4: Primary and secondary outcome analyses for differences between 8 and 16 weeks using completer only data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925">
                <a:tc rowSpan="3" gridSpan="2">
                  <a:txBody>
                    <a:bodyPr/>
                    <a:lstStyle/>
                    <a:p>
                      <a:pPr>
                        <a:defRPr sz="10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8ECF4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1000" b="1"/>
                        <a:t>Time point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064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1000" b="1"/>
                        <a:t>Immediate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1000" b="1"/>
                        <a:t>Delayed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/>
                        <a:t>Mean difference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FD7E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p-value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1848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95% CI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95% CI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775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CAPS-5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37.79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1.66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34.41 to 41.17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39.69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1.66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36.30 to 43.07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1.90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0.446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7758">
                <a:tc>
                  <a:txBody>
                    <a:bodyPr/>
                    <a:lstStyle/>
                    <a:p>
                      <a:pPr>
                        <a:defRPr sz="10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20.25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3.34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13.33 to 27.16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32.88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3.47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25.71 to 40.05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12.64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0.019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57758">
                <a:tc>
                  <a:txBody>
                    <a:bodyPr/>
                    <a:lstStyle/>
                    <a:p>
                      <a:pPr>
                        <a:defRPr sz="10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16-week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18.00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3.63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10.37 to 25.63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22.25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5.24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11.24 to 33.26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4.25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0.525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5775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PCL-5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55.26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1.97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59.27 to 58.16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54.16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1.97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50.16 to 58.16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1.10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0.708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7758">
                <a:tc>
                  <a:txBody>
                    <a:bodyPr/>
                    <a:lstStyle/>
                    <a:p>
                      <a:pPr>
                        <a:defRPr sz="10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22.63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5.53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11.08 to 34.17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41.87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4.65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32.17 to 51.58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19.25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0.020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57758">
                <a:tc>
                  <a:txBody>
                    <a:bodyPr/>
                    <a:lstStyle/>
                    <a:p>
                      <a:pPr>
                        <a:defRPr sz="10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22.94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6.70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8.02 to 37.86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27.77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8.72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8.34 to 47.20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4.83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1000">
                          <a:uFill>
                            <a:solidFill>
                              <a:srgbClr val="0000EE"/>
                            </a:solidFill>
                          </a:uFill>
                        </a:rPr>
                        <a:t>0.675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opulation"/>
          <p:cNvSpPr txBox="1"/>
          <p:nvPr/>
        </p:nvSpPr>
        <p:spPr>
          <a:xfrm>
            <a:off x="687045" y="-210234"/>
            <a:ext cx="7804547" cy="1518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normAutofit/>
          </a:bodyPr>
          <a:lstStyle>
            <a:lvl1pPr algn="ctr" defTabSz="410764">
              <a:defRPr sz="4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Population</a:t>
            </a:r>
          </a:p>
        </p:txBody>
      </p:sp>
      <p:graphicFrame>
        <p:nvGraphicFramePr>
          <p:cNvPr id="208" name="Table"/>
          <p:cNvGraphicFramePr/>
          <p:nvPr/>
        </p:nvGraphicFramePr>
        <p:xfrm>
          <a:off x="101727" y="99450"/>
          <a:ext cx="8975175" cy="9240532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81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82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0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84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28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22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354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7145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4118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641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92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62566">
                <a:tc gridSpan="1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Table 4: Primary and secondary outcome analyses for differences between 8 and 16 weeks using completer only data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566">
                <a:tc rowSpan="3" gridSpan="2">
                  <a:txBody>
                    <a:bodyPr/>
                    <a:lstStyle/>
                    <a:p>
                      <a:pPr>
                        <a:defRPr sz="9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900" b="1"/>
                        <a:t>Time point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566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900" b="1"/>
                        <a:t>Immediate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900" b="1"/>
                        <a:t>Delayed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mean diff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95% CI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p-value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4667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95% CI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95% CI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231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WSAS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23.40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2.03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19.26 to 27.53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21.66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2.03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17.52 to 25.79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1.74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-4.42 to 7.90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0.568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5231">
                <a:tc>
                  <a:txBody>
                    <a:bodyPr/>
                    <a:lstStyle/>
                    <a:p>
                      <a:pPr>
                        <a:defRPr sz="9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10.86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3.54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3.46 to 18.26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22.70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2.76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16.91 to 28.48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11.83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1.52 to 22.15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 b="1"/>
                        <a:t>0.027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5231">
                <a:tc>
                  <a:txBody>
                    <a:bodyPr/>
                    <a:lstStyle/>
                    <a:p>
                      <a:pPr>
                        <a:defRPr sz="9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11.87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3.61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3.55 to 20.19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20.84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5.09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9.10 to 32.57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8.97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-6.51 to 24.45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0.218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5231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PHQ-9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14.44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1.38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11.64 to 17.25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17.88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1.38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15.07 to 20.68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3.43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-0.65 to 7.52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0.097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5231">
                <a:tc>
                  <a:txBody>
                    <a:bodyPr/>
                    <a:lstStyle/>
                    <a:p>
                      <a:pPr>
                        <a:defRPr sz="9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6.94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1.93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2.92 to 10.97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13.58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1.62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10.20 to 16.96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6.63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1.08 to 12.19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 b="1"/>
                        <a:t>0.022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5231">
                <a:tc>
                  <a:txBody>
                    <a:bodyPr/>
                    <a:lstStyle/>
                    <a:p>
                      <a:pPr>
                        <a:defRPr sz="9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7.24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2.14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2.48 to 12.01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9.27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2.79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3.06 to 15.47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2.03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-5.93 to 9.98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0.583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15231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GAD-7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13.85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0.76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12.30 to 15.40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13.89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0.76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12.34 to 15.43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0.04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-2.26 to 2.34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0.974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15231">
                <a:tc>
                  <a:txBody>
                    <a:bodyPr/>
                    <a:lstStyle/>
                    <a:p>
                      <a:pPr>
                        <a:defRPr sz="9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5.95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1.82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2.16 to 9.74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12.43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1.53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9.25 to 15.62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6.48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1.25 to 11.72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 b="1"/>
                        <a:t>0.018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15231">
                <a:tc>
                  <a:txBody>
                    <a:bodyPr/>
                    <a:lstStyle/>
                    <a:p>
                      <a:pPr>
                        <a:defRPr sz="900"/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6.88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1.87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2.71 to 11.04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6.37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2.43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0.95 to 11.79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0.51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/>
                        <a:t>-6.44 to 7.46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900"/>
                        <a:t>0.874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opulation"/>
          <p:cNvSpPr txBox="1"/>
          <p:nvPr/>
        </p:nvSpPr>
        <p:spPr>
          <a:xfrm>
            <a:off x="687045" y="-210234"/>
            <a:ext cx="7804547" cy="1518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normAutofit/>
          </a:bodyPr>
          <a:lstStyle>
            <a:lvl1pPr algn="ctr" defTabSz="410764">
              <a:defRPr sz="4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Population</a:t>
            </a:r>
          </a:p>
        </p:txBody>
      </p:sp>
      <p:graphicFrame>
        <p:nvGraphicFramePr>
          <p:cNvPr id="211" name="Table"/>
          <p:cNvGraphicFramePr/>
          <p:nvPr/>
        </p:nvGraphicFramePr>
        <p:xfrm>
          <a:off x="126975" y="113657"/>
          <a:ext cx="8924679" cy="8598594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13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1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4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21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35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07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585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62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419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15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9262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6481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54017">
                <a:tc gridSpan="13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Table 4: Primary and secondary outcome analyses for differences between 8 and 16 weeks using completer only data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017">
                <a:tc rowSpan="3" grid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FF3E9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800" b="1"/>
                        <a:t>Time point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58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800" b="1"/>
                        <a:t>Immediate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692150" algn="ctr">
                        <a:defRPr sz="1800"/>
                      </a:pPr>
                      <a:r>
                        <a:rPr sz="800" b="1"/>
                        <a:t>Delayed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Mean diff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EE7D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95% CI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EE7D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p-value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333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95% CI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mean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900" b="1">
                          <a:uFill>
                            <a:solidFill>
                              <a:srgbClr val="0000EE"/>
                            </a:solidFill>
                          </a:uFill>
                        </a:rPr>
                        <a:t>95% CI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393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ISI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18.27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1.36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15.49 to 21.05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18.26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1.36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15.48 to 21.03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0.01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-4.11 to 4.14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0.995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393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10.37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2.52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5.12 to 15.62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15.93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2.12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11.52 to 20.34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5.56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-1.69 to 12.82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0.125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393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10.43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2.53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4.79 to 16.07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13.79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3.30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6.44 to 21.13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3.36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-6.05 to 12.77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0.445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3938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Audit-O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5.16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1.95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1.17 to 9.15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5.02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1.95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1.03 to 9.01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0.14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-5.75 to 6.03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0.961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393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3.30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1.62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-0.10 to 6.69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4.47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1.30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1.75 to 7.19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-3.37 to 5.71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0.596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393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3.41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1.23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0.67 to 6.16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2.31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1.60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-1.26 to 5.89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1.10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-3.48 to 5.68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0.605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33333"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MSPSS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Baseline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20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55.59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3.88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47.68 to 63.50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55.68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3.88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47.77 to 63.59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-11.66 to 11.84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0.988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1393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8-week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60.59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5.34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49.41 to 71.77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52.82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4.67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43.04 to 62.60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7.77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-7.87 to 23.40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0.311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B>
                    <a:solidFill>
                      <a:srgbClr val="EF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1393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 b="1"/>
                        <a:t>16 week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10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66.03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4.87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55.19 to 76.87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47.79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6.34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33.67 to 61.91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/>
                        <a:t>18.24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 algn="l">
                        <a:defRPr sz="1800"/>
                      </a:pPr>
                      <a:r>
                        <a:rPr sz="800"/>
                        <a:t>0.15 to 36.32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R="692150">
                        <a:defRPr sz="1800"/>
                      </a:pPr>
                      <a:r>
                        <a:rPr sz="800" b="1"/>
                        <a:t>0.048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>
                          <a:alpha val="84706"/>
                        </a:srgbClr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EE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trengths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Strengths</a:t>
            </a:r>
          </a:p>
        </p:txBody>
      </p:sp>
      <p:sp>
        <p:nvSpPr>
          <p:cNvPr id="214" name="• Improves on previous work in its diversity of outcomes, quality of outcome measurements, trial methodology and breadth of scope…"/>
          <p:cNvSpPr txBox="1">
            <a:spLocks noGrp="1"/>
          </p:cNvSpPr>
          <p:nvPr>
            <p:ph type="body" idx="1"/>
          </p:nvPr>
        </p:nvSpPr>
        <p:spPr>
          <a:xfrm>
            <a:off x="299060" y="1273885"/>
            <a:ext cx="8545880" cy="3343040"/>
          </a:xfrm>
          <a:prstGeom prst="rect">
            <a:avLst/>
          </a:prstGeom>
        </p:spPr>
        <p:txBody>
          <a:bodyPr/>
          <a:lstStyle/>
          <a:p>
            <a:pPr marL="0" indent="0" defTabSz="411479">
              <a:spcBef>
                <a:spcPts val="0"/>
              </a:spcBef>
              <a:buSzTx/>
              <a:buNone/>
              <a:defRPr sz="1800">
                <a:latin typeface="+mn-lt"/>
                <a:ea typeface="+mn-ea"/>
                <a:cs typeface="+mn-cs"/>
                <a:sym typeface="Helvetica"/>
              </a:defRPr>
            </a:pPr>
            <a:r>
              <a:t>• First RCT evaluating Rewind</a:t>
            </a:r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Improves on previous work - diversity &amp; quality of outcomes, trial methodology</a:t>
            </a:r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Clinician assessed outcomes</a:t>
            </a:r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latin typeface="+mn-lt"/>
                <a:ea typeface="+mn-ea"/>
                <a:cs typeface="+mn-cs"/>
                <a:sym typeface="Helvetica"/>
              </a:defRPr>
            </a:pPr>
            <a:r>
              <a:t>• Pragmatic study with broad inclusion criteria - may have resulted in higher attrition</a:t>
            </a:r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Involvement of patient and public representatives</a:t>
            </a:r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411479">
              <a:spcBef>
                <a:spcPts val="0"/>
              </a:spcBef>
              <a:buSzTx/>
              <a:buNone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Entirely remote delivery</a:t>
            </a:r>
          </a:p>
        </p:txBody>
      </p:sp>
      <p:pic>
        <p:nvPicPr>
          <p:cNvPr id="215" name="Screenshot 2022-06-07 at 09.26.19.png" descr="Screenshot 2022-06-07 at 09.26.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449" y="4770518"/>
            <a:ext cx="7285740" cy="18517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otential Challenges"/>
          <p:cNvSpPr txBox="1"/>
          <p:nvPr/>
        </p:nvSpPr>
        <p:spPr>
          <a:xfrm>
            <a:off x="457200" y="-2270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Questions Raised</a:t>
            </a:r>
          </a:p>
        </p:txBody>
      </p:sp>
      <p:sp>
        <p:nvSpPr>
          <p:cNvPr id="218" name="Will not effect participants’ waitlist for usual treatment e.g trauma focussed CBT.…"/>
          <p:cNvSpPr txBox="1"/>
          <p:nvPr/>
        </p:nvSpPr>
        <p:spPr>
          <a:xfrm>
            <a:off x="218104" y="1356301"/>
            <a:ext cx="8742430" cy="29513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pPr marL="223294" indent="-223294" defTabSz="297725">
              <a:spcBef>
                <a:spcPts val="300"/>
              </a:spcBef>
              <a:buSzPct val="100000"/>
              <a:buFont typeface="Arial"/>
              <a:buChar char="•"/>
              <a:defRPr sz="1700"/>
            </a:pPr>
            <a:r>
              <a:t>How does it work?</a:t>
            </a:r>
          </a:p>
          <a:p>
            <a:pPr marL="223294" indent="-223294" defTabSz="297725">
              <a:spcBef>
                <a:spcPts val="300"/>
              </a:spcBef>
              <a:buSzPct val="100000"/>
              <a:buFont typeface="Arial"/>
              <a:buChar char="•"/>
              <a:defRPr sz="1700"/>
            </a:pPr>
            <a:endParaRPr/>
          </a:p>
          <a:p>
            <a:pPr marL="223294" indent="-223294" defTabSz="297725">
              <a:spcBef>
                <a:spcPts val="300"/>
              </a:spcBef>
              <a:buSzPct val="100000"/>
              <a:buFont typeface="Arial"/>
              <a:buChar char="•"/>
              <a:defRPr sz="1700"/>
            </a:pPr>
            <a:r>
              <a:t>Is there equivalence to CBT-TF/EMDR?</a:t>
            </a:r>
          </a:p>
          <a:p>
            <a:pPr marL="223294" indent="-223294" defTabSz="297725">
              <a:spcBef>
                <a:spcPts val="300"/>
              </a:spcBef>
              <a:buSzPct val="100000"/>
              <a:buFont typeface="Arial"/>
              <a:buChar char="•"/>
              <a:defRPr sz="1700"/>
            </a:pPr>
            <a:endParaRPr/>
          </a:p>
          <a:p>
            <a:pPr marL="223294" indent="-223294" defTabSz="297725">
              <a:spcBef>
                <a:spcPts val="300"/>
              </a:spcBef>
              <a:buSzPct val="100000"/>
              <a:buFont typeface="Arial"/>
              <a:buChar char="•"/>
              <a:defRPr sz="1700"/>
            </a:pPr>
            <a:r>
              <a:t>Can it be personalised? e.g more/fewer sessions as required - dose/response effect</a:t>
            </a:r>
          </a:p>
          <a:p>
            <a:pPr marL="223294" indent="-223294" defTabSz="297725">
              <a:spcBef>
                <a:spcPts val="300"/>
              </a:spcBef>
              <a:buSzPct val="100000"/>
              <a:buFont typeface="Arial"/>
              <a:buChar char="•"/>
              <a:defRPr sz="1700"/>
            </a:pPr>
            <a:endParaRPr/>
          </a:p>
          <a:p>
            <a:pPr marL="223294" indent="-223294" defTabSz="297725">
              <a:spcBef>
                <a:spcPts val="300"/>
              </a:spcBef>
              <a:buSzPct val="100000"/>
              <a:buFont typeface="Arial"/>
              <a:buChar char="•"/>
              <a:defRPr sz="1700"/>
            </a:pPr>
            <a:r>
              <a:t>Is it effective in Complex PTSD?</a:t>
            </a:r>
          </a:p>
          <a:p>
            <a:pPr defTabSz="297725">
              <a:spcBef>
                <a:spcPts val="300"/>
              </a:spcBef>
              <a:defRPr sz="1700"/>
            </a:pPr>
            <a:endParaRPr/>
          </a:p>
          <a:p>
            <a:pPr marL="223294" indent="-223294" defTabSz="297725">
              <a:spcBef>
                <a:spcPts val="300"/>
              </a:spcBef>
              <a:buSzPct val="100000"/>
              <a:buFont typeface="Arial"/>
              <a:buChar char="•"/>
              <a:defRPr sz="1700"/>
            </a:pPr>
            <a:r>
              <a:t>Can anything be done to decrease the attrition rate?</a:t>
            </a:r>
          </a:p>
        </p:txBody>
      </p:sp>
      <p:pic>
        <p:nvPicPr>
          <p:cNvPr id="219" name="shutterstock_178351865-820x545.jpg" descr="shutterstock_178351865-820x5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376" y="4367796"/>
            <a:ext cx="3375248" cy="22433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3MDR"/>
          <p:cNvSpPr txBox="1"/>
          <p:nvPr/>
        </p:nvSpPr>
        <p:spPr>
          <a:xfrm>
            <a:off x="457200" y="-2270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Rewind</a:t>
            </a:r>
          </a:p>
        </p:txBody>
      </p:sp>
      <p:sp>
        <p:nvSpPr>
          <p:cNvPr id="132" name="Imagine sitting in a cinema, nobody else there, behind is the projection room, in front the big screen…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18" tIns="45718" rIns="45718" bIns="45718"/>
          <a:lstStyle/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r>
              <a:t>Imagine sitting in a cinema, nobody else there, behind is the projection room, in front the big screen</a:t>
            </a:r>
          </a:p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r>
              <a:t>Start where the situation was normal, just before the event happened (good starting point)</a:t>
            </a:r>
          </a:p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r>
              <a:t>Once the film ends step into it just where it ended</a:t>
            </a:r>
          </a:p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r>
              <a:t>The film immediately starts to rewind, at speed</a:t>
            </a:r>
          </a:p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r>
              <a:t>The rewound film must stop exactly where the forward part of the film started</a:t>
            </a:r>
          </a:p>
          <a:p>
            <a:pPr marL="257175" indent="-257175" defTabSz="342900">
              <a:lnSpc>
                <a:spcPct val="90000"/>
              </a:lnSpc>
              <a:spcBef>
                <a:spcPts val="4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57175" indent="-257175" defTabSz="342900">
              <a:spcBef>
                <a:spcPts val="300"/>
              </a:spcBef>
              <a:defRPr sz="2025">
                <a:latin typeface="Arial"/>
                <a:ea typeface="Arial"/>
                <a:cs typeface="Arial"/>
                <a:sym typeface="Arial"/>
              </a:defRPr>
            </a:pPr>
            <a:r>
              <a:t>Forward film c. 2 minutes, rewound film c. 10 seconds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trengths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Discussion</a:t>
            </a:r>
          </a:p>
        </p:txBody>
      </p:sp>
      <p:sp>
        <p:nvSpPr>
          <p:cNvPr id="222" name="• Improves on previous work in its diversity of outcomes, quality of outcome measurements, trial methodology and breadth of scope…"/>
          <p:cNvSpPr txBox="1">
            <a:spLocks noGrp="1"/>
          </p:cNvSpPr>
          <p:nvPr>
            <p:ph type="body" idx="1"/>
          </p:nvPr>
        </p:nvSpPr>
        <p:spPr>
          <a:xfrm>
            <a:off x="474519" y="1443918"/>
            <a:ext cx="8229601" cy="50351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2000">
                <a:latin typeface="+mn-lt"/>
                <a:ea typeface="+mn-ea"/>
                <a:cs typeface="+mn-cs"/>
                <a:sym typeface="Helvetica"/>
              </a:defRPr>
            </a:pPr>
            <a:r>
              <a:t>• Signal of good efficacy - promising results with high potential for scalability - primary &amp; secondary outcomes</a:t>
            </a:r>
          </a:p>
          <a:p>
            <a:pPr marL="0" indent="0">
              <a:spcBef>
                <a:spcPts val="0"/>
              </a:spcBef>
              <a:buSzTx/>
              <a:buNone/>
              <a:defRPr sz="20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000">
                <a:latin typeface="+mn-lt"/>
                <a:ea typeface="+mn-ea"/>
                <a:cs typeface="+mn-cs"/>
                <a:sym typeface="Helvetica"/>
              </a:defRPr>
            </a:pPr>
            <a:r>
              <a:t>• Longevity of effects - 16 week outcome assessment</a:t>
            </a:r>
          </a:p>
          <a:p>
            <a:pPr marL="0" indent="0">
              <a:spcBef>
                <a:spcPts val="0"/>
              </a:spcBef>
              <a:buSzTx/>
              <a:buNone/>
              <a:defRPr sz="20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000">
                <a:latin typeface="+mn-lt"/>
                <a:ea typeface="+mn-ea"/>
                <a:cs typeface="+mn-cs"/>
                <a:sym typeface="Helvetica"/>
              </a:defRPr>
            </a:pPr>
            <a:r>
              <a:t>• Improvement of waitlist control group - ?suitability of control</a:t>
            </a:r>
          </a:p>
          <a:p>
            <a:pPr marL="0" indent="0">
              <a:spcBef>
                <a:spcPts val="0"/>
              </a:spcBef>
              <a:buSzTx/>
              <a:buNone/>
              <a:defRPr sz="20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?regression to the mean effects ?contact with trial team</a:t>
            </a:r>
          </a:p>
          <a:p>
            <a:pPr marL="0" indent="0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Psychological/waitlist controlled trials - usually exacerbate treatment effects</a:t>
            </a:r>
          </a:p>
          <a:p>
            <a:pPr marL="0" indent="0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000">
                <a:latin typeface="+mn-lt"/>
                <a:ea typeface="+mn-ea"/>
                <a:cs typeface="+mn-cs"/>
                <a:sym typeface="Helvetica"/>
              </a:defRPr>
            </a:pPr>
            <a:r>
              <a:t>• Smaller effect size than other Rewind/RTM trials - less methodologically rigorous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3MDR"/>
          <p:cNvSpPr txBox="1"/>
          <p:nvPr/>
        </p:nvSpPr>
        <p:spPr>
          <a:xfrm>
            <a:off x="457200" y="-2270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Existing Evidence</a:t>
            </a:r>
          </a:p>
        </p:txBody>
      </p:sp>
      <p:sp>
        <p:nvSpPr>
          <p:cNvPr id="135" name="No randomised controlled trials…"/>
          <p:cNvSpPr txBox="1">
            <a:spLocks noGrp="1"/>
          </p:cNvSpPr>
          <p:nvPr>
            <p:ph type="body" sz="half" idx="4294967295"/>
          </p:nvPr>
        </p:nvSpPr>
        <p:spPr>
          <a:xfrm>
            <a:off x="457198" y="1600200"/>
            <a:ext cx="8264243" cy="2989185"/>
          </a:xfrm>
          <a:prstGeom prst="rect">
            <a:avLst/>
          </a:prstGeom>
        </p:spPr>
        <p:txBody>
          <a:bodyPr lIns="45718" tIns="45718" rIns="45718" bIns="45718"/>
          <a:lstStyle/>
          <a:p>
            <a:pPr marL="332613" indent="-332613" defTabSz="443484">
              <a:lnSpc>
                <a:spcPct val="90000"/>
              </a:lnSpc>
              <a:spcBef>
                <a:spcPts val="500"/>
              </a:spcBef>
              <a:defRPr sz="2425">
                <a:latin typeface="Arial"/>
                <a:ea typeface="Arial"/>
                <a:cs typeface="Arial"/>
                <a:sym typeface="Arial"/>
              </a:defRPr>
            </a:pPr>
            <a:r>
              <a:t>No randomised controlled trials</a:t>
            </a:r>
          </a:p>
          <a:p>
            <a:pPr marL="332613" indent="-332613" defTabSz="443484">
              <a:lnSpc>
                <a:spcPct val="90000"/>
              </a:lnSpc>
              <a:spcBef>
                <a:spcPts val="500"/>
              </a:spcBef>
              <a:defRPr sz="2425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32613" indent="-332613" defTabSz="443484">
              <a:lnSpc>
                <a:spcPct val="90000"/>
              </a:lnSpc>
              <a:spcBef>
                <a:spcPts val="500"/>
              </a:spcBef>
              <a:defRPr sz="2425">
                <a:latin typeface="Arial"/>
                <a:ea typeface="Arial"/>
                <a:cs typeface="Arial"/>
                <a:sym typeface="Arial"/>
              </a:defRPr>
            </a:pPr>
            <a:r>
              <a:t>Reconsolidation of Traumatic Memories (RTM)</a:t>
            </a:r>
          </a:p>
          <a:p>
            <a:pPr marL="332613" indent="-332613" defTabSz="443484">
              <a:lnSpc>
                <a:spcPct val="90000"/>
              </a:lnSpc>
              <a:spcBef>
                <a:spcPts val="500"/>
              </a:spcBef>
              <a:defRPr sz="2425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720661" lvl="1" indent="-277177" defTabSz="443484">
              <a:lnSpc>
                <a:spcPct val="90000"/>
              </a:lnSpc>
              <a:spcBef>
                <a:spcPts val="400"/>
              </a:spcBef>
              <a:defRPr sz="2134">
                <a:latin typeface="Arial"/>
                <a:ea typeface="Arial"/>
                <a:cs typeface="Arial"/>
                <a:sym typeface="Arial"/>
              </a:defRPr>
            </a:pPr>
            <a:r>
              <a:t>Activation of a traumatic memory</a:t>
            </a:r>
          </a:p>
          <a:p>
            <a:pPr marL="720661" lvl="1" indent="-277177" defTabSz="443484">
              <a:lnSpc>
                <a:spcPct val="90000"/>
              </a:lnSpc>
              <a:spcBef>
                <a:spcPts val="400"/>
              </a:spcBef>
              <a:defRPr sz="2134">
                <a:latin typeface="Arial"/>
                <a:ea typeface="Arial"/>
                <a:cs typeface="Arial"/>
                <a:sym typeface="Arial"/>
              </a:defRPr>
            </a:pPr>
            <a:r>
              <a:t>Imagining a black and white movie of the event</a:t>
            </a:r>
          </a:p>
          <a:p>
            <a:pPr marL="720661" lvl="1" indent="-277177" defTabSz="443484">
              <a:lnSpc>
                <a:spcPct val="90000"/>
              </a:lnSpc>
              <a:spcBef>
                <a:spcPts val="400"/>
              </a:spcBef>
              <a:defRPr sz="2134">
                <a:latin typeface="Arial"/>
                <a:ea typeface="Arial"/>
                <a:cs typeface="Arial"/>
                <a:sym typeface="Arial"/>
              </a:defRPr>
            </a:pPr>
            <a:r>
              <a:t>Dissociated from its content, and re-winding it when fully-associated over two seconds. </a:t>
            </a:r>
          </a:p>
        </p:txBody>
      </p:sp>
      <p:pic>
        <p:nvPicPr>
          <p:cNvPr id="136" name="Picture 7" descr="Picture 7"/>
          <p:cNvPicPr>
            <a:picLocks noChangeAspect="1"/>
          </p:cNvPicPr>
          <p:nvPr/>
        </p:nvPicPr>
        <p:blipFill>
          <a:blip r:embed="rId2"/>
          <a:srcRect r="12979" b="46731"/>
          <a:stretch>
            <a:fillRect/>
          </a:stretch>
        </p:blipFill>
        <p:spPr>
          <a:xfrm>
            <a:off x="732289" y="5085450"/>
            <a:ext cx="7713982" cy="14071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3MDR"/>
          <p:cNvSpPr txBox="1"/>
          <p:nvPr/>
        </p:nvSpPr>
        <p:spPr>
          <a:xfrm>
            <a:off x="457200" y="-22709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Aims</a:t>
            </a:r>
          </a:p>
        </p:txBody>
      </p:sp>
      <p:sp>
        <p:nvSpPr>
          <p:cNvPr id="139" name="No randomised controlled trials…"/>
          <p:cNvSpPr txBox="1">
            <a:spLocks noGrp="1"/>
          </p:cNvSpPr>
          <p:nvPr>
            <p:ph type="body" idx="4294967295"/>
          </p:nvPr>
        </p:nvSpPr>
        <p:spPr>
          <a:xfrm>
            <a:off x="474519" y="1549400"/>
            <a:ext cx="8229601" cy="3626595"/>
          </a:xfrm>
          <a:prstGeom prst="rect">
            <a:avLst/>
          </a:prstGeom>
        </p:spPr>
        <p:txBody>
          <a:bodyPr lIns="45718" tIns="45718" rIns="45718" bIns="45718"/>
          <a:lstStyle/>
          <a:p>
            <a:pPr>
              <a:lnSpc>
                <a:spcPct val="80000"/>
              </a:lnSpc>
              <a:spcBef>
                <a:spcPts val="500"/>
              </a:spcBef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t>Pilot RCT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3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lnSpc>
                <a:spcPct val="80000"/>
              </a:lnSpc>
              <a:spcBef>
                <a:spcPts val="500"/>
              </a:spcBef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t>Is Rewind effective?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3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lnSpc>
                <a:spcPct val="80000"/>
              </a:lnSpc>
              <a:spcBef>
                <a:spcPts val="500"/>
              </a:spcBef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t>Is symptom improvement maintained over 16 weeks?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3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lnSpc>
                <a:spcPct val="80000"/>
              </a:lnSpc>
              <a:spcBef>
                <a:spcPts val="500"/>
              </a:spcBef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t>Does it also have an impact on depression/anxiety/sleep?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3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lnSpc>
                <a:spcPct val="80000"/>
              </a:lnSpc>
              <a:spcBef>
                <a:spcPts val="500"/>
              </a:spcBef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t>Future trial - Rewind good candidate to take forward?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Design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Design</a:t>
            </a:r>
          </a:p>
        </p:txBody>
      </p:sp>
      <p:pic>
        <p:nvPicPr>
          <p:cNvPr id="142" name="Screenshot 2022-10-18 at 12.28.48.png" descr="Screenshot 2022-10-18 at 12.28.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503" y="1904977"/>
            <a:ext cx="5038020" cy="4123379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Rewind…"/>
          <p:cNvSpPr txBox="1">
            <a:spLocks noGrp="1"/>
          </p:cNvSpPr>
          <p:nvPr>
            <p:ph type="body" sz="half" idx="1"/>
          </p:nvPr>
        </p:nvSpPr>
        <p:spPr>
          <a:xfrm>
            <a:off x="38100" y="1435100"/>
            <a:ext cx="4071293" cy="5063134"/>
          </a:xfrm>
          <a:prstGeom prst="rect">
            <a:avLst/>
          </a:prstGeom>
        </p:spPr>
        <p:txBody>
          <a:bodyPr lIns="45718" tIns="45718" rIns="45718" bIns="45718"/>
          <a:lstStyle/>
          <a:p>
            <a:pPr marL="329184" indent="-329184" defTabSz="438911">
              <a:spcBef>
                <a:spcPts val="600"/>
              </a:spcBef>
              <a:defRPr sz="2016"/>
            </a:pPr>
            <a:r>
              <a:t>Rewind</a:t>
            </a:r>
          </a:p>
          <a:p>
            <a:pPr marL="713231" lvl="1" indent="-274320" defTabSz="438911">
              <a:spcBef>
                <a:spcPts val="500"/>
              </a:spcBef>
              <a:defRPr sz="2016"/>
            </a:pPr>
            <a:r>
              <a:t>Up to three 60-minute sessions following a modified treatment protocol</a:t>
            </a:r>
          </a:p>
          <a:p>
            <a:pPr marL="713231" lvl="1" indent="-274320" defTabSz="438911">
              <a:spcBef>
                <a:spcPts val="500"/>
              </a:spcBef>
              <a:defRPr sz="2016"/>
            </a:pPr>
            <a:endParaRPr/>
          </a:p>
          <a:p>
            <a:pPr marL="713231" lvl="1" indent="-274320" defTabSz="438911">
              <a:spcBef>
                <a:spcPts val="500"/>
              </a:spcBef>
              <a:defRPr sz="2016"/>
            </a:pPr>
            <a:r>
              <a:t>Administered by experienced and trained psychological therapists under the supervision of David Muss</a:t>
            </a:r>
          </a:p>
          <a:p>
            <a:pPr marL="713231" lvl="1" indent="-274320" defTabSz="438911">
              <a:spcBef>
                <a:spcPts val="500"/>
              </a:spcBef>
              <a:defRPr sz="2016"/>
            </a:pPr>
            <a:endParaRPr/>
          </a:p>
          <a:p>
            <a:pPr marL="329184" indent="-329184" defTabSz="438911">
              <a:spcBef>
                <a:spcPts val="600"/>
              </a:spcBef>
              <a:defRPr sz="2016"/>
            </a:pPr>
            <a:r>
              <a:t>Delayed Treatment </a:t>
            </a:r>
          </a:p>
          <a:p>
            <a:pPr marL="713231" lvl="1" indent="-274320" defTabSz="438911">
              <a:spcBef>
                <a:spcPts val="500"/>
              </a:spcBef>
              <a:defRPr sz="2016"/>
            </a:pPr>
            <a:r>
              <a:t>Wait list for 8 weeks, then Rewind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imilar to RAPID…"/>
          <p:cNvSpPr txBox="1">
            <a:spLocks noGrp="1"/>
          </p:cNvSpPr>
          <p:nvPr>
            <p:ph type="body" idx="1"/>
          </p:nvPr>
        </p:nvSpPr>
        <p:spPr>
          <a:xfrm>
            <a:off x="444500" y="1524000"/>
            <a:ext cx="7828310" cy="4525965"/>
          </a:xfrm>
          <a:prstGeom prst="rect">
            <a:avLst/>
          </a:prstGeom>
        </p:spPr>
        <p:txBody>
          <a:bodyPr/>
          <a:lstStyle/>
          <a:p>
            <a:pPr marL="272194" indent="-272194" defTabSz="362923">
              <a:spcBef>
                <a:spcPts val="400"/>
              </a:spcBef>
              <a:defRPr sz="2100"/>
            </a:pPr>
            <a:r>
              <a:t>Single event trauma</a:t>
            </a:r>
          </a:p>
          <a:p>
            <a:pPr marL="272194" indent="-272194" defTabSz="362923">
              <a:spcBef>
                <a:spcPts val="400"/>
              </a:spcBef>
              <a:defRPr sz="2100"/>
            </a:pPr>
            <a:endParaRPr/>
          </a:p>
          <a:p>
            <a:pPr marL="272194" indent="-272194" defTabSz="362923">
              <a:spcBef>
                <a:spcPts val="400"/>
              </a:spcBef>
              <a:defRPr sz="2100"/>
            </a:pPr>
            <a:r>
              <a:t>PTSD primary condition (TSQ positive at telephone interview)</a:t>
            </a:r>
          </a:p>
          <a:p>
            <a:pPr marL="272194" indent="-272194" defTabSz="362923">
              <a:spcBef>
                <a:spcPts val="400"/>
              </a:spcBef>
              <a:defRPr sz="2100"/>
            </a:pPr>
            <a:endParaRPr/>
          </a:p>
          <a:p>
            <a:pPr marL="272194" indent="-272194" defTabSz="362923">
              <a:spcBef>
                <a:spcPts val="400"/>
              </a:spcBef>
              <a:defRPr sz="2100"/>
            </a:pPr>
            <a:r>
              <a:t>Adults aged 18 or over</a:t>
            </a:r>
          </a:p>
          <a:p>
            <a:pPr marL="272194" indent="-272194" defTabSz="362923">
              <a:spcBef>
                <a:spcPts val="400"/>
              </a:spcBef>
              <a:defRPr sz="2100"/>
            </a:pPr>
            <a:endParaRPr/>
          </a:p>
          <a:p>
            <a:pPr marL="272194" indent="-272194" defTabSz="362923">
              <a:spcBef>
                <a:spcPts val="400"/>
              </a:spcBef>
              <a:defRPr sz="2100"/>
            </a:pPr>
            <a:r>
              <a:t>English speaking</a:t>
            </a:r>
          </a:p>
          <a:p>
            <a:pPr marL="272194" indent="-272194" defTabSz="362923">
              <a:spcBef>
                <a:spcPts val="400"/>
              </a:spcBef>
              <a:defRPr sz="2100"/>
            </a:pPr>
            <a:endParaRPr/>
          </a:p>
          <a:p>
            <a:pPr marL="272194" indent="-272194" defTabSz="362923">
              <a:spcBef>
                <a:spcPts val="400"/>
              </a:spcBef>
              <a:defRPr sz="2100"/>
            </a:pPr>
            <a:r>
              <a:t>Able to provide informed consent</a:t>
            </a:r>
          </a:p>
        </p:txBody>
      </p:sp>
      <p:sp>
        <p:nvSpPr>
          <p:cNvPr id="146" name="Inclusion Criteria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Inclusion Criteria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Exclusion Criteria"/>
          <p:cNvSpPr txBox="1"/>
          <p:nvPr/>
        </p:nvSpPr>
        <p:spPr>
          <a:xfrm>
            <a:off x="474519" y="-22709"/>
            <a:ext cx="8229601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t>Exclusion Criteria</a:t>
            </a:r>
          </a:p>
        </p:txBody>
      </p:sp>
      <p:sp>
        <p:nvSpPr>
          <p:cNvPr id="149" name="• Current psychotic or bipolar disorder…"/>
          <p:cNvSpPr txBox="1">
            <a:spLocks noGrp="1"/>
          </p:cNvSpPr>
          <p:nvPr>
            <p:ph type="body" idx="1"/>
          </p:nvPr>
        </p:nvSpPr>
        <p:spPr>
          <a:xfrm>
            <a:off x="406992" y="1325340"/>
            <a:ext cx="8364654" cy="5409584"/>
          </a:xfrm>
          <a:prstGeom prst="rect">
            <a:avLst/>
          </a:prstGeom>
        </p:spPr>
        <p:txBody>
          <a:bodyPr/>
          <a:lstStyle/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Current psychotic or bipolar disorder</a:t>
            </a:r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Traumatic brain injury</a:t>
            </a:r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Substance dependence</a:t>
            </a:r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Personality disorder</a:t>
            </a:r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Learning disability</a:t>
            </a:r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Acute suicidal ideation</a:t>
            </a:r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Previous trauma-focused psychological treatment for PTSD </a:t>
            </a:r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0" indent="0" defTabSz="370331">
              <a:spcBef>
                <a:spcPts val="0"/>
              </a:spcBef>
              <a:buSzTx/>
              <a:buNone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• Change to the type or dosage of psychotropic medication within one month of baseline assessment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3MDR"/>
          <p:cNvSpPr txBox="1">
            <a:spLocks noGrp="1"/>
          </p:cNvSpPr>
          <p:nvPr>
            <p:ph type="title"/>
          </p:nvPr>
        </p:nvSpPr>
        <p:spPr>
          <a:xfrm>
            <a:off x="457200" y="-22709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RCT Flow</a:t>
            </a:r>
          </a:p>
        </p:txBody>
      </p:sp>
      <p:pic>
        <p:nvPicPr>
          <p:cNvPr id="152" name="Screenshot 2022-06-08 at 17.43.21.png" descr="Screenshot 2022-06-08 at 17.43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713" y="1107956"/>
            <a:ext cx="4962574" cy="57011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 Theme">
  <a:themeElements>
    <a:clrScheme name="Default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Default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 Theme">
  <a:themeElements>
    <a:clrScheme name="Default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Default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3041</Words>
  <Application>Microsoft Macintosh PowerPoint</Application>
  <PresentationFormat>On-screen Show (4:3)</PresentationFormat>
  <Paragraphs>978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Helvetica</vt:lpstr>
      <vt:lpstr>Helvetica Neue Light</vt:lpstr>
      <vt:lpstr>Helvetica Neue Medium</vt:lpstr>
      <vt:lpstr>Default Theme</vt:lpstr>
      <vt:lpstr>The Rewind Technique for PTSD:  a Randomised Controlled Trial</vt:lpstr>
      <vt:lpstr>PowerPoint Presentation</vt:lpstr>
      <vt:lpstr>PowerPoint Presentation</vt:lpstr>
      <vt:lpstr>PowerPoint Presentation</vt:lpstr>
      <vt:lpstr>PowerPoint Presentation</vt:lpstr>
      <vt:lpstr>Design</vt:lpstr>
      <vt:lpstr>Inclusion Criteria</vt:lpstr>
      <vt:lpstr>PowerPoint Presentation</vt:lpstr>
      <vt:lpstr>RCT Flow</vt:lpstr>
      <vt:lpstr>Primary Outcome</vt:lpstr>
      <vt:lpstr>Discussion</vt:lpstr>
      <vt:lpstr>PowerPoint Presentation</vt:lpstr>
      <vt:lpstr>PowerPoint Presentation</vt:lpstr>
      <vt:lpstr>Thank you!</vt:lpstr>
      <vt:lpstr>References</vt:lpstr>
      <vt:lpstr>PowerPoint Presentation</vt:lpstr>
      <vt:lpstr>Participant Demographics</vt:lpstr>
      <vt:lpstr>PowerPoint Presentation</vt:lpstr>
      <vt:lpstr>Attrition</vt:lpstr>
      <vt:lpstr>Participant Demographics</vt:lpstr>
      <vt:lpstr>Participant Demographics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Strengths</vt:lpstr>
      <vt:lpstr>PowerPoint Presentation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Rewind Technique for PTSD:  a Randomised Controlled Trial</dc:title>
  <cp:lastModifiedBy>Laurence Astill Wright</cp:lastModifiedBy>
  <cp:revision>1</cp:revision>
  <dcterms:modified xsi:type="dcterms:W3CDTF">2023-02-16T08:46:50Z</dcterms:modified>
</cp:coreProperties>
</file>