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4"/>
  </p:sldMasterIdLst>
  <p:notesMasterIdLst>
    <p:notesMasterId r:id="rId50"/>
  </p:notesMasterIdLst>
  <p:sldIdLst>
    <p:sldId id="299" r:id="rId5"/>
    <p:sldId id="298" r:id="rId6"/>
    <p:sldId id="297" r:id="rId7"/>
    <p:sldId id="303" r:id="rId8"/>
    <p:sldId id="304" r:id="rId9"/>
    <p:sldId id="261" r:id="rId10"/>
    <p:sldId id="296" r:id="rId11"/>
    <p:sldId id="301" r:id="rId12"/>
    <p:sldId id="302" r:id="rId13"/>
    <p:sldId id="295" r:id="rId14"/>
    <p:sldId id="294" r:id="rId15"/>
    <p:sldId id="300" r:id="rId16"/>
    <p:sldId id="271" r:id="rId17"/>
    <p:sldId id="306" r:id="rId18"/>
    <p:sldId id="273" r:id="rId19"/>
    <p:sldId id="305" r:id="rId20"/>
    <p:sldId id="287" r:id="rId21"/>
    <p:sldId id="288" r:id="rId22"/>
    <p:sldId id="289" r:id="rId23"/>
    <p:sldId id="291" r:id="rId24"/>
    <p:sldId id="292" r:id="rId25"/>
    <p:sldId id="293" r:id="rId26"/>
    <p:sldId id="256" r:id="rId27"/>
    <p:sldId id="286" r:id="rId28"/>
    <p:sldId id="285" r:id="rId29"/>
    <p:sldId id="258" r:id="rId30"/>
    <p:sldId id="259" r:id="rId31"/>
    <p:sldId id="260" r:id="rId32"/>
    <p:sldId id="262" r:id="rId33"/>
    <p:sldId id="264" r:id="rId34"/>
    <p:sldId id="263" r:id="rId35"/>
    <p:sldId id="279" r:id="rId36"/>
    <p:sldId id="266" r:id="rId37"/>
    <p:sldId id="267" r:id="rId38"/>
    <p:sldId id="268" r:id="rId39"/>
    <p:sldId id="269" r:id="rId40"/>
    <p:sldId id="270" r:id="rId41"/>
    <p:sldId id="265" r:id="rId42"/>
    <p:sldId id="282" r:id="rId43"/>
    <p:sldId id="272" r:id="rId44"/>
    <p:sldId id="274" r:id="rId45"/>
    <p:sldId id="277" r:id="rId46"/>
    <p:sldId id="278" r:id="rId47"/>
    <p:sldId id="275" r:id="rId48"/>
    <p:sldId id="280" r:id="rId4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CD070FD-5C7F-4C0B-8B1B-8928CE154CC7}" type="datetimeFigureOut">
              <a:rPr lang="en-GB" smtClean="0"/>
              <a:t>17/02/2025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04CF74E-5D63-430D-A130-E5C1C990EE96}" type="slidenum">
              <a:rPr lang="en-GB" smtClean="0"/>
              <a:t>‹#›</a:t>
            </a:fld>
            <a:endParaRPr lang="en-GB"/>
          </a:p>
        </p:txBody>
      </p:sp>
    </p:spTree>
    <p:extLst>
      <p:ext uri="{BB962C8B-B14F-4D97-AF65-F5344CB8AC3E}">
        <p14:creationId xmlns:p14="http://schemas.microsoft.com/office/powerpoint/2010/main" val="1490925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5</a:t>
            </a:fld>
            <a:endParaRPr lang="en-GB"/>
          </a:p>
        </p:txBody>
      </p:sp>
    </p:spTree>
    <p:extLst>
      <p:ext uri="{BB962C8B-B14F-4D97-AF65-F5344CB8AC3E}">
        <p14:creationId xmlns:p14="http://schemas.microsoft.com/office/powerpoint/2010/main" val="1843324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19</a:t>
            </a:fld>
            <a:endParaRPr lang="en-GB"/>
          </a:p>
        </p:txBody>
      </p:sp>
    </p:spTree>
    <p:extLst>
      <p:ext uri="{BB962C8B-B14F-4D97-AF65-F5344CB8AC3E}">
        <p14:creationId xmlns:p14="http://schemas.microsoft.com/office/powerpoint/2010/main" val="23186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6</a:t>
            </a:fld>
            <a:endParaRPr lang="en-GB"/>
          </a:p>
        </p:txBody>
      </p:sp>
    </p:spTree>
    <p:extLst>
      <p:ext uri="{BB962C8B-B14F-4D97-AF65-F5344CB8AC3E}">
        <p14:creationId xmlns:p14="http://schemas.microsoft.com/office/powerpoint/2010/main" val="469812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8</a:t>
            </a:fld>
            <a:endParaRPr lang="en-GB"/>
          </a:p>
        </p:txBody>
      </p:sp>
    </p:spTree>
    <p:extLst>
      <p:ext uri="{BB962C8B-B14F-4D97-AF65-F5344CB8AC3E}">
        <p14:creationId xmlns:p14="http://schemas.microsoft.com/office/powerpoint/2010/main" val="1132155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11</a:t>
            </a:fld>
            <a:endParaRPr lang="en-GB"/>
          </a:p>
        </p:txBody>
      </p:sp>
    </p:spTree>
    <p:extLst>
      <p:ext uri="{BB962C8B-B14F-4D97-AF65-F5344CB8AC3E}">
        <p14:creationId xmlns:p14="http://schemas.microsoft.com/office/powerpoint/2010/main" val="394491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13</a:t>
            </a:fld>
            <a:endParaRPr lang="en-GB"/>
          </a:p>
        </p:txBody>
      </p:sp>
    </p:spTree>
    <p:extLst>
      <p:ext uri="{BB962C8B-B14F-4D97-AF65-F5344CB8AC3E}">
        <p14:creationId xmlns:p14="http://schemas.microsoft.com/office/powerpoint/2010/main" val="1993157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14</a:t>
            </a:fld>
            <a:endParaRPr lang="en-GB"/>
          </a:p>
        </p:txBody>
      </p:sp>
    </p:spTree>
    <p:extLst>
      <p:ext uri="{BB962C8B-B14F-4D97-AF65-F5344CB8AC3E}">
        <p14:creationId xmlns:p14="http://schemas.microsoft.com/office/powerpoint/2010/main" val="3929513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15</a:t>
            </a:fld>
            <a:endParaRPr lang="en-GB"/>
          </a:p>
        </p:txBody>
      </p:sp>
    </p:spTree>
    <p:extLst>
      <p:ext uri="{BB962C8B-B14F-4D97-AF65-F5344CB8AC3E}">
        <p14:creationId xmlns:p14="http://schemas.microsoft.com/office/powerpoint/2010/main" val="1376504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16</a:t>
            </a:fld>
            <a:endParaRPr lang="en-GB"/>
          </a:p>
        </p:txBody>
      </p:sp>
    </p:spTree>
    <p:extLst>
      <p:ext uri="{BB962C8B-B14F-4D97-AF65-F5344CB8AC3E}">
        <p14:creationId xmlns:p14="http://schemas.microsoft.com/office/powerpoint/2010/main" val="3258721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3C5546-1FB3-4F99-B2EE-375E7934D7C1}" type="slidenum">
              <a:rPr lang="en-GB" smtClean="0"/>
              <a:t>18</a:t>
            </a:fld>
            <a:endParaRPr lang="en-GB"/>
          </a:p>
        </p:txBody>
      </p:sp>
    </p:spTree>
    <p:extLst>
      <p:ext uri="{BB962C8B-B14F-4D97-AF65-F5344CB8AC3E}">
        <p14:creationId xmlns:p14="http://schemas.microsoft.com/office/powerpoint/2010/main" val="33126485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647AF2-B876-4450-9A1D-45D27FE7F272}" type="datetimeFigureOut">
              <a:rPr lang="en-GB" smtClean="0"/>
              <a:t>17/02/2025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9255346" y="2750337"/>
            <a:ext cx="1171888" cy="1356442"/>
          </a:xfrm>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2104513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309"/>
            <a:ext cx="1154151" cy="1090789"/>
          </a:xfrm>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1141605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615"/>
            <a:ext cx="1154151" cy="1090789"/>
          </a:xfrm>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1234660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87BFF2EE-AD99-4B63-B9EB-8FF75082693B}" type="slidenum">
              <a:rPr lang="en-GB" smtClean="0"/>
              <a:t>‹#›</a:t>
            </a:fld>
            <a:endParaRPr lang="en-GB"/>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024616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41599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6647AF2-B876-4450-9A1D-45D27FE7F272}" type="datetimeFigureOut">
              <a:rPr lang="en-GB" smtClean="0"/>
              <a:t>17/02/2025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3135762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6647AF2-B876-4450-9A1D-45D27FE7F272}" type="datetimeFigureOut">
              <a:rPr lang="en-GB" smtClean="0"/>
              <a:t>17/02/2025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1296569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647AF2-B876-4450-9A1D-45D27FE7F272}" type="datetimeFigureOut">
              <a:rPr lang="en-GB" smtClean="0"/>
              <a:t>17/02/2025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4143486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D6647AF2-B876-4450-9A1D-45D27FE7F272}" type="datetimeFigureOut">
              <a:rPr lang="en-GB" smtClean="0"/>
              <a:t>17/02/2025</a:t>
            </a:fld>
            <a:endParaRPr lang="en-GB"/>
          </a:p>
        </p:txBody>
      </p:sp>
      <p:sp>
        <p:nvSpPr>
          <p:cNvPr id="5" name="Footer Placeholder 4"/>
          <p:cNvSpPr>
            <a:spLocks noGrp="1"/>
          </p:cNvSpPr>
          <p:nvPr>
            <p:ph type="ftr" sz="quarter" idx="11"/>
          </p:nvPr>
        </p:nvSpPr>
        <p:spPr>
          <a:xfrm>
            <a:off x="680321" y="5936188"/>
            <a:ext cx="6126805" cy="365125"/>
          </a:xfrm>
        </p:spPr>
        <p:txBody>
          <a:bodyPr/>
          <a:lstStyle/>
          <a:p>
            <a:endParaRPr lang="en-GB"/>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87BFF2EE-AD99-4B63-B9EB-8FF75082693B}" type="slidenum">
              <a:rPr lang="en-GB" smtClean="0"/>
              <a:t>‹#›</a:t>
            </a:fld>
            <a:endParaRPr lang="en-GB"/>
          </a:p>
        </p:txBody>
      </p:sp>
    </p:spTree>
    <p:extLst>
      <p:ext uri="{BB962C8B-B14F-4D97-AF65-F5344CB8AC3E}">
        <p14:creationId xmlns:p14="http://schemas.microsoft.com/office/powerpoint/2010/main" val="1374174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647AF2-B876-4450-9A1D-45D27FE7F272}" type="datetimeFigureOut">
              <a:rPr lang="en-GB" smtClean="0"/>
              <a:t>17/02/2025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2367604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647AF2-B876-4450-9A1D-45D27FE7F272}" type="datetimeFigureOut">
              <a:rPr lang="en-GB" smtClean="0"/>
              <a:t>17/02/2025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729455" y="2869895"/>
            <a:ext cx="1154151" cy="1090789"/>
          </a:xfrm>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252561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1748682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647AF2-B876-4450-9A1D-45D27FE7F272}" type="datetimeFigureOut">
              <a:rPr lang="en-GB" smtClean="0"/>
              <a:t>17/02/2025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3728070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6647AF2-B876-4450-9A1D-45D27FE7F272}" type="datetimeFigureOut">
              <a:rPr lang="en-GB" smtClean="0"/>
              <a:t>17/02/2025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1856627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D6647AF2-B876-4450-9A1D-45D27FE7F272}" type="datetimeFigureOut">
              <a:rPr lang="en-GB" smtClean="0"/>
              <a:t>17/02/2025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2932150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304863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647AF2-B876-4450-9A1D-45D27FE7F272}" type="datetimeFigureOut">
              <a:rPr lang="en-GB" smtClean="0"/>
              <a:t>17/02/2025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BFF2EE-AD99-4B63-B9EB-8FF75082693B}" type="slidenum">
              <a:rPr lang="en-GB" smtClean="0"/>
              <a:t>‹#›</a:t>
            </a:fld>
            <a:endParaRPr lang="en-GB"/>
          </a:p>
        </p:txBody>
      </p:sp>
    </p:spTree>
    <p:extLst>
      <p:ext uri="{BB962C8B-B14F-4D97-AF65-F5344CB8AC3E}">
        <p14:creationId xmlns:p14="http://schemas.microsoft.com/office/powerpoint/2010/main" val="324177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6647AF2-B876-4450-9A1D-45D27FE7F272}" type="datetimeFigureOut">
              <a:rPr lang="en-GB" smtClean="0"/>
              <a:t>17/02/2025</a:t>
            </a:fld>
            <a:endParaRPr lang="en-GB"/>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7BFF2EE-AD99-4B63-B9EB-8FF75082693B}" type="slidenum">
              <a:rPr lang="en-GB" smtClean="0"/>
              <a:t>‹#›</a:t>
            </a:fld>
            <a:endParaRPr lang="en-GB"/>
          </a:p>
        </p:txBody>
      </p:sp>
    </p:spTree>
    <p:extLst>
      <p:ext uri="{BB962C8B-B14F-4D97-AF65-F5344CB8AC3E}">
        <p14:creationId xmlns:p14="http://schemas.microsoft.com/office/powerpoint/2010/main" val="2331554556"/>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0322" y="2340528"/>
            <a:ext cx="8144134" cy="1766251"/>
          </a:xfrm>
        </p:spPr>
        <p:txBody>
          <a:bodyPr/>
          <a:lstStyle/>
          <a:p>
            <a:r>
              <a:rPr lang="en-GB" dirty="0"/>
              <a:t>EMDR for Schizophrenia and psychosis </a:t>
            </a:r>
          </a:p>
        </p:txBody>
      </p:sp>
      <p:sp>
        <p:nvSpPr>
          <p:cNvPr id="3" name="Subtitle 2"/>
          <p:cNvSpPr>
            <a:spLocks noGrp="1"/>
          </p:cNvSpPr>
          <p:nvPr>
            <p:ph type="subTitle" idx="1"/>
          </p:nvPr>
        </p:nvSpPr>
        <p:spPr>
          <a:xfrm>
            <a:off x="680322" y="4394038"/>
            <a:ext cx="8478192" cy="2463962"/>
          </a:xfrm>
        </p:spPr>
        <p:txBody>
          <a:bodyPr>
            <a:normAutofit fontScale="85000" lnSpcReduction="10000"/>
          </a:bodyPr>
          <a:lstStyle/>
          <a:p>
            <a:r>
              <a:rPr lang="en-GB" sz="4000" dirty="0"/>
              <a:t>Dr Darren James B.Sc., PhD, DClinPsy  </a:t>
            </a:r>
          </a:p>
          <a:p>
            <a:r>
              <a:rPr lang="en-GB" sz="4000" dirty="0"/>
              <a:t>Consultant Clinical Psychologist</a:t>
            </a:r>
          </a:p>
          <a:p>
            <a:r>
              <a:rPr lang="en-GB" sz="3300" dirty="0"/>
              <a:t>Europe Accredited EMDR Consultant Supervisor </a:t>
            </a:r>
          </a:p>
          <a:p>
            <a:endParaRPr lang="en-GB" sz="3600" dirty="0"/>
          </a:p>
          <a:p>
            <a:r>
              <a:rPr lang="en-GB" sz="2600" dirty="0"/>
              <a:t>Acknowledgement and special thanks to  Professor Paul Miller  </a:t>
            </a:r>
          </a:p>
        </p:txBody>
      </p:sp>
    </p:spTree>
    <p:extLst>
      <p:ext uri="{BB962C8B-B14F-4D97-AF65-F5344CB8AC3E}">
        <p14:creationId xmlns:p14="http://schemas.microsoft.com/office/powerpoint/2010/main" val="2185123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42950" y="323850"/>
            <a:ext cx="10953750" cy="617490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144202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5750" y="171449"/>
            <a:ext cx="11696700" cy="65045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81024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08"/>
            <a:ext cx="9258300" cy="666750"/>
          </a:xfrm>
          <a:solidFill>
            <a:schemeClr val="bg1"/>
          </a:solidFill>
        </p:spPr>
        <p:txBody>
          <a:bodyPr/>
          <a:lstStyle/>
          <a:p>
            <a:r>
              <a:rPr lang="en-GB" dirty="0"/>
              <a:t>The Wizard of Oz fallacy </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21179739">
            <a:off x="4545961" y="289935"/>
            <a:ext cx="4972050" cy="3543300"/>
          </a:xfrm>
          <a:prstGeom prst="rect">
            <a:avLst/>
          </a:prstGeom>
        </p:spPr>
      </p:pic>
      <p:pic>
        <p:nvPicPr>
          <p:cNvPr id="6" name="Picture 5"/>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973" b="99863" l="10000" r="89000">
                        <a14:foregroundMark x1="31333" y1="98224" x2="39667" y2="85383"/>
                        <a14:foregroundMark x1="39667" y1="85383" x2="68667" y2="85383"/>
                        <a14:foregroundMark x1="68667" y1="85383" x2="72667" y2="99590"/>
                        <a14:foregroundMark x1="72667" y1="98907" x2="29667" y2="97541"/>
                        <a14:foregroundMark x1="37333" y1="69399" x2="20667" y2="74180"/>
                        <a14:foregroundMark x1="20667" y1="74180" x2="20667" y2="74180"/>
                        <a14:foregroundMark x1="15667" y1="47131" x2="10667" y2="43033"/>
                        <a14:foregroundMark x1="13333" y1="34836" x2="29667" y2="34563"/>
                        <a14:foregroundMark x1="29000" y1="33880" x2="30667" y2="22678"/>
                      </a14:backgroundRemoval>
                    </a14:imgEffect>
                  </a14:imgLayer>
                </a14:imgProps>
              </a:ext>
              <a:ext uri="{28A0092B-C50C-407E-A947-70E740481C1C}">
                <a14:useLocalDpi xmlns:a14="http://schemas.microsoft.com/office/drawing/2010/main" val="0"/>
              </a:ext>
            </a:extLst>
          </a:blip>
          <a:srcRect/>
          <a:stretch/>
        </p:blipFill>
        <p:spPr>
          <a:xfrm>
            <a:off x="9029700" y="-1415796"/>
            <a:ext cx="3390900" cy="8273796"/>
          </a:xfrm>
          <a:prstGeom prst="rect">
            <a:avLst/>
          </a:prstGeom>
        </p:spPr>
      </p:pic>
      <p:sp>
        <p:nvSpPr>
          <p:cNvPr id="7" name="TextBox 6"/>
          <p:cNvSpPr txBox="1"/>
          <p:nvPr/>
        </p:nvSpPr>
        <p:spPr>
          <a:xfrm>
            <a:off x="0" y="1438833"/>
            <a:ext cx="5143500" cy="3785652"/>
          </a:xfrm>
          <a:prstGeom prst="rect">
            <a:avLst/>
          </a:prstGeom>
          <a:noFill/>
        </p:spPr>
        <p:txBody>
          <a:bodyPr wrap="square" rtlCol="0">
            <a:spAutoFit/>
          </a:bodyPr>
          <a:lstStyle/>
          <a:p>
            <a:endParaRPr lang="en-GB" sz="2800" b="1" dirty="0"/>
          </a:p>
          <a:p>
            <a:r>
              <a:rPr lang="en-GB" sz="2400" dirty="0"/>
              <a:t>In viewing voices as a “peopled wound”, we need to acknowledge that they are a system of interrelating memory networks. This system may be complex and cryptic, taking many clinical contact hours to understand. </a:t>
            </a:r>
          </a:p>
          <a:p>
            <a:endParaRPr lang="en-GB" sz="2400" dirty="0"/>
          </a:p>
          <a:p>
            <a:endParaRPr lang="en-GB" sz="2000" dirty="0"/>
          </a:p>
        </p:txBody>
      </p:sp>
      <p:sp>
        <p:nvSpPr>
          <p:cNvPr id="8" name="TextBox 7"/>
          <p:cNvSpPr txBox="1"/>
          <p:nvPr/>
        </p:nvSpPr>
        <p:spPr>
          <a:xfrm>
            <a:off x="0" y="4919008"/>
            <a:ext cx="8534400" cy="1938992"/>
          </a:xfrm>
          <a:prstGeom prst="rect">
            <a:avLst/>
          </a:prstGeom>
          <a:noFill/>
        </p:spPr>
        <p:txBody>
          <a:bodyPr wrap="square" rtlCol="0">
            <a:spAutoFit/>
          </a:bodyPr>
          <a:lstStyle/>
          <a:p>
            <a:r>
              <a:rPr lang="en-GB" sz="2400" dirty="0"/>
              <a:t>In some cases, there are disowned child parts that hide behind the voice of an abuser. </a:t>
            </a:r>
          </a:p>
          <a:p>
            <a:endParaRPr lang="en-GB" sz="2400" dirty="0"/>
          </a:p>
          <a:p>
            <a:r>
              <a:rPr lang="en-GB" sz="2400" dirty="0"/>
              <a:t>“The voices took the place of my pain.” Eleanor </a:t>
            </a:r>
            <a:r>
              <a:rPr lang="en-GB" sz="2400" dirty="0" err="1"/>
              <a:t>Longden</a:t>
            </a:r>
            <a:r>
              <a:rPr lang="en-GB" sz="2400" dirty="0"/>
              <a:t> (2013) </a:t>
            </a:r>
          </a:p>
        </p:txBody>
      </p:sp>
      <p:sp>
        <p:nvSpPr>
          <p:cNvPr id="9" name="TextBox 8"/>
          <p:cNvSpPr txBox="1"/>
          <p:nvPr/>
        </p:nvSpPr>
        <p:spPr>
          <a:xfrm>
            <a:off x="24122" y="650349"/>
            <a:ext cx="5290828" cy="1077218"/>
          </a:xfrm>
          <a:prstGeom prst="rect">
            <a:avLst/>
          </a:prstGeom>
          <a:noFill/>
          <a:ln>
            <a:solidFill>
              <a:schemeClr val="tx1"/>
            </a:solidFill>
          </a:ln>
        </p:spPr>
        <p:txBody>
          <a:bodyPr wrap="square" rtlCol="0">
            <a:spAutoFit/>
          </a:bodyPr>
          <a:lstStyle/>
          <a:p>
            <a:pPr lvl="0"/>
            <a:r>
              <a:rPr lang="en-GB" sz="3200" b="1">
                <a:solidFill>
                  <a:prstClr val="white"/>
                </a:solidFill>
              </a:rPr>
              <a:t>The key is getting to the DMN</a:t>
            </a:r>
            <a:endParaRPr lang="en-GB" sz="3200" b="1" dirty="0">
              <a:solidFill>
                <a:prstClr val="white"/>
              </a:solidFill>
            </a:endParaRPr>
          </a:p>
        </p:txBody>
      </p:sp>
    </p:spTree>
    <p:extLst>
      <p:ext uri="{BB962C8B-B14F-4D97-AF65-F5344CB8AC3E}">
        <p14:creationId xmlns:p14="http://schemas.microsoft.com/office/powerpoint/2010/main" val="992212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5781" t="25832" r="26094" b="22501"/>
          <a:stretch/>
        </p:blipFill>
        <p:spPr>
          <a:xfrm>
            <a:off x="4031866" y="9525"/>
            <a:ext cx="8160134" cy="5353049"/>
          </a:xfrm>
          <a:prstGeom prst="rect">
            <a:avLst/>
          </a:prstGeom>
        </p:spPr>
      </p:pic>
      <p:sp>
        <p:nvSpPr>
          <p:cNvPr id="3" name="TextBox 2"/>
          <p:cNvSpPr txBox="1"/>
          <p:nvPr/>
        </p:nvSpPr>
        <p:spPr>
          <a:xfrm>
            <a:off x="0" y="133350"/>
            <a:ext cx="4019550" cy="5324535"/>
          </a:xfrm>
          <a:prstGeom prst="rect">
            <a:avLst/>
          </a:prstGeom>
          <a:noFill/>
        </p:spPr>
        <p:txBody>
          <a:bodyPr wrap="square" rtlCol="0">
            <a:spAutoFit/>
          </a:bodyPr>
          <a:lstStyle/>
          <a:p>
            <a:r>
              <a:rPr lang="en-GB" sz="2000" dirty="0"/>
              <a:t>The autonomic nervous system has two branches: the sympathetic nervous system and the parasympathetic nervous system. The sympathetic nervous system is responsible for fight and flight response when a person senses fear or danger, while the parasympathetic nervous system consists of the vagus nerve.</a:t>
            </a:r>
          </a:p>
          <a:p>
            <a:endParaRPr lang="en-GB" sz="2000" dirty="0"/>
          </a:p>
          <a:p>
            <a:r>
              <a:rPr lang="en-GB" sz="2000" dirty="0"/>
              <a:t>The vagus nerve has two branches- dorsal and ventral. The dorsal branch is older and in case of fear or danger immobilises a person i.e. to faint or act dead. </a:t>
            </a:r>
          </a:p>
        </p:txBody>
      </p:sp>
      <p:sp>
        <p:nvSpPr>
          <p:cNvPr id="4" name="TextBox 3"/>
          <p:cNvSpPr txBox="1"/>
          <p:nvPr/>
        </p:nvSpPr>
        <p:spPr>
          <a:xfrm>
            <a:off x="0" y="5457885"/>
            <a:ext cx="11506200" cy="1015663"/>
          </a:xfrm>
          <a:prstGeom prst="rect">
            <a:avLst/>
          </a:prstGeom>
          <a:noFill/>
        </p:spPr>
        <p:txBody>
          <a:bodyPr wrap="square" rtlCol="0">
            <a:spAutoFit/>
          </a:bodyPr>
          <a:lstStyle/>
          <a:p>
            <a:r>
              <a:rPr lang="en-GB" sz="2000" dirty="0"/>
              <a:t>The ventral branch is recent in evolutionary history as is found in mammals. The function of the ventral branch is to put a brake on fight and flight responses and make a person feel calm and safe and able to indulge in social communication </a:t>
            </a:r>
          </a:p>
        </p:txBody>
      </p:sp>
    </p:spTree>
    <p:extLst>
      <p:ext uri="{BB962C8B-B14F-4D97-AF65-F5344CB8AC3E}">
        <p14:creationId xmlns:p14="http://schemas.microsoft.com/office/powerpoint/2010/main" val="913031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4102"/>
          <a:stretch/>
        </p:blipFill>
        <p:spPr>
          <a:xfrm>
            <a:off x="834034" y="162847"/>
            <a:ext cx="10367366" cy="6274529"/>
          </a:xfrm>
          <a:prstGeom prst="rect">
            <a:avLst/>
          </a:prstGeom>
        </p:spPr>
      </p:pic>
    </p:spTree>
    <p:extLst>
      <p:ext uri="{BB962C8B-B14F-4D97-AF65-F5344CB8AC3E}">
        <p14:creationId xmlns:p14="http://schemas.microsoft.com/office/powerpoint/2010/main" val="2535868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21718" t="28056" r="21563" b="15277"/>
          <a:stretch/>
        </p:blipFill>
        <p:spPr>
          <a:xfrm>
            <a:off x="133350" y="0"/>
            <a:ext cx="9848850" cy="5534891"/>
          </a:xfrm>
          <a:prstGeom prst="rect">
            <a:avLst/>
          </a:prstGeom>
        </p:spPr>
      </p:pic>
      <p:sp>
        <p:nvSpPr>
          <p:cNvPr id="3" name="TextBox 2"/>
          <p:cNvSpPr txBox="1"/>
          <p:nvPr/>
        </p:nvSpPr>
        <p:spPr>
          <a:xfrm>
            <a:off x="133350" y="5372100"/>
            <a:ext cx="12058650" cy="1323439"/>
          </a:xfrm>
          <a:prstGeom prst="rect">
            <a:avLst/>
          </a:prstGeom>
          <a:solidFill>
            <a:schemeClr val="tx1"/>
          </a:solidFill>
          <a:ln w="76200">
            <a:solidFill>
              <a:schemeClr val="bg1"/>
            </a:solidFill>
          </a:ln>
        </p:spPr>
        <p:txBody>
          <a:bodyPr wrap="square" rtlCol="0">
            <a:spAutoFit/>
          </a:bodyPr>
          <a:lstStyle/>
          <a:p>
            <a:r>
              <a:rPr lang="en-GB" sz="2000" dirty="0">
                <a:solidFill>
                  <a:sysClr val="windowText" lastClr="000000"/>
                </a:solidFill>
              </a:rPr>
              <a:t>When we sense fear our first response is to calm down and to </a:t>
            </a:r>
            <a:r>
              <a:rPr lang="en-GB" sz="2000" b="1" dirty="0">
                <a:solidFill>
                  <a:sysClr val="windowText" lastClr="000000"/>
                </a:solidFill>
              </a:rPr>
              <a:t>engage socially (ventral vagus system) </a:t>
            </a:r>
            <a:r>
              <a:rPr lang="en-GB" sz="2000" dirty="0">
                <a:solidFill>
                  <a:sysClr val="windowText" lastClr="000000"/>
                </a:solidFill>
              </a:rPr>
              <a:t>e.g. cry for help, plead for forgiveness etc. </a:t>
            </a:r>
          </a:p>
          <a:p>
            <a:r>
              <a:rPr lang="en-GB" sz="2000" dirty="0">
                <a:solidFill>
                  <a:sysClr val="windowText" lastClr="000000"/>
                </a:solidFill>
              </a:rPr>
              <a:t>If this fails we move to the next level which is </a:t>
            </a:r>
            <a:r>
              <a:rPr lang="en-GB" sz="2000" b="1" dirty="0">
                <a:solidFill>
                  <a:sysClr val="windowText" lastClr="000000"/>
                </a:solidFill>
              </a:rPr>
              <a:t>fight or flight (sympathetic nervous system), </a:t>
            </a:r>
            <a:r>
              <a:rPr lang="en-GB" sz="2000" dirty="0">
                <a:solidFill>
                  <a:sysClr val="windowText" lastClr="000000"/>
                </a:solidFill>
              </a:rPr>
              <a:t>if that mechanism also fails we become </a:t>
            </a:r>
            <a:r>
              <a:rPr lang="en-GB" sz="2000" b="1" dirty="0">
                <a:solidFill>
                  <a:sysClr val="windowText" lastClr="000000"/>
                </a:solidFill>
              </a:rPr>
              <a:t>immobilized by fear (dorsal vagus system). </a:t>
            </a:r>
          </a:p>
        </p:txBody>
      </p:sp>
    </p:spTree>
    <p:extLst>
      <p:ext uri="{BB962C8B-B14F-4D97-AF65-F5344CB8AC3E}">
        <p14:creationId xmlns:p14="http://schemas.microsoft.com/office/powerpoint/2010/main" val="1867865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125" t="27222" r="18125" b="12573"/>
          <a:stretch/>
        </p:blipFill>
        <p:spPr>
          <a:xfrm>
            <a:off x="381000" y="247649"/>
            <a:ext cx="11410950" cy="6281167"/>
          </a:xfrm>
          <a:prstGeom prst="rect">
            <a:avLst/>
          </a:prstGeom>
          <a:ln w="57150">
            <a:solidFill>
              <a:schemeClr val="tx1"/>
            </a:solidFill>
          </a:ln>
        </p:spPr>
      </p:pic>
    </p:spTree>
    <p:extLst>
      <p:ext uri="{BB962C8B-B14F-4D97-AF65-F5344CB8AC3E}">
        <p14:creationId xmlns:p14="http://schemas.microsoft.com/office/powerpoint/2010/main" val="3533236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700" y="776287"/>
            <a:ext cx="7473951" cy="5605463"/>
          </a:xfrm>
          <a:prstGeom prst="rect">
            <a:avLst/>
          </a:prstGeom>
        </p:spPr>
      </p:pic>
      <p:sp>
        <p:nvSpPr>
          <p:cNvPr id="3" name="Cloud Callout 2"/>
          <p:cNvSpPr/>
          <p:nvPr/>
        </p:nvSpPr>
        <p:spPr>
          <a:xfrm>
            <a:off x="537882" y="94130"/>
            <a:ext cx="3267635" cy="2649070"/>
          </a:xfrm>
          <a:prstGeom prst="cloudCallout">
            <a:avLst>
              <a:gd name="adj1" fmla="val 82769"/>
              <a:gd name="adj2" fmla="val 1858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4000" dirty="0"/>
              <a:t>EMDR?</a:t>
            </a:r>
          </a:p>
          <a:p>
            <a:pPr algn="ctr"/>
            <a:r>
              <a:rPr lang="en-GB" sz="3200" dirty="0"/>
              <a:t>WTF?</a:t>
            </a:r>
          </a:p>
        </p:txBody>
      </p:sp>
    </p:spTree>
    <p:extLst>
      <p:ext uri="{BB962C8B-B14F-4D97-AF65-F5344CB8AC3E}">
        <p14:creationId xmlns:p14="http://schemas.microsoft.com/office/powerpoint/2010/main" val="6345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1364" y="134471"/>
            <a:ext cx="9749117" cy="5510369"/>
          </a:xfrm>
          <a:prstGeom prst="rect">
            <a:avLst/>
          </a:prstGeom>
          <a:ln w="57150">
            <a:solidFill>
              <a:schemeClr val="tx1"/>
            </a:solidFill>
          </a:ln>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6647" y="4208929"/>
            <a:ext cx="3368898" cy="2528047"/>
          </a:xfrm>
          <a:prstGeom prst="rect">
            <a:avLst/>
          </a:prstGeom>
        </p:spPr>
      </p:pic>
      <p:sp>
        <p:nvSpPr>
          <p:cNvPr id="8" name="TextBox 7"/>
          <p:cNvSpPr txBox="1"/>
          <p:nvPr/>
        </p:nvSpPr>
        <p:spPr>
          <a:xfrm>
            <a:off x="161364" y="5983941"/>
            <a:ext cx="7490012" cy="646331"/>
          </a:xfrm>
          <a:prstGeom prst="rect">
            <a:avLst/>
          </a:prstGeom>
          <a:solidFill>
            <a:schemeClr val="bg1"/>
          </a:solidFill>
        </p:spPr>
        <p:txBody>
          <a:bodyPr wrap="square" rtlCol="0">
            <a:spAutoFit/>
          </a:bodyPr>
          <a:lstStyle/>
          <a:p>
            <a:r>
              <a:rPr lang="en-GB" sz="3600" dirty="0"/>
              <a:t>How/why do eye movements work?</a:t>
            </a:r>
          </a:p>
        </p:txBody>
      </p:sp>
      <p:sp>
        <p:nvSpPr>
          <p:cNvPr id="7" name="Cloud Callout 2">
            <a:extLst>
              <a:ext uri="{FF2B5EF4-FFF2-40B4-BE49-F238E27FC236}">
                <a16:creationId xmlns:a16="http://schemas.microsoft.com/office/drawing/2014/main" id="{C71CEA80-E5F4-414F-A046-2E2EC3E32B0F}"/>
              </a:ext>
            </a:extLst>
          </p:cNvPr>
          <p:cNvSpPr/>
          <p:nvPr/>
        </p:nvSpPr>
        <p:spPr>
          <a:xfrm>
            <a:off x="7277101" y="3866031"/>
            <a:ext cx="1743120" cy="1182220"/>
          </a:xfrm>
          <a:prstGeom prst="cloudCallout">
            <a:avLst>
              <a:gd name="adj1" fmla="val 82769"/>
              <a:gd name="adj2" fmla="val 1858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400" dirty="0"/>
              <a:t>EMDR?</a:t>
            </a:r>
          </a:p>
          <a:p>
            <a:pPr algn="ctr"/>
            <a:r>
              <a:rPr lang="en-GB" sz="1400" dirty="0"/>
              <a:t>WTF?</a:t>
            </a:r>
          </a:p>
        </p:txBody>
      </p:sp>
    </p:spTree>
    <p:extLst>
      <p:ext uri="{BB962C8B-B14F-4D97-AF65-F5344CB8AC3E}">
        <p14:creationId xmlns:p14="http://schemas.microsoft.com/office/powerpoint/2010/main" val="4207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effects of DAS/BLS</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10178" y="2076459"/>
            <a:ext cx="5733052" cy="4229091"/>
          </a:xfrm>
          <a:prstGeom prst="rect">
            <a:avLst/>
          </a:prstGeom>
        </p:spPr>
      </p:pic>
      <p:sp>
        <p:nvSpPr>
          <p:cNvPr id="4" name="TextBox 3"/>
          <p:cNvSpPr txBox="1"/>
          <p:nvPr/>
        </p:nvSpPr>
        <p:spPr>
          <a:xfrm>
            <a:off x="0" y="2076459"/>
            <a:ext cx="6057900" cy="4616648"/>
          </a:xfrm>
          <a:prstGeom prst="rect">
            <a:avLst/>
          </a:prstGeom>
          <a:noFill/>
        </p:spPr>
        <p:txBody>
          <a:bodyPr wrap="square" rtlCol="0">
            <a:spAutoFit/>
          </a:bodyPr>
          <a:lstStyle/>
          <a:p>
            <a:pPr marL="457200" indent="-457200">
              <a:buFont typeface="Arial" panose="020B0604020202020204" pitchFamily="34" charset="0"/>
              <a:buChar char="•"/>
            </a:pPr>
            <a:r>
              <a:rPr lang="en-GB" sz="2100" dirty="0"/>
              <a:t>DAS/BLS switched OFF the Ventral/Affective Anterior Cingulate Cortex</a:t>
            </a:r>
          </a:p>
          <a:p>
            <a:pPr marL="457200" indent="-457200">
              <a:buFont typeface="Arial" panose="020B0604020202020204" pitchFamily="34" charset="0"/>
              <a:buChar char="•"/>
            </a:pPr>
            <a:r>
              <a:rPr lang="en-GB" sz="2100" dirty="0"/>
              <a:t>This results in -&gt; Switching ON the Dorsal/Cognitive ACC </a:t>
            </a:r>
          </a:p>
          <a:p>
            <a:pPr marL="457200" indent="-457200">
              <a:buFont typeface="Arial" panose="020B0604020202020204" pitchFamily="34" charset="0"/>
              <a:buChar char="•"/>
            </a:pPr>
            <a:r>
              <a:rPr lang="en-GB" sz="2100" dirty="0"/>
              <a:t>Neurobiological interest in these brain regions is consistent with later work (Kaye, 2007) suggesting that EMs utilize error monitoring to reverse the suppression of the dorsal (cognitive) subdivision of the ACC by lowering activity of the ventral (affective) subdivision. In other words, DAS/BLS switches off the emotional area of the ACC, which then switches on the thinking area of the ACC. </a:t>
            </a:r>
          </a:p>
        </p:txBody>
      </p:sp>
    </p:spTree>
    <p:extLst>
      <p:ext uri="{BB962C8B-B14F-4D97-AF65-F5344CB8AC3E}">
        <p14:creationId xmlns:p14="http://schemas.microsoft.com/office/powerpoint/2010/main" val="43961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78" y="303285"/>
            <a:ext cx="9613861" cy="1080938"/>
          </a:xfrm>
        </p:spPr>
        <p:txBody>
          <a:bodyPr>
            <a:normAutofit/>
          </a:bodyPr>
          <a:lstStyle/>
          <a:p>
            <a:r>
              <a:rPr lang="en-GB" sz="2400" dirty="0"/>
              <a:t>Things are </a:t>
            </a:r>
            <a:r>
              <a:rPr lang="en-GB" sz="2400" u="sng" dirty="0"/>
              <a:t>not</a:t>
            </a:r>
            <a:r>
              <a:rPr lang="en-GB" sz="2400" dirty="0"/>
              <a:t> always as they initially appear…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9877" y="2210173"/>
            <a:ext cx="6370636" cy="361468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285513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66937" y="323850"/>
            <a:ext cx="7019416" cy="6191250"/>
          </a:xfrm>
          <a:prstGeom prst="rect">
            <a:avLst/>
          </a:prstGeom>
          <a:ln w="76200">
            <a:solidFill>
              <a:schemeClr val="bg1"/>
            </a:solidFill>
          </a:ln>
        </p:spPr>
      </p:pic>
      <p:sp>
        <p:nvSpPr>
          <p:cNvPr id="5" name="TextBox 4"/>
          <p:cNvSpPr txBox="1"/>
          <p:nvPr/>
        </p:nvSpPr>
        <p:spPr>
          <a:xfrm rot="21076895">
            <a:off x="9925050" y="4457699"/>
            <a:ext cx="2019300" cy="584775"/>
          </a:xfrm>
          <a:prstGeom prst="rect">
            <a:avLst/>
          </a:prstGeom>
          <a:solidFill>
            <a:schemeClr val="tx1"/>
          </a:solidFill>
          <a:ln w="76200">
            <a:solidFill>
              <a:schemeClr val="bg1"/>
            </a:solidFill>
          </a:ln>
        </p:spPr>
        <p:txBody>
          <a:bodyPr wrap="square" rtlCol="0">
            <a:spAutoFit/>
          </a:bodyPr>
          <a:lstStyle/>
          <a:p>
            <a:r>
              <a:rPr lang="en-GB" sz="3200" b="1" dirty="0">
                <a:solidFill>
                  <a:schemeClr val="bg1"/>
                </a:solidFill>
              </a:rPr>
              <a:t>EMDR 2.0</a:t>
            </a:r>
          </a:p>
        </p:txBody>
      </p:sp>
      <p:sp>
        <p:nvSpPr>
          <p:cNvPr id="11" name="Bent-Up Arrow 10"/>
          <p:cNvSpPr/>
          <p:nvPr/>
        </p:nvSpPr>
        <p:spPr>
          <a:xfrm>
            <a:off x="9395903" y="5192137"/>
            <a:ext cx="1748347" cy="541913"/>
          </a:xfrm>
          <a:prstGeom prst="bentUpArrow">
            <a:avLst/>
          </a:prstGeom>
          <a:solidFill>
            <a:schemeClr val="tx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9337150" y="6003638"/>
            <a:ext cx="2564092" cy="584775"/>
          </a:xfrm>
          <a:prstGeom prst="rect">
            <a:avLst/>
          </a:prstGeom>
          <a:solidFill>
            <a:schemeClr val="tx1"/>
          </a:solidFill>
          <a:ln w="76200">
            <a:solidFill>
              <a:schemeClr val="bg1"/>
            </a:solidFill>
          </a:ln>
        </p:spPr>
        <p:txBody>
          <a:bodyPr wrap="square" rtlCol="0">
            <a:spAutoFit/>
          </a:bodyPr>
          <a:lstStyle/>
          <a:p>
            <a:r>
              <a:rPr lang="en-GB" sz="3200" b="1" dirty="0">
                <a:solidFill>
                  <a:schemeClr val="bg1"/>
                </a:solidFill>
              </a:rPr>
              <a:t>Ad De Jongh</a:t>
            </a:r>
          </a:p>
        </p:txBody>
      </p:sp>
      <p:sp>
        <p:nvSpPr>
          <p:cNvPr id="7" name="Bent-Up Arrow 6"/>
          <p:cNvSpPr/>
          <p:nvPr/>
        </p:nvSpPr>
        <p:spPr>
          <a:xfrm flipH="1" flipV="1">
            <a:off x="5002050" y="1449186"/>
            <a:ext cx="2908272" cy="653931"/>
          </a:xfrm>
          <a:prstGeom prst="bentUpArrow">
            <a:avLst/>
          </a:prstGeom>
          <a:solidFill>
            <a:schemeClr val="tx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119872" y="1272122"/>
            <a:ext cx="4072127" cy="461665"/>
          </a:xfrm>
          <a:prstGeom prst="rect">
            <a:avLst/>
          </a:prstGeom>
          <a:solidFill>
            <a:schemeClr val="tx1"/>
          </a:solidFill>
          <a:ln w="76200">
            <a:solidFill>
              <a:schemeClr val="bg1"/>
            </a:solidFill>
          </a:ln>
        </p:spPr>
        <p:txBody>
          <a:bodyPr wrap="square" rtlCol="0">
            <a:spAutoFit/>
          </a:bodyPr>
          <a:lstStyle/>
          <a:p>
            <a:r>
              <a:rPr lang="en-GB" sz="2400" b="1" dirty="0">
                <a:solidFill>
                  <a:schemeClr val="bg1"/>
                </a:solidFill>
              </a:rPr>
              <a:t>Working Memory- overload </a:t>
            </a:r>
          </a:p>
        </p:txBody>
      </p:sp>
    </p:spTree>
    <p:extLst>
      <p:ext uri="{BB962C8B-B14F-4D97-AF65-F5344CB8AC3E}">
        <p14:creationId xmlns:p14="http://schemas.microsoft.com/office/powerpoint/2010/main" val="29735115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90710">
            <a:off x="493688" y="2319212"/>
            <a:ext cx="1968746" cy="288307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112" y="-485195"/>
            <a:ext cx="6803239" cy="753090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022039" y="3256740"/>
            <a:ext cx="2340289" cy="331938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3917" y="3199939"/>
            <a:ext cx="1041298" cy="1041298"/>
          </a:xfrm>
          <a:prstGeom prst="rect">
            <a:avLst/>
          </a:prstGeom>
        </p:spPr>
      </p:pic>
      <p:sp>
        <p:nvSpPr>
          <p:cNvPr id="12" name="TextBox 11"/>
          <p:cNvSpPr txBox="1"/>
          <p:nvPr/>
        </p:nvSpPr>
        <p:spPr>
          <a:xfrm>
            <a:off x="7817887" y="4916434"/>
            <a:ext cx="1208929" cy="461665"/>
          </a:xfrm>
          <a:prstGeom prst="rect">
            <a:avLst/>
          </a:prstGeom>
          <a:solidFill>
            <a:schemeClr val="tx1"/>
          </a:solidFill>
        </p:spPr>
        <p:txBody>
          <a:bodyPr wrap="square" rtlCol="0">
            <a:spAutoFit/>
          </a:bodyPr>
          <a:lstStyle/>
          <a:p>
            <a:r>
              <a:rPr lang="en-GB" sz="2400" b="1" dirty="0">
                <a:solidFill>
                  <a:schemeClr val="bg1"/>
                </a:solidFill>
              </a:rPr>
              <a:t>PETER</a:t>
            </a:r>
          </a:p>
        </p:txBody>
      </p:sp>
      <p:sp>
        <p:nvSpPr>
          <p:cNvPr id="13" name="TextBox 12"/>
          <p:cNvSpPr txBox="1"/>
          <p:nvPr/>
        </p:nvSpPr>
        <p:spPr>
          <a:xfrm rot="19602680">
            <a:off x="843801" y="3529914"/>
            <a:ext cx="1047751" cy="461665"/>
          </a:xfrm>
          <a:prstGeom prst="rect">
            <a:avLst/>
          </a:prstGeom>
          <a:solidFill>
            <a:schemeClr val="tx1"/>
          </a:solidFill>
        </p:spPr>
        <p:txBody>
          <a:bodyPr wrap="square" rtlCol="0">
            <a:spAutoFit/>
          </a:bodyPr>
          <a:lstStyle/>
          <a:p>
            <a:r>
              <a:rPr lang="en-GB" sz="2400" b="1" dirty="0">
                <a:solidFill>
                  <a:schemeClr val="bg1"/>
                </a:solidFill>
              </a:rPr>
              <a:t>PAUL</a:t>
            </a: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12218" y="655545"/>
            <a:ext cx="3479781" cy="3479781"/>
          </a:xfrm>
          <a:prstGeom prst="rect">
            <a:avLst/>
          </a:prstGeom>
        </p:spPr>
      </p:pic>
      <p:sp>
        <p:nvSpPr>
          <p:cNvPr id="14" name="TextBox 13"/>
          <p:cNvSpPr txBox="1"/>
          <p:nvPr/>
        </p:nvSpPr>
        <p:spPr>
          <a:xfrm rot="21161105">
            <a:off x="10008660" y="2143394"/>
            <a:ext cx="1208929" cy="461665"/>
          </a:xfrm>
          <a:prstGeom prst="rect">
            <a:avLst/>
          </a:prstGeom>
          <a:solidFill>
            <a:schemeClr val="tx1"/>
          </a:solidFill>
        </p:spPr>
        <p:txBody>
          <a:bodyPr wrap="square" rtlCol="0">
            <a:spAutoFit/>
          </a:bodyPr>
          <a:lstStyle/>
          <a:p>
            <a:r>
              <a:rPr lang="en-GB" sz="2400" b="1" dirty="0">
                <a:solidFill>
                  <a:schemeClr val="bg1"/>
                </a:solidFill>
              </a:rPr>
              <a:t>EMDR</a:t>
            </a:r>
          </a:p>
        </p:txBody>
      </p:sp>
    </p:spTree>
    <p:extLst>
      <p:ext uri="{BB962C8B-B14F-4D97-AF65-F5344CB8AC3E}">
        <p14:creationId xmlns:p14="http://schemas.microsoft.com/office/powerpoint/2010/main" val="3690552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08"/>
            <a:ext cx="9258300" cy="666750"/>
          </a:xfrm>
          <a:solidFill>
            <a:schemeClr val="bg1"/>
          </a:solidFill>
        </p:spPr>
        <p:txBody>
          <a:bodyPr/>
          <a:lstStyle/>
          <a:p>
            <a:r>
              <a:rPr lang="en-GB" dirty="0"/>
              <a:t>The Wizard of Oz fallacy </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21179739">
            <a:off x="4545961" y="289935"/>
            <a:ext cx="4972050" cy="3543300"/>
          </a:xfrm>
          <a:prstGeom prst="rect">
            <a:avLst/>
          </a:prstGeom>
        </p:spPr>
      </p:pic>
      <p:pic>
        <p:nvPicPr>
          <p:cNvPr id="6" name="Picture 5"/>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973" b="99863" l="10000" r="89000">
                        <a14:foregroundMark x1="31333" y1="98224" x2="39667" y2="85383"/>
                        <a14:foregroundMark x1="39667" y1="85383" x2="68667" y2="85383"/>
                        <a14:foregroundMark x1="68667" y1="85383" x2="72667" y2="99590"/>
                        <a14:foregroundMark x1="72667" y1="98907" x2="29667" y2="97541"/>
                        <a14:foregroundMark x1="37333" y1="69399" x2="20667" y2="74180"/>
                        <a14:foregroundMark x1="20667" y1="74180" x2="20667" y2="74180"/>
                        <a14:foregroundMark x1="15667" y1="47131" x2="10667" y2="43033"/>
                        <a14:foregroundMark x1="13333" y1="34836" x2="29667" y2="34563"/>
                        <a14:foregroundMark x1="29000" y1="33880" x2="30667" y2="22678"/>
                      </a14:backgroundRemoval>
                    </a14:imgEffect>
                  </a14:imgLayer>
                </a14:imgProps>
              </a:ext>
              <a:ext uri="{28A0092B-C50C-407E-A947-70E740481C1C}">
                <a14:useLocalDpi xmlns:a14="http://schemas.microsoft.com/office/drawing/2010/main" val="0"/>
              </a:ext>
            </a:extLst>
          </a:blip>
          <a:srcRect/>
          <a:stretch/>
        </p:blipFill>
        <p:spPr>
          <a:xfrm>
            <a:off x="9029700" y="-1415796"/>
            <a:ext cx="3390900" cy="8273796"/>
          </a:xfrm>
          <a:prstGeom prst="rect">
            <a:avLst/>
          </a:prstGeom>
        </p:spPr>
      </p:pic>
      <p:sp>
        <p:nvSpPr>
          <p:cNvPr id="7" name="TextBox 6"/>
          <p:cNvSpPr txBox="1"/>
          <p:nvPr/>
        </p:nvSpPr>
        <p:spPr>
          <a:xfrm>
            <a:off x="0" y="1438833"/>
            <a:ext cx="5143500" cy="3785652"/>
          </a:xfrm>
          <a:prstGeom prst="rect">
            <a:avLst/>
          </a:prstGeom>
          <a:noFill/>
        </p:spPr>
        <p:txBody>
          <a:bodyPr wrap="square" rtlCol="0">
            <a:spAutoFit/>
          </a:bodyPr>
          <a:lstStyle/>
          <a:p>
            <a:endParaRPr lang="en-GB" sz="2800" b="1" dirty="0"/>
          </a:p>
          <a:p>
            <a:r>
              <a:rPr lang="en-GB" sz="2400" dirty="0"/>
              <a:t>In viewing voices as a “peopled wound”, we need to acknowledge that they are a system of interrelating memory networks. This system may be complex and cryptic, taking many clinical contact hours to understand. </a:t>
            </a:r>
          </a:p>
          <a:p>
            <a:endParaRPr lang="en-GB" sz="2400" dirty="0"/>
          </a:p>
          <a:p>
            <a:endParaRPr lang="en-GB" sz="2000" dirty="0"/>
          </a:p>
        </p:txBody>
      </p:sp>
      <p:sp>
        <p:nvSpPr>
          <p:cNvPr id="8" name="TextBox 7"/>
          <p:cNvSpPr txBox="1"/>
          <p:nvPr/>
        </p:nvSpPr>
        <p:spPr>
          <a:xfrm>
            <a:off x="0" y="4919008"/>
            <a:ext cx="8534400" cy="1938992"/>
          </a:xfrm>
          <a:prstGeom prst="rect">
            <a:avLst/>
          </a:prstGeom>
          <a:noFill/>
        </p:spPr>
        <p:txBody>
          <a:bodyPr wrap="square" rtlCol="0">
            <a:spAutoFit/>
          </a:bodyPr>
          <a:lstStyle/>
          <a:p>
            <a:r>
              <a:rPr lang="en-GB" sz="2400" dirty="0"/>
              <a:t>In some cases, there are disowned child parts that hide behind the voice of an abuser. </a:t>
            </a:r>
          </a:p>
          <a:p>
            <a:endParaRPr lang="en-GB" sz="2400" dirty="0"/>
          </a:p>
          <a:p>
            <a:r>
              <a:rPr lang="en-GB" sz="2400" dirty="0"/>
              <a:t>“The voices took the place of my pain.” Eleanor </a:t>
            </a:r>
            <a:r>
              <a:rPr lang="en-GB" sz="2400" dirty="0" err="1"/>
              <a:t>Longden</a:t>
            </a:r>
            <a:r>
              <a:rPr lang="en-GB" sz="2400" dirty="0"/>
              <a:t> (2013) </a:t>
            </a:r>
          </a:p>
        </p:txBody>
      </p:sp>
      <p:sp>
        <p:nvSpPr>
          <p:cNvPr id="9" name="TextBox 8"/>
          <p:cNvSpPr txBox="1"/>
          <p:nvPr/>
        </p:nvSpPr>
        <p:spPr>
          <a:xfrm>
            <a:off x="24122" y="650349"/>
            <a:ext cx="5290828" cy="1077218"/>
          </a:xfrm>
          <a:prstGeom prst="rect">
            <a:avLst/>
          </a:prstGeom>
          <a:noFill/>
          <a:ln>
            <a:solidFill>
              <a:schemeClr val="tx1"/>
            </a:solidFill>
          </a:ln>
        </p:spPr>
        <p:txBody>
          <a:bodyPr wrap="square" rtlCol="0">
            <a:spAutoFit/>
          </a:bodyPr>
          <a:lstStyle/>
          <a:p>
            <a:pPr lvl="0"/>
            <a:r>
              <a:rPr lang="en-GB" sz="3200" b="1">
                <a:solidFill>
                  <a:prstClr val="white"/>
                </a:solidFill>
              </a:rPr>
              <a:t>The key is getting to the DMN</a:t>
            </a:r>
            <a:endParaRPr lang="en-GB" sz="3200" b="1" dirty="0">
              <a:solidFill>
                <a:prstClr val="white"/>
              </a:solidFill>
            </a:endParaRPr>
          </a:p>
        </p:txBody>
      </p:sp>
    </p:spTree>
    <p:extLst>
      <p:ext uri="{BB962C8B-B14F-4D97-AF65-F5344CB8AC3E}">
        <p14:creationId xmlns:p14="http://schemas.microsoft.com/office/powerpoint/2010/main" val="1582381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EMDR: Case Examples </a:t>
            </a:r>
          </a:p>
        </p:txBody>
      </p:sp>
    </p:spTree>
    <p:extLst>
      <p:ext uri="{BB962C8B-B14F-4D97-AF65-F5344CB8AC3E}">
        <p14:creationId xmlns:p14="http://schemas.microsoft.com/office/powerpoint/2010/main" val="33656365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790" y="2292824"/>
            <a:ext cx="8477327" cy="2475610"/>
          </a:xfrm>
        </p:spPr>
        <p:txBody>
          <a:bodyPr>
            <a:normAutofit/>
          </a:bodyPr>
          <a:lstStyle/>
          <a:p>
            <a:r>
              <a:rPr lang="en-GB" sz="5000" dirty="0"/>
              <a:t>EMDR Case Examples – Scott </a:t>
            </a:r>
          </a:p>
        </p:txBody>
      </p:sp>
    </p:spTree>
    <p:extLst>
      <p:ext uri="{BB962C8B-B14F-4D97-AF65-F5344CB8AC3E}">
        <p14:creationId xmlns:p14="http://schemas.microsoft.com/office/powerpoint/2010/main" val="291215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70551"/>
          </a:xfrm>
        </p:spPr>
        <p:txBody>
          <a:bodyPr/>
          <a:lstStyle/>
          <a:p>
            <a:r>
              <a:rPr lang="en-GB" dirty="0"/>
              <a:t>EMDR: Case Examples </a:t>
            </a:r>
          </a:p>
        </p:txBody>
      </p:sp>
      <p:sp>
        <p:nvSpPr>
          <p:cNvPr id="3" name="Content Placeholder 2"/>
          <p:cNvSpPr>
            <a:spLocks noGrp="1"/>
          </p:cNvSpPr>
          <p:nvPr>
            <p:ph idx="1"/>
          </p:nvPr>
        </p:nvSpPr>
        <p:spPr>
          <a:xfrm>
            <a:off x="272955" y="4027279"/>
            <a:ext cx="11705685" cy="2197126"/>
          </a:xfrm>
        </p:spPr>
        <p:txBody>
          <a:bodyPr/>
          <a:lstStyle/>
          <a:p>
            <a:pPr marL="457200" lvl="1" indent="0">
              <a:buNone/>
            </a:pPr>
            <a:endParaRPr lang="en-GB" sz="2400" dirty="0"/>
          </a:p>
          <a:p>
            <a:endParaRPr lang="en-GB" dirty="0"/>
          </a:p>
        </p:txBody>
      </p:sp>
      <p:sp>
        <p:nvSpPr>
          <p:cNvPr id="6" name="TextBox 5"/>
          <p:cNvSpPr txBox="1"/>
          <p:nvPr/>
        </p:nvSpPr>
        <p:spPr>
          <a:xfrm>
            <a:off x="850459" y="1446172"/>
            <a:ext cx="6256867" cy="3108543"/>
          </a:xfrm>
          <a:prstGeom prst="rect">
            <a:avLst/>
          </a:prstGeom>
          <a:noFill/>
        </p:spPr>
        <p:txBody>
          <a:bodyPr wrap="square" rtlCol="0">
            <a:spAutoFit/>
          </a:bodyPr>
          <a:lstStyle/>
          <a:p>
            <a:r>
              <a:rPr lang="en-GB" sz="2800" b="1" dirty="0"/>
              <a:t>Scott </a:t>
            </a:r>
          </a:p>
          <a:p>
            <a:pPr marL="630238" lvl="1" indent="-282575">
              <a:buFont typeface="Arial" panose="020B0604020202020204" pitchFamily="34" charset="0"/>
              <a:buChar char="•"/>
            </a:pPr>
            <a:r>
              <a:rPr lang="en-GB" sz="2800" dirty="0"/>
              <a:t>Male (late 20’s)</a:t>
            </a:r>
          </a:p>
          <a:p>
            <a:pPr marL="630238" lvl="1" indent="-282575">
              <a:buFont typeface="Arial" panose="020B0604020202020204" pitchFamily="34" charset="0"/>
              <a:buChar char="•"/>
            </a:pPr>
            <a:r>
              <a:rPr lang="en-GB" sz="2800" dirty="0"/>
              <a:t>Psychotic episode at university</a:t>
            </a:r>
          </a:p>
          <a:p>
            <a:pPr marL="630238" lvl="1" indent="-282575">
              <a:buFont typeface="Arial" panose="020B0604020202020204" pitchFamily="34" charset="0"/>
              <a:buChar char="•"/>
            </a:pPr>
            <a:r>
              <a:rPr lang="en-GB" sz="2800" dirty="0"/>
              <a:t>Stress, depression and substance misuse (alcohol and cannabis)</a:t>
            </a:r>
          </a:p>
          <a:p>
            <a:pPr marL="630238" lvl="1" indent="-282575">
              <a:buFont typeface="Arial" panose="020B0604020202020204" pitchFamily="34" charset="0"/>
              <a:buChar char="•"/>
            </a:pPr>
            <a:r>
              <a:rPr lang="en-GB" sz="2800" dirty="0"/>
              <a:t>Treated for psychosis as an inpatient </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192250" y="0"/>
            <a:ext cx="4999750" cy="4428067"/>
          </a:xfrm>
          <a:prstGeom prst="rect">
            <a:avLst/>
          </a:prstGeom>
        </p:spPr>
      </p:pic>
      <p:sp>
        <p:nvSpPr>
          <p:cNvPr id="4" name="Rectangle 3"/>
          <p:cNvSpPr/>
          <p:nvPr/>
        </p:nvSpPr>
        <p:spPr>
          <a:xfrm>
            <a:off x="850459" y="4715231"/>
            <a:ext cx="10306141" cy="1846659"/>
          </a:xfrm>
          <a:prstGeom prst="rect">
            <a:avLst/>
          </a:prstGeom>
        </p:spPr>
        <p:txBody>
          <a:bodyPr wrap="square">
            <a:spAutoFit/>
          </a:bodyPr>
          <a:lstStyle/>
          <a:p>
            <a:pPr marL="0" lvl="1" indent="0">
              <a:buNone/>
            </a:pPr>
            <a:r>
              <a:rPr lang="en-GB" sz="2800" b="1" dirty="0"/>
              <a:t>Delusional Belief System: </a:t>
            </a:r>
          </a:p>
          <a:p>
            <a:pPr marL="627063" lvl="1" indent="-271463" defTabSz="541338">
              <a:buFont typeface="Arial" panose="020B0604020202020204" pitchFamily="34" charset="0"/>
              <a:buChar char="•"/>
            </a:pPr>
            <a:r>
              <a:rPr lang="en-GB" sz="2800" dirty="0"/>
              <a:t>Believed other inpatients were rapists and paedophiles </a:t>
            </a:r>
          </a:p>
          <a:p>
            <a:pPr marL="627063" lvl="1" indent="-271463" defTabSz="627063">
              <a:buFont typeface="Arial" panose="020B0604020202020204" pitchFamily="34" charset="0"/>
              <a:buChar char="•"/>
            </a:pPr>
            <a:r>
              <a:rPr lang="en-GB" sz="2800" dirty="0"/>
              <a:t>He had special powers to ‘cure’ them by sitting near them and conducting complex cognitive rituals </a:t>
            </a:r>
          </a:p>
        </p:txBody>
      </p:sp>
    </p:spTree>
    <p:extLst>
      <p:ext uri="{BB962C8B-B14F-4D97-AF65-F5344CB8AC3E}">
        <p14:creationId xmlns:p14="http://schemas.microsoft.com/office/powerpoint/2010/main" val="332247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8873"/>
            <a:ext cx="10515600" cy="1060021"/>
          </a:xfrm>
        </p:spPr>
        <p:txBody>
          <a:bodyPr/>
          <a:lstStyle/>
          <a:p>
            <a:r>
              <a:rPr lang="en-GB" dirty="0"/>
              <a:t>EMDR: Case Examples </a:t>
            </a:r>
          </a:p>
        </p:txBody>
      </p:sp>
      <p:sp>
        <p:nvSpPr>
          <p:cNvPr id="3" name="Content Placeholder 2"/>
          <p:cNvSpPr>
            <a:spLocks noGrp="1"/>
          </p:cNvSpPr>
          <p:nvPr>
            <p:ph idx="1"/>
          </p:nvPr>
        </p:nvSpPr>
        <p:spPr>
          <a:xfrm>
            <a:off x="660778" y="2040460"/>
            <a:ext cx="10421203" cy="3510620"/>
          </a:xfrm>
        </p:spPr>
        <p:txBody>
          <a:bodyPr/>
          <a:lstStyle/>
          <a:p>
            <a:pPr lvl="1"/>
            <a:r>
              <a:rPr lang="en-GB" sz="2800" dirty="0"/>
              <a:t>28 y/o </a:t>
            </a:r>
          </a:p>
          <a:p>
            <a:pPr lvl="1"/>
            <a:r>
              <a:rPr lang="en-GB" sz="2800" dirty="0"/>
              <a:t>Picture: Cognitive ritual ricocheting off a ‘strong’ patient and ‘infecting’ Scott with paedophilia</a:t>
            </a:r>
          </a:p>
          <a:p>
            <a:pPr lvl="1"/>
            <a:r>
              <a:rPr lang="en-GB" sz="2800" dirty="0"/>
              <a:t>Negative Cognition (N.C):  “I am in danger” </a:t>
            </a:r>
          </a:p>
          <a:p>
            <a:pPr lvl="1"/>
            <a:r>
              <a:rPr lang="en-GB" sz="2800" dirty="0"/>
              <a:t>Emotion: Fear</a:t>
            </a:r>
          </a:p>
          <a:p>
            <a:pPr lvl="1"/>
            <a:r>
              <a:rPr lang="en-GB" sz="2800" dirty="0"/>
              <a:t>Body: Visceral feeling throughout body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8557" y="3795770"/>
            <a:ext cx="4039124" cy="2893325"/>
          </a:xfrm>
          <a:prstGeom prst="rect">
            <a:avLst/>
          </a:prstGeom>
        </p:spPr>
      </p:pic>
      <p:sp>
        <p:nvSpPr>
          <p:cNvPr id="9" name="TextBox 8"/>
          <p:cNvSpPr txBox="1"/>
          <p:nvPr/>
        </p:nvSpPr>
        <p:spPr>
          <a:xfrm>
            <a:off x="838200" y="1425146"/>
            <a:ext cx="7198895" cy="800219"/>
          </a:xfrm>
          <a:prstGeom prst="rect">
            <a:avLst/>
          </a:prstGeom>
          <a:noFill/>
        </p:spPr>
        <p:txBody>
          <a:bodyPr wrap="square" rtlCol="0">
            <a:spAutoFit/>
          </a:bodyPr>
          <a:lstStyle/>
          <a:p>
            <a:r>
              <a:rPr lang="en-GB" sz="2800" dirty="0"/>
              <a:t>1</a:t>
            </a:r>
            <a:r>
              <a:rPr lang="en-GB" sz="2800" baseline="30000" dirty="0"/>
              <a:t>st</a:t>
            </a:r>
            <a:r>
              <a:rPr lang="en-GB" sz="2800" dirty="0"/>
              <a:t> </a:t>
            </a:r>
            <a:r>
              <a:rPr lang="en-GB" sz="2800" dirty="0" err="1"/>
              <a:t>Floatback</a:t>
            </a:r>
            <a:r>
              <a:rPr lang="en-GB" sz="2800" dirty="0"/>
              <a:t> – ‘</a:t>
            </a:r>
            <a:r>
              <a:rPr lang="en-GB" sz="2800" b="1" dirty="0"/>
              <a:t>Infected with Paedophilia’</a:t>
            </a:r>
          </a:p>
          <a:p>
            <a:endParaRPr lang="en-GB" dirty="0"/>
          </a:p>
        </p:txBody>
      </p:sp>
    </p:spTree>
    <p:extLst>
      <p:ext uri="{BB962C8B-B14F-4D97-AF65-F5344CB8AC3E}">
        <p14:creationId xmlns:p14="http://schemas.microsoft.com/office/powerpoint/2010/main" val="18058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5158856"/>
            <a:ext cx="12192000" cy="1692322"/>
          </a:xfrm>
          <a:prstGeom prst="rect">
            <a:avLst/>
          </a:prstGeom>
        </p:spPr>
      </p:pic>
      <p:sp>
        <p:nvSpPr>
          <p:cNvPr id="2" name="Title 1"/>
          <p:cNvSpPr>
            <a:spLocks noGrp="1"/>
          </p:cNvSpPr>
          <p:nvPr>
            <p:ph type="title"/>
          </p:nvPr>
        </p:nvSpPr>
        <p:spPr>
          <a:xfrm>
            <a:off x="838200" y="252831"/>
            <a:ext cx="10515600" cy="1092971"/>
          </a:xfrm>
        </p:spPr>
        <p:txBody>
          <a:bodyPr/>
          <a:lstStyle/>
          <a:p>
            <a:r>
              <a:rPr lang="en-GB" dirty="0"/>
              <a:t>EMDR: Case Examples</a:t>
            </a:r>
          </a:p>
        </p:txBody>
      </p:sp>
      <p:sp>
        <p:nvSpPr>
          <p:cNvPr id="3" name="Content Placeholder 2"/>
          <p:cNvSpPr>
            <a:spLocks noGrp="1"/>
          </p:cNvSpPr>
          <p:nvPr>
            <p:ph idx="1"/>
          </p:nvPr>
        </p:nvSpPr>
        <p:spPr>
          <a:xfrm>
            <a:off x="702212" y="2093610"/>
            <a:ext cx="10024928" cy="4907691"/>
          </a:xfrm>
        </p:spPr>
        <p:txBody>
          <a:bodyPr>
            <a:normAutofit/>
          </a:bodyPr>
          <a:lstStyle/>
          <a:p>
            <a:pPr lvl="1"/>
            <a:r>
              <a:rPr lang="en-GB" sz="2800" dirty="0"/>
              <a:t>16 y/o</a:t>
            </a:r>
          </a:p>
          <a:p>
            <a:pPr lvl="1"/>
            <a:r>
              <a:rPr lang="en-GB" sz="2800" dirty="0"/>
              <a:t>Picture: Sitting in the van with dad while children were crossing the road and dad was shouting at him </a:t>
            </a:r>
          </a:p>
          <a:p>
            <a:pPr lvl="1"/>
            <a:r>
              <a:rPr lang="en-GB" sz="2800" dirty="0"/>
              <a:t>N.C: ‘I am in danger’</a:t>
            </a:r>
          </a:p>
          <a:p>
            <a:pPr lvl="1"/>
            <a:r>
              <a:rPr lang="en-GB" sz="2800" dirty="0"/>
              <a:t>Emotion: Fear </a:t>
            </a:r>
          </a:p>
          <a:p>
            <a:pPr lvl="1"/>
            <a:r>
              <a:rPr lang="en-GB" sz="2800" dirty="0"/>
              <a:t>Body: Visceral feeling all over</a:t>
            </a:r>
          </a:p>
          <a:p>
            <a:pPr marL="0" indent="0">
              <a:buNone/>
            </a:pPr>
            <a:endParaRPr lang="en-GB" dirty="0"/>
          </a:p>
        </p:txBody>
      </p:sp>
      <p:sp>
        <p:nvSpPr>
          <p:cNvPr id="4" name="TextBox 3"/>
          <p:cNvSpPr txBox="1"/>
          <p:nvPr/>
        </p:nvSpPr>
        <p:spPr>
          <a:xfrm>
            <a:off x="920578" y="1458096"/>
            <a:ext cx="6282327" cy="523220"/>
          </a:xfrm>
          <a:prstGeom prst="rect">
            <a:avLst/>
          </a:prstGeom>
          <a:noFill/>
        </p:spPr>
        <p:txBody>
          <a:bodyPr wrap="square" rtlCol="0">
            <a:spAutoFit/>
          </a:bodyPr>
          <a:lstStyle/>
          <a:p>
            <a:r>
              <a:rPr lang="en-GB" sz="2800" dirty="0"/>
              <a:t>2</a:t>
            </a:r>
            <a:r>
              <a:rPr lang="en-GB" sz="2800" baseline="30000" dirty="0"/>
              <a:t>nd</a:t>
            </a:r>
            <a:r>
              <a:rPr lang="en-GB" sz="2800" dirty="0"/>
              <a:t> </a:t>
            </a:r>
            <a:r>
              <a:rPr lang="en-GB" sz="2800" dirty="0" err="1"/>
              <a:t>Floatback</a:t>
            </a:r>
            <a:r>
              <a:rPr lang="en-GB" sz="2800" dirty="0"/>
              <a:t> – ‘</a:t>
            </a:r>
            <a:r>
              <a:rPr lang="en-GB" sz="2800" b="1" dirty="0"/>
              <a:t>In the van’</a:t>
            </a:r>
          </a:p>
        </p:txBody>
      </p:sp>
    </p:spTree>
    <p:extLst>
      <p:ext uri="{BB962C8B-B14F-4D97-AF65-F5344CB8AC3E}">
        <p14:creationId xmlns:p14="http://schemas.microsoft.com/office/powerpoint/2010/main" val="214083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Are the Long-Term Effects of Childhood Trauma? - Integrative Life  Cente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8238509" y="3249237"/>
            <a:ext cx="3688992" cy="27715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252831"/>
            <a:ext cx="10515600" cy="1092971"/>
          </a:xfrm>
        </p:spPr>
        <p:txBody>
          <a:bodyPr/>
          <a:lstStyle/>
          <a:p>
            <a:r>
              <a:rPr lang="en-GB" dirty="0"/>
              <a:t>EMDR: Case Examples</a:t>
            </a:r>
          </a:p>
        </p:txBody>
      </p:sp>
      <p:sp>
        <p:nvSpPr>
          <p:cNvPr id="3" name="Content Placeholder 2"/>
          <p:cNvSpPr>
            <a:spLocks noGrp="1"/>
          </p:cNvSpPr>
          <p:nvPr>
            <p:ph idx="1"/>
          </p:nvPr>
        </p:nvSpPr>
        <p:spPr>
          <a:xfrm>
            <a:off x="443245" y="1958138"/>
            <a:ext cx="10492979" cy="3031958"/>
          </a:xfrm>
        </p:spPr>
        <p:txBody>
          <a:bodyPr>
            <a:normAutofit/>
          </a:bodyPr>
          <a:lstStyle/>
          <a:p>
            <a:pPr lvl="1"/>
            <a:r>
              <a:rPr lang="en-GB" sz="2800" dirty="0"/>
              <a:t>3 y/o </a:t>
            </a:r>
          </a:p>
          <a:p>
            <a:pPr lvl="1"/>
            <a:r>
              <a:rPr lang="en-GB" sz="2800" dirty="0"/>
              <a:t>Picture: Scott hiding behind the banister on the stairs from Dad as he came towards him</a:t>
            </a:r>
          </a:p>
          <a:p>
            <a:pPr lvl="1"/>
            <a:r>
              <a:rPr lang="en-GB" sz="2800" dirty="0"/>
              <a:t>N.C: ‘I am in danger’</a:t>
            </a:r>
          </a:p>
          <a:p>
            <a:pPr lvl="1"/>
            <a:r>
              <a:rPr lang="en-GB" sz="2800" dirty="0"/>
              <a:t>Emotion: Fear &amp; a “bad feeling” </a:t>
            </a:r>
          </a:p>
          <a:p>
            <a:pPr lvl="1"/>
            <a:r>
              <a:rPr lang="en-GB" sz="2800" dirty="0"/>
              <a:t>Body: Visceral feeling throughout</a:t>
            </a:r>
          </a:p>
          <a:p>
            <a:pPr marL="0" indent="0">
              <a:buNone/>
            </a:pPr>
            <a:endParaRPr lang="en-GB" dirty="0"/>
          </a:p>
        </p:txBody>
      </p:sp>
      <p:sp>
        <p:nvSpPr>
          <p:cNvPr id="4" name="TextBox 3"/>
          <p:cNvSpPr txBox="1"/>
          <p:nvPr/>
        </p:nvSpPr>
        <p:spPr>
          <a:xfrm>
            <a:off x="295369" y="4840969"/>
            <a:ext cx="7943140" cy="1862048"/>
          </a:xfrm>
          <a:prstGeom prst="rect">
            <a:avLst/>
          </a:prstGeom>
          <a:noFill/>
        </p:spPr>
        <p:txBody>
          <a:bodyPr wrap="square" rtlCol="0">
            <a:spAutoFit/>
          </a:bodyPr>
          <a:lstStyle/>
          <a:p>
            <a:r>
              <a:rPr lang="en-GB" sz="2300" i="1" dirty="0"/>
              <a:t>Note: Scott then thought his father had done something to him when he was 3 y/o. Scott later asked his mother about this memory, who informed him that he became mute at 3 y/o and saw a psychologist. Scott had no recollection of this…</a:t>
            </a:r>
            <a:endParaRPr lang="en-GB" sz="2300" dirty="0"/>
          </a:p>
        </p:txBody>
      </p:sp>
      <p:sp>
        <p:nvSpPr>
          <p:cNvPr id="5" name="TextBox 4"/>
          <p:cNvSpPr txBox="1"/>
          <p:nvPr/>
        </p:nvSpPr>
        <p:spPr>
          <a:xfrm>
            <a:off x="838200" y="1345802"/>
            <a:ext cx="5739064" cy="800219"/>
          </a:xfrm>
          <a:prstGeom prst="rect">
            <a:avLst/>
          </a:prstGeom>
          <a:noFill/>
        </p:spPr>
        <p:txBody>
          <a:bodyPr wrap="square" rtlCol="0">
            <a:spAutoFit/>
          </a:bodyPr>
          <a:lstStyle/>
          <a:p>
            <a:r>
              <a:rPr lang="en-GB" sz="2800" dirty="0"/>
              <a:t>3</a:t>
            </a:r>
            <a:r>
              <a:rPr lang="en-GB" sz="2800" baseline="30000" dirty="0"/>
              <a:t>rd</a:t>
            </a:r>
            <a:r>
              <a:rPr lang="en-GB" sz="2800" dirty="0"/>
              <a:t> </a:t>
            </a:r>
            <a:r>
              <a:rPr lang="en-GB" sz="2800" dirty="0" err="1"/>
              <a:t>Floatback</a:t>
            </a:r>
            <a:r>
              <a:rPr lang="en-GB" sz="2800" dirty="0"/>
              <a:t> – </a:t>
            </a:r>
            <a:r>
              <a:rPr lang="en-GB" sz="2800" b="1" dirty="0"/>
              <a:t>‘Hiding from Dad’ </a:t>
            </a:r>
          </a:p>
          <a:p>
            <a:endParaRPr lang="en-GB" dirty="0"/>
          </a:p>
        </p:txBody>
      </p:sp>
    </p:spTree>
    <p:extLst>
      <p:ext uri="{BB962C8B-B14F-4D97-AF65-F5344CB8AC3E}">
        <p14:creationId xmlns:p14="http://schemas.microsoft.com/office/powerpoint/2010/main" val="402131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p:nvPr/>
        </p:nvGrpSpPr>
        <p:grpSpPr>
          <a:xfrm>
            <a:off x="5097734" y="1115568"/>
            <a:ext cx="1904979" cy="5928724"/>
            <a:chOff x="5018224" y="1226308"/>
            <a:chExt cx="5533054" cy="5680837"/>
          </a:xfrm>
        </p:grpSpPr>
        <p:pic>
          <p:nvPicPr>
            <p:cNvPr id="21" name="Picture 2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018224" y="1226308"/>
              <a:ext cx="5533054" cy="5680837"/>
            </a:xfrm>
            <a:prstGeom prst="rect">
              <a:avLst/>
            </a:prstGeom>
          </p:spPr>
        </p:pic>
        <p:grpSp>
          <p:nvGrpSpPr>
            <p:cNvPr id="74" name="Group 73"/>
            <p:cNvGrpSpPr/>
            <p:nvPr/>
          </p:nvGrpSpPr>
          <p:grpSpPr>
            <a:xfrm>
              <a:off x="5583553" y="1665695"/>
              <a:ext cx="3888972" cy="4047092"/>
              <a:chOff x="5589112" y="1665695"/>
              <a:chExt cx="3888972" cy="4047092"/>
            </a:xfrm>
          </p:grpSpPr>
          <p:cxnSp>
            <p:nvCxnSpPr>
              <p:cNvPr id="53" name="Straight Arrow Connector 52"/>
              <p:cNvCxnSpPr/>
              <p:nvPr/>
            </p:nvCxnSpPr>
            <p:spPr>
              <a:xfrm>
                <a:off x="6764070" y="1665695"/>
                <a:ext cx="2395940" cy="68320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7254576" y="2929243"/>
                <a:ext cx="2223508" cy="810689"/>
              </a:xfrm>
              <a:prstGeom prst="straightConnector1">
                <a:avLst/>
              </a:prstGeom>
              <a:ln w="76200">
                <a:solidFill>
                  <a:srgbClr val="FFFFFF"/>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5589112" y="4847705"/>
                <a:ext cx="1157635" cy="865082"/>
              </a:xfrm>
              <a:prstGeom prst="straightConnector1">
                <a:avLst/>
              </a:prstGeom>
              <a:ln w="76200">
                <a:solidFill>
                  <a:srgbClr val="FFFFFF"/>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318235" y="322887"/>
            <a:ext cx="5201987" cy="1092971"/>
          </a:xfrm>
        </p:spPr>
        <p:txBody>
          <a:bodyPr>
            <a:normAutofit/>
          </a:bodyPr>
          <a:lstStyle/>
          <a:p>
            <a:r>
              <a:rPr lang="en-GB" dirty="0"/>
              <a:t>EMDR: Case Examples</a:t>
            </a:r>
          </a:p>
        </p:txBody>
      </p:sp>
      <p:sp>
        <p:nvSpPr>
          <p:cNvPr id="22" name="TextBox 21"/>
          <p:cNvSpPr txBox="1"/>
          <p:nvPr/>
        </p:nvSpPr>
        <p:spPr>
          <a:xfrm>
            <a:off x="8006483" y="1850116"/>
            <a:ext cx="3101784" cy="1477328"/>
          </a:xfrm>
          <a:prstGeom prst="rect">
            <a:avLst/>
          </a:prstGeom>
          <a:solidFill>
            <a:srgbClr val="FF0000"/>
          </a:solidFill>
          <a:ln w="38100">
            <a:solidFill>
              <a:srgbClr val="FF0000"/>
            </a:solidFill>
          </a:ln>
        </p:spPr>
        <p:txBody>
          <a:bodyPr wrap="square" rtlCol="0">
            <a:spAutoFit/>
          </a:bodyPr>
          <a:lstStyle/>
          <a:p>
            <a:r>
              <a:rPr lang="en-GB" b="1" dirty="0"/>
              <a:t>‘Infected with Paedophilia’</a:t>
            </a:r>
          </a:p>
          <a:p>
            <a:r>
              <a:rPr lang="en-GB" dirty="0"/>
              <a:t>28 y/o </a:t>
            </a:r>
          </a:p>
          <a:p>
            <a:r>
              <a:rPr lang="en-GB" dirty="0"/>
              <a:t>N.C: “I am in danger”</a:t>
            </a:r>
          </a:p>
          <a:p>
            <a:r>
              <a:rPr lang="en-GB" dirty="0"/>
              <a:t>Emotion: Fear </a:t>
            </a:r>
          </a:p>
          <a:p>
            <a:r>
              <a:rPr lang="en-GB" dirty="0"/>
              <a:t>Body: Throughout</a:t>
            </a:r>
          </a:p>
        </p:txBody>
      </p:sp>
      <p:sp>
        <p:nvSpPr>
          <p:cNvPr id="23" name="TextBox 22"/>
          <p:cNvSpPr txBox="1"/>
          <p:nvPr/>
        </p:nvSpPr>
        <p:spPr>
          <a:xfrm>
            <a:off x="1404076" y="3279383"/>
            <a:ext cx="2792626" cy="1477328"/>
          </a:xfrm>
          <a:prstGeom prst="rect">
            <a:avLst/>
          </a:prstGeom>
          <a:solidFill>
            <a:srgbClr val="FF0000"/>
          </a:solidFill>
          <a:ln w="28575">
            <a:solidFill>
              <a:srgbClr val="FF0000"/>
            </a:solidFill>
          </a:ln>
        </p:spPr>
        <p:txBody>
          <a:bodyPr wrap="square" rtlCol="0">
            <a:spAutoFit/>
          </a:bodyPr>
          <a:lstStyle/>
          <a:p>
            <a:r>
              <a:rPr lang="en-GB" b="1" dirty="0"/>
              <a:t>‘In the van’</a:t>
            </a:r>
          </a:p>
          <a:p>
            <a:r>
              <a:rPr lang="en-GB" dirty="0"/>
              <a:t>16 y/o </a:t>
            </a:r>
          </a:p>
          <a:p>
            <a:r>
              <a:rPr lang="en-GB" dirty="0"/>
              <a:t>N.C: “I am in danger” </a:t>
            </a:r>
          </a:p>
          <a:p>
            <a:r>
              <a:rPr lang="en-GB" dirty="0"/>
              <a:t>Emotion: Fear </a:t>
            </a:r>
          </a:p>
          <a:p>
            <a:r>
              <a:rPr lang="en-GB" dirty="0"/>
              <a:t>Body: Throughout</a:t>
            </a:r>
          </a:p>
        </p:txBody>
      </p:sp>
      <p:sp>
        <p:nvSpPr>
          <p:cNvPr id="24" name="TextBox 23"/>
          <p:cNvSpPr txBox="1"/>
          <p:nvPr/>
        </p:nvSpPr>
        <p:spPr>
          <a:xfrm>
            <a:off x="7426511" y="4471096"/>
            <a:ext cx="2716557" cy="1477328"/>
          </a:xfrm>
          <a:prstGeom prst="rect">
            <a:avLst/>
          </a:prstGeom>
          <a:solidFill>
            <a:srgbClr val="FF0000"/>
          </a:solidFill>
          <a:ln w="28575">
            <a:solidFill>
              <a:srgbClr val="FF0000"/>
            </a:solidFill>
          </a:ln>
        </p:spPr>
        <p:txBody>
          <a:bodyPr wrap="square" rtlCol="0">
            <a:spAutoFit/>
          </a:bodyPr>
          <a:lstStyle/>
          <a:p>
            <a:r>
              <a:rPr lang="en-GB" b="1" dirty="0"/>
              <a:t>‘Hiding from Dad’</a:t>
            </a:r>
            <a:r>
              <a:rPr lang="en-GB" dirty="0"/>
              <a:t> </a:t>
            </a:r>
          </a:p>
          <a:p>
            <a:r>
              <a:rPr lang="en-GB" dirty="0"/>
              <a:t>3 y/o </a:t>
            </a:r>
          </a:p>
          <a:p>
            <a:r>
              <a:rPr lang="en-GB" dirty="0"/>
              <a:t>N/C: “I am in danger”</a:t>
            </a:r>
          </a:p>
          <a:p>
            <a:r>
              <a:rPr lang="en-GB" dirty="0"/>
              <a:t>Emotion: Fear </a:t>
            </a:r>
          </a:p>
          <a:p>
            <a:r>
              <a:rPr lang="en-GB" dirty="0"/>
              <a:t>Body: Throughout</a:t>
            </a:r>
          </a:p>
        </p:txBody>
      </p:sp>
      <p:sp>
        <p:nvSpPr>
          <p:cNvPr id="25" name="TextBox 24"/>
          <p:cNvSpPr txBox="1"/>
          <p:nvPr/>
        </p:nvSpPr>
        <p:spPr>
          <a:xfrm>
            <a:off x="7119388" y="6085052"/>
            <a:ext cx="3301720"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sp>
        <p:nvSpPr>
          <p:cNvPr id="30" name="TextBox 29"/>
          <p:cNvSpPr txBox="1"/>
          <p:nvPr/>
        </p:nvSpPr>
        <p:spPr>
          <a:xfrm>
            <a:off x="1105847" y="4837397"/>
            <a:ext cx="3405754"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 0</a:t>
            </a:r>
          </a:p>
        </p:txBody>
      </p:sp>
      <p:cxnSp>
        <p:nvCxnSpPr>
          <p:cNvPr id="34" name="Straight Arrow Connector 33"/>
          <p:cNvCxnSpPr/>
          <p:nvPr/>
        </p:nvCxnSpPr>
        <p:spPr>
          <a:xfrm flipH="1" flipV="1">
            <a:off x="4321115" y="4572824"/>
            <a:ext cx="2966625" cy="401881"/>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871170" y="3384297"/>
            <a:ext cx="3343178" cy="369332"/>
          </a:xfrm>
          <a:prstGeom prst="rect">
            <a:avLst/>
          </a:prstGeom>
          <a:solidFill>
            <a:srgbClr val="92D050"/>
          </a:solidFill>
          <a:ln w="38100">
            <a:solidFill>
              <a:srgbClr val="00B050"/>
            </a:solidFill>
            <a:prstDash val="solid"/>
          </a:ln>
        </p:spPr>
        <p:txBody>
          <a:bodyPr wrap="square" rtlCol="0">
            <a:spAutoFit/>
          </a:bodyPr>
          <a:lstStyle/>
          <a:p>
            <a:r>
              <a:rPr lang="en-GB" dirty="0">
                <a:solidFill>
                  <a:schemeClr val="bg1"/>
                </a:solidFill>
              </a:rPr>
              <a:t>SUDs =10 Reprocessed SUDs =0</a:t>
            </a:r>
          </a:p>
        </p:txBody>
      </p:sp>
      <p:cxnSp>
        <p:nvCxnSpPr>
          <p:cNvPr id="38" name="Straight Arrow Connector 37"/>
          <p:cNvCxnSpPr/>
          <p:nvPr/>
        </p:nvCxnSpPr>
        <p:spPr>
          <a:xfrm flipV="1">
            <a:off x="4321115" y="3110256"/>
            <a:ext cx="3552885" cy="406090"/>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411970" y="4471096"/>
            <a:ext cx="2716556" cy="1477328"/>
          </a:xfrm>
          <a:prstGeom prst="rect">
            <a:avLst/>
          </a:prstGeom>
          <a:solidFill>
            <a:srgbClr val="92D050"/>
          </a:solidFill>
          <a:ln w="28575">
            <a:solidFill>
              <a:srgbClr val="FF0000"/>
            </a:solidFill>
          </a:ln>
        </p:spPr>
        <p:txBody>
          <a:bodyPr wrap="square" rtlCol="0">
            <a:spAutoFit/>
          </a:bodyPr>
          <a:lstStyle/>
          <a:p>
            <a:r>
              <a:rPr lang="en-GB" b="1" dirty="0"/>
              <a:t>‘Hiding from Dad’</a:t>
            </a:r>
            <a:r>
              <a:rPr lang="en-GB" dirty="0"/>
              <a:t> </a:t>
            </a:r>
          </a:p>
          <a:p>
            <a:r>
              <a:rPr lang="en-GB" dirty="0"/>
              <a:t>3 y/o </a:t>
            </a:r>
          </a:p>
          <a:p>
            <a:r>
              <a:rPr lang="en-GB" dirty="0"/>
              <a:t>N/C: “I am in danger”</a:t>
            </a:r>
          </a:p>
          <a:p>
            <a:r>
              <a:rPr lang="en-GB" dirty="0"/>
              <a:t>Emotion: Fear </a:t>
            </a:r>
          </a:p>
          <a:p>
            <a:r>
              <a:rPr lang="en-GB" dirty="0"/>
              <a:t>Body: Throughout</a:t>
            </a:r>
          </a:p>
        </p:txBody>
      </p:sp>
      <p:sp>
        <p:nvSpPr>
          <p:cNvPr id="31" name="TextBox 30"/>
          <p:cNvSpPr txBox="1"/>
          <p:nvPr/>
        </p:nvSpPr>
        <p:spPr>
          <a:xfrm>
            <a:off x="1403212" y="3279383"/>
            <a:ext cx="2792626" cy="1477328"/>
          </a:xfrm>
          <a:prstGeom prst="rect">
            <a:avLst/>
          </a:prstGeom>
          <a:solidFill>
            <a:srgbClr val="92D050"/>
          </a:solidFill>
          <a:ln w="28575">
            <a:solidFill>
              <a:srgbClr val="FF0000"/>
            </a:solidFill>
          </a:ln>
        </p:spPr>
        <p:txBody>
          <a:bodyPr wrap="square" rtlCol="0">
            <a:spAutoFit/>
          </a:bodyPr>
          <a:lstStyle/>
          <a:p>
            <a:r>
              <a:rPr lang="en-GB" b="1" dirty="0"/>
              <a:t>‘In the van’</a:t>
            </a:r>
          </a:p>
          <a:p>
            <a:r>
              <a:rPr lang="en-GB" dirty="0"/>
              <a:t>16 y/o </a:t>
            </a:r>
          </a:p>
          <a:p>
            <a:r>
              <a:rPr lang="en-GB" dirty="0"/>
              <a:t>N.C: “I am in danger” </a:t>
            </a:r>
          </a:p>
          <a:p>
            <a:r>
              <a:rPr lang="en-GB" dirty="0"/>
              <a:t>Emotion: Fear </a:t>
            </a:r>
          </a:p>
          <a:p>
            <a:r>
              <a:rPr lang="en-GB" dirty="0"/>
              <a:t>Body: Throughout</a:t>
            </a:r>
          </a:p>
        </p:txBody>
      </p:sp>
      <p:sp>
        <p:nvSpPr>
          <p:cNvPr id="40" name="TextBox 39"/>
          <p:cNvSpPr txBox="1"/>
          <p:nvPr/>
        </p:nvSpPr>
        <p:spPr>
          <a:xfrm>
            <a:off x="8014929" y="1840372"/>
            <a:ext cx="3093338" cy="1477328"/>
          </a:xfrm>
          <a:prstGeom prst="rect">
            <a:avLst/>
          </a:prstGeom>
          <a:solidFill>
            <a:srgbClr val="92D050"/>
          </a:solidFill>
          <a:ln w="38100">
            <a:solidFill>
              <a:srgbClr val="FF0000"/>
            </a:solidFill>
          </a:ln>
        </p:spPr>
        <p:txBody>
          <a:bodyPr wrap="square" rtlCol="0">
            <a:spAutoFit/>
          </a:bodyPr>
          <a:lstStyle/>
          <a:p>
            <a:r>
              <a:rPr lang="en-GB" b="1" dirty="0"/>
              <a:t>‘Infected with Paedophilia’</a:t>
            </a:r>
          </a:p>
          <a:p>
            <a:r>
              <a:rPr lang="en-GB" dirty="0"/>
              <a:t>28 y/o </a:t>
            </a:r>
          </a:p>
          <a:p>
            <a:r>
              <a:rPr lang="en-GB" dirty="0"/>
              <a:t>N.C: “I am in danger”</a:t>
            </a:r>
          </a:p>
          <a:p>
            <a:r>
              <a:rPr lang="en-GB" dirty="0"/>
              <a:t>Emotion: Fear </a:t>
            </a:r>
          </a:p>
          <a:p>
            <a:r>
              <a:rPr lang="en-GB" dirty="0"/>
              <a:t>Body: Throughout</a:t>
            </a:r>
          </a:p>
        </p:txBody>
      </p:sp>
      <p:sp>
        <p:nvSpPr>
          <p:cNvPr id="16" name="TextBox 15"/>
          <p:cNvSpPr txBox="1"/>
          <p:nvPr/>
        </p:nvSpPr>
        <p:spPr>
          <a:xfrm>
            <a:off x="4560533" y="1171004"/>
            <a:ext cx="2172949" cy="400110"/>
          </a:xfrm>
          <a:prstGeom prst="rect">
            <a:avLst/>
          </a:prstGeom>
          <a:solidFill>
            <a:srgbClr val="C00000"/>
          </a:solidFill>
          <a:ln>
            <a:solidFill>
              <a:srgbClr val="FF0000"/>
            </a:solidFill>
          </a:ln>
        </p:spPr>
        <p:txBody>
          <a:bodyPr wrap="square" rtlCol="0">
            <a:spAutoFit/>
          </a:bodyPr>
          <a:lstStyle/>
          <a:p>
            <a:r>
              <a:rPr lang="en-GB" sz="2000" dirty="0"/>
              <a:t>Delusional Belief </a:t>
            </a:r>
          </a:p>
        </p:txBody>
      </p:sp>
      <p:sp>
        <p:nvSpPr>
          <p:cNvPr id="43" name="TextBox 42"/>
          <p:cNvSpPr txBox="1"/>
          <p:nvPr/>
        </p:nvSpPr>
        <p:spPr>
          <a:xfrm>
            <a:off x="4560533" y="1167990"/>
            <a:ext cx="2167363" cy="400110"/>
          </a:xfrm>
          <a:prstGeom prst="rect">
            <a:avLst/>
          </a:prstGeom>
          <a:solidFill>
            <a:srgbClr val="92D050"/>
          </a:solidFill>
          <a:ln>
            <a:solidFill>
              <a:srgbClr val="FF0000"/>
            </a:solidFill>
          </a:ln>
        </p:spPr>
        <p:txBody>
          <a:bodyPr wrap="square" rtlCol="0">
            <a:spAutoFit/>
          </a:bodyPr>
          <a:lstStyle/>
          <a:p>
            <a:r>
              <a:rPr lang="en-GB" sz="2000" dirty="0"/>
              <a:t>Delusional Belief</a:t>
            </a:r>
          </a:p>
        </p:txBody>
      </p:sp>
      <p:cxnSp>
        <p:nvCxnSpPr>
          <p:cNvPr id="39" name="Straight Arrow Connector 38"/>
          <p:cNvCxnSpPr/>
          <p:nvPr/>
        </p:nvCxnSpPr>
        <p:spPr>
          <a:xfrm flipH="1" flipV="1">
            <a:off x="6814148" y="1464481"/>
            <a:ext cx="1074964" cy="775969"/>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6407243" y="5129050"/>
            <a:ext cx="902133" cy="902133"/>
            <a:chOff x="7046094" y="2130179"/>
            <a:chExt cx="902133" cy="902133"/>
          </a:xfrm>
        </p:grpSpPr>
        <p:pic>
          <p:nvPicPr>
            <p:cNvPr id="49" name="Picture 48"/>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50" name="TextBox 49"/>
            <p:cNvSpPr txBox="1"/>
            <p:nvPr/>
          </p:nvSpPr>
          <p:spPr>
            <a:xfrm>
              <a:off x="7097179"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grpSp>
        <p:nvGrpSpPr>
          <p:cNvPr id="51" name="Group 50"/>
          <p:cNvGrpSpPr/>
          <p:nvPr/>
        </p:nvGrpSpPr>
        <p:grpSpPr>
          <a:xfrm>
            <a:off x="4342514" y="3568963"/>
            <a:ext cx="902133" cy="902133"/>
            <a:chOff x="7046094" y="2130179"/>
            <a:chExt cx="902133" cy="902133"/>
          </a:xfrm>
        </p:grpSpPr>
        <p:pic>
          <p:nvPicPr>
            <p:cNvPr id="52" name="Picture 5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54" name="TextBox 53"/>
            <p:cNvSpPr txBox="1"/>
            <p:nvPr/>
          </p:nvSpPr>
          <p:spPr>
            <a:xfrm>
              <a:off x="7087121" y="2425375"/>
              <a:ext cx="817651"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grpSp>
        <p:nvGrpSpPr>
          <p:cNvPr id="56" name="Group 55"/>
          <p:cNvGrpSpPr/>
          <p:nvPr/>
        </p:nvGrpSpPr>
        <p:grpSpPr>
          <a:xfrm>
            <a:off x="7023684" y="2163798"/>
            <a:ext cx="902133" cy="902133"/>
            <a:chOff x="7046094" y="2130179"/>
            <a:chExt cx="902133" cy="902133"/>
          </a:xfrm>
        </p:grpSpPr>
        <p:pic>
          <p:nvPicPr>
            <p:cNvPr id="57" name="Picture 5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58" name="TextBox 57"/>
            <p:cNvSpPr txBox="1"/>
            <p:nvPr/>
          </p:nvSpPr>
          <p:spPr>
            <a:xfrm>
              <a:off x="7088035"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spTree>
    <p:extLst>
      <p:ext uri="{BB962C8B-B14F-4D97-AF65-F5344CB8AC3E}">
        <p14:creationId xmlns:p14="http://schemas.microsoft.com/office/powerpoint/2010/main" val="263708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ppt_x"/>
                                          </p:val>
                                        </p:tav>
                                        <p:tav tm="100000">
                                          <p:val>
                                            <p:strVal val="#ppt_x"/>
                                          </p:val>
                                        </p:tav>
                                      </p:tavLst>
                                    </p:anim>
                                    <p:anim calcmode="lin" valueType="num">
                                      <p:cBhvr additive="base">
                                        <p:cTn id="13"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ppt_x"/>
                                          </p:val>
                                        </p:tav>
                                        <p:tav tm="100000">
                                          <p:val>
                                            <p:strVal val="#ppt_x"/>
                                          </p:val>
                                        </p:tav>
                                      </p:tavLst>
                                    </p:anim>
                                    <p:anim calcmode="lin" valueType="num">
                                      <p:cBhvr additive="base">
                                        <p:cTn id="25"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childTnLst>
                                </p:cTn>
                              </p:par>
                              <p:par>
                                <p:cTn id="85" presetID="10"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0" grpId="0" animBg="1"/>
      <p:bldP spid="37" grpId="0" animBg="1"/>
      <p:bldP spid="28" grpId="0" animBg="1"/>
      <p:bldP spid="31" grpId="0" animBg="1"/>
      <p:bldP spid="40" grpId="0" animBg="1"/>
      <p:bldP spid="16" grpId="0" animBg="1"/>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78" y="303285"/>
            <a:ext cx="9613861" cy="1080938"/>
          </a:xfrm>
        </p:spPr>
        <p:txBody>
          <a:bodyPr>
            <a:normAutofit/>
          </a:bodyPr>
          <a:lstStyle/>
          <a:p>
            <a:r>
              <a:rPr lang="en-GB" sz="2400" dirty="0"/>
              <a:t>Observe…</a:t>
            </a: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203730" y="2226833"/>
            <a:ext cx="6695546" cy="37113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58202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660779" y="2325534"/>
            <a:ext cx="2396320" cy="608521"/>
          </a:xfrm>
        </p:spPr>
        <p:txBody>
          <a:bodyPr>
            <a:noAutofit/>
          </a:bodyPr>
          <a:lstStyle/>
          <a:p>
            <a:pPr marL="450850" indent="-450850"/>
            <a:r>
              <a:rPr lang="en-GB" sz="2800" dirty="0"/>
              <a:t>Medication</a:t>
            </a:r>
          </a:p>
        </p:txBody>
      </p:sp>
      <p:sp>
        <p:nvSpPr>
          <p:cNvPr id="4" name="TextBox 3"/>
          <p:cNvSpPr txBox="1"/>
          <p:nvPr/>
        </p:nvSpPr>
        <p:spPr>
          <a:xfrm>
            <a:off x="838200" y="1384899"/>
            <a:ext cx="6285931" cy="830997"/>
          </a:xfrm>
          <a:prstGeom prst="rect">
            <a:avLst/>
          </a:prstGeom>
          <a:noFill/>
        </p:spPr>
        <p:txBody>
          <a:bodyPr wrap="square" rtlCol="0">
            <a:spAutoFit/>
          </a:bodyPr>
          <a:lstStyle/>
          <a:p>
            <a:r>
              <a:rPr lang="en-GB" sz="3000" dirty="0"/>
              <a:t>1 Year on…</a:t>
            </a:r>
          </a:p>
          <a:p>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17341" y="2215895"/>
            <a:ext cx="2920621" cy="2121059"/>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3204" y="2215895"/>
            <a:ext cx="2830000" cy="2121059"/>
          </a:xfrm>
          <a:prstGeom prst="rect">
            <a:avLst/>
          </a:prstGeom>
        </p:spPr>
      </p:pic>
      <p:sp>
        <p:nvSpPr>
          <p:cNvPr id="17" name="Content Placeholder 2"/>
          <p:cNvSpPr txBox="1">
            <a:spLocks/>
          </p:cNvSpPr>
          <p:nvPr/>
        </p:nvSpPr>
        <p:spPr>
          <a:xfrm>
            <a:off x="660779" y="2818993"/>
            <a:ext cx="2396320" cy="6065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450850" indent="-450850"/>
            <a:r>
              <a:rPr lang="en-GB" sz="2800" dirty="0"/>
              <a:t>Symptom</a:t>
            </a:r>
          </a:p>
          <a:p>
            <a:pPr marL="0" indent="0">
              <a:buFont typeface="Arial" panose="020B0604020202020204" pitchFamily="34" charset="0"/>
              <a:buNone/>
            </a:pPr>
            <a:endParaRPr lang="en-GB" sz="2800" dirty="0"/>
          </a:p>
        </p:txBody>
      </p:sp>
      <p:sp>
        <p:nvSpPr>
          <p:cNvPr id="18" name="Content Placeholder 3"/>
          <p:cNvSpPr txBox="1">
            <a:spLocks/>
          </p:cNvSpPr>
          <p:nvPr/>
        </p:nvSpPr>
        <p:spPr>
          <a:xfrm>
            <a:off x="528347" y="4144749"/>
            <a:ext cx="8028799" cy="2028248"/>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457200" indent="-457200"/>
            <a:r>
              <a:rPr lang="en-GB" sz="2800" dirty="0"/>
              <a:t>Driving again </a:t>
            </a:r>
          </a:p>
          <a:p>
            <a:pPr marL="457200" indent="-457200"/>
            <a:r>
              <a:rPr lang="en-GB" sz="2800" dirty="0"/>
              <a:t>Working in construction </a:t>
            </a:r>
          </a:p>
          <a:p>
            <a:pPr marL="457200" indent="-457200"/>
            <a:r>
              <a:rPr lang="en-GB" sz="2800" dirty="0"/>
              <a:t>Scott is living with his partner and… </a:t>
            </a:r>
          </a:p>
          <a:p>
            <a:pPr marL="457200" indent="-457200"/>
            <a:r>
              <a:rPr lang="en-GB" sz="2800" dirty="0"/>
              <a:t>…they are expecting their first baby together! </a:t>
            </a:r>
          </a:p>
        </p:txBody>
      </p:sp>
      <p:pic>
        <p:nvPicPr>
          <p:cNvPr id="19" name="Picture 2" descr="Halfords Baby on Board Sign | Halfords U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9912" y="888256"/>
            <a:ext cx="4881350" cy="4997385"/>
          </a:xfrm>
          <a:prstGeom prst="diamond">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3116555" y="1800397"/>
            <a:ext cx="2852382" cy="2361063"/>
            <a:chOff x="2765693" y="1800397"/>
            <a:chExt cx="2852382" cy="2361063"/>
          </a:xfrm>
          <a:solidFill>
            <a:srgbClr val="FFC000"/>
          </a:solidFill>
        </p:grpSpPr>
        <p:sp>
          <p:nvSpPr>
            <p:cNvPr id="16" name="Explosion 1 15"/>
            <p:cNvSpPr/>
            <p:nvPr/>
          </p:nvSpPr>
          <p:spPr>
            <a:xfrm>
              <a:off x="2765693" y="1800397"/>
              <a:ext cx="2852382" cy="2361063"/>
            </a:xfrm>
            <a:prstGeom prst="irregularSeal1">
              <a:avLst/>
            </a:prstGeom>
            <a:grp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436661" y="2477870"/>
              <a:ext cx="1433868" cy="784830"/>
            </a:xfrm>
            <a:prstGeom prst="rect">
              <a:avLst/>
            </a:prstGeom>
            <a:grpFill/>
          </p:spPr>
          <p:txBody>
            <a:bodyPr wrap="square" rtlCol="0">
              <a:spAutoFit/>
            </a:bodyPr>
            <a:lstStyle/>
            <a:p>
              <a:r>
                <a:rPr lang="en-GB" sz="4500" dirty="0">
                  <a:solidFill>
                    <a:schemeClr val="bg1"/>
                  </a:solidFill>
                </a:rPr>
                <a:t>FREE</a:t>
              </a:r>
            </a:p>
          </p:txBody>
        </p:sp>
      </p:grpSp>
    </p:spTree>
    <p:extLst>
      <p:ext uri="{BB962C8B-B14F-4D97-AF65-F5344CB8AC3E}">
        <p14:creationId xmlns:p14="http://schemas.microsoft.com/office/powerpoint/2010/main" val="680740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nodeType="clickEffect">
                                  <p:stCondLst>
                                    <p:cond delay="0"/>
                                  </p:stCondLst>
                                  <p:childTnLst>
                                    <p:anim calcmode="lin" valueType="num">
                                      <p:cBhvr>
                                        <p:cTn id="30" dur="1000"/>
                                        <p:tgtEl>
                                          <p:spTgt spid="6"/>
                                        </p:tgtEl>
                                        <p:attrNameLst>
                                          <p:attrName>ppt_w</p:attrName>
                                        </p:attrNameLst>
                                      </p:cBhvr>
                                      <p:tavLst>
                                        <p:tav tm="0">
                                          <p:val>
                                            <p:strVal val="ppt_w"/>
                                          </p:val>
                                        </p:tav>
                                        <p:tav tm="100000">
                                          <p:val>
                                            <p:fltVal val="0"/>
                                          </p:val>
                                        </p:tav>
                                      </p:tavLst>
                                    </p:anim>
                                    <p:anim calcmode="lin" valueType="num">
                                      <p:cBhvr>
                                        <p:cTn id="31" dur="1000"/>
                                        <p:tgtEl>
                                          <p:spTgt spid="6"/>
                                        </p:tgtEl>
                                        <p:attrNameLst>
                                          <p:attrName>ppt_h</p:attrName>
                                        </p:attrNameLst>
                                      </p:cBhvr>
                                      <p:tavLst>
                                        <p:tav tm="0">
                                          <p:val>
                                            <p:strVal val="ppt_h"/>
                                          </p:val>
                                        </p:tav>
                                        <p:tav tm="100000">
                                          <p:val>
                                            <p:fltVal val="0"/>
                                          </p:val>
                                        </p:tav>
                                      </p:tavLst>
                                    </p:anim>
                                    <p:anim calcmode="lin" valueType="num">
                                      <p:cBhvr>
                                        <p:cTn id="32" dur="1000"/>
                                        <p:tgtEl>
                                          <p:spTgt spid="6"/>
                                        </p:tgtEl>
                                        <p:attrNameLst>
                                          <p:attrName>style.rotation</p:attrName>
                                        </p:attrNameLst>
                                      </p:cBhvr>
                                      <p:tavLst>
                                        <p:tav tm="0">
                                          <p:val>
                                            <p:fltVal val="0"/>
                                          </p:val>
                                        </p:tav>
                                        <p:tav tm="100000">
                                          <p:val>
                                            <p:fltVal val="90"/>
                                          </p:val>
                                        </p:tav>
                                      </p:tavLst>
                                    </p:anim>
                                    <p:animEffect transition="out" filter="fade">
                                      <p:cBhvr>
                                        <p:cTn id="33" dur="1000"/>
                                        <p:tgtEl>
                                          <p:spTgt spid="6"/>
                                        </p:tgtEl>
                                      </p:cBhvr>
                                    </p:animEffect>
                                    <p:set>
                                      <p:cBhvr>
                                        <p:cTn id="34" dur="1" fill="hold">
                                          <p:stCondLst>
                                            <p:cond delay="999"/>
                                          </p:stCondLst>
                                        </p:cTn>
                                        <p:tgtEl>
                                          <p:spTgt spid="6"/>
                                        </p:tgtEl>
                                        <p:attrNameLst>
                                          <p:attrName>style.visibility</p:attrName>
                                        </p:attrNameLst>
                                      </p:cBhvr>
                                      <p:to>
                                        <p:strVal val="hidden"/>
                                      </p:to>
                                    </p:set>
                                  </p:childTnLst>
                                </p:cTn>
                              </p:par>
                              <p:par>
                                <p:cTn id="35" presetID="31" presetClass="exit" presetSubtype="0" fill="hold" nodeType="withEffect">
                                  <p:stCondLst>
                                    <p:cond delay="0"/>
                                  </p:stCondLst>
                                  <p:childTnLst>
                                    <p:anim calcmode="lin" valueType="num">
                                      <p:cBhvr>
                                        <p:cTn id="36" dur="1000"/>
                                        <p:tgtEl>
                                          <p:spTgt spid="12"/>
                                        </p:tgtEl>
                                        <p:attrNameLst>
                                          <p:attrName>ppt_w</p:attrName>
                                        </p:attrNameLst>
                                      </p:cBhvr>
                                      <p:tavLst>
                                        <p:tav tm="0">
                                          <p:val>
                                            <p:strVal val="ppt_w"/>
                                          </p:val>
                                        </p:tav>
                                        <p:tav tm="100000">
                                          <p:val>
                                            <p:fltVal val="0"/>
                                          </p:val>
                                        </p:tav>
                                      </p:tavLst>
                                    </p:anim>
                                    <p:anim calcmode="lin" valueType="num">
                                      <p:cBhvr>
                                        <p:cTn id="37" dur="1000"/>
                                        <p:tgtEl>
                                          <p:spTgt spid="12"/>
                                        </p:tgtEl>
                                        <p:attrNameLst>
                                          <p:attrName>ppt_h</p:attrName>
                                        </p:attrNameLst>
                                      </p:cBhvr>
                                      <p:tavLst>
                                        <p:tav tm="0">
                                          <p:val>
                                            <p:strVal val="ppt_h"/>
                                          </p:val>
                                        </p:tav>
                                        <p:tav tm="100000">
                                          <p:val>
                                            <p:fltVal val="0"/>
                                          </p:val>
                                        </p:tav>
                                      </p:tavLst>
                                    </p:anim>
                                    <p:anim calcmode="lin" valueType="num">
                                      <p:cBhvr>
                                        <p:cTn id="38" dur="1000"/>
                                        <p:tgtEl>
                                          <p:spTgt spid="12"/>
                                        </p:tgtEl>
                                        <p:attrNameLst>
                                          <p:attrName>style.rotation</p:attrName>
                                        </p:attrNameLst>
                                      </p:cBhvr>
                                      <p:tavLst>
                                        <p:tav tm="0">
                                          <p:val>
                                            <p:fltVal val="0"/>
                                          </p:val>
                                        </p:tav>
                                        <p:tav tm="100000">
                                          <p:val>
                                            <p:fltVal val="90"/>
                                          </p:val>
                                        </p:tav>
                                      </p:tavLst>
                                    </p:anim>
                                    <p:animEffect transition="out" filter="fade">
                                      <p:cBhvr>
                                        <p:cTn id="39" dur="1000"/>
                                        <p:tgtEl>
                                          <p:spTgt spid="12"/>
                                        </p:tgtEl>
                                      </p:cBhvr>
                                    </p:animEffect>
                                    <p:set>
                                      <p:cBhvr>
                                        <p:cTn id="40" dur="1" fill="hold">
                                          <p:stCondLst>
                                            <p:cond delay="999"/>
                                          </p:stCondLst>
                                        </p:cTn>
                                        <p:tgtEl>
                                          <p:spTgt spid="1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8">
                                            <p:txEl>
                                              <p:pRg st="0" end="0"/>
                                            </p:txEl>
                                          </p:spTgt>
                                        </p:tgtEl>
                                        <p:attrNameLst>
                                          <p:attrName>style.visibility</p:attrName>
                                        </p:attrNameLst>
                                      </p:cBhvr>
                                      <p:to>
                                        <p:strVal val="visible"/>
                                      </p:to>
                                    </p:set>
                                    <p:animEffect transition="in" filter="fade">
                                      <p:cBhvr>
                                        <p:cTn id="45" dur="500"/>
                                        <p:tgtEl>
                                          <p:spTgt spid="18">
                                            <p:txEl>
                                              <p:pRg st="0" end="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18">
                                            <p:txEl>
                                              <p:pRg st="1" end="1"/>
                                            </p:txEl>
                                          </p:spTgt>
                                        </p:tgtEl>
                                        <p:attrNameLst>
                                          <p:attrName>style.visibility</p:attrName>
                                        </p:attrNameLst>
                                      </p:cBhvr>
                                      <p:to>
                                        <p:strVal val="visible"/>
                                      </p:to>
                                    </p:set>
                                    <p:animEffect transition="in" filter="fade">
                                      <p:cBhvr>
                                        <p:cTn id="48" dur="500"/>
                                        <p:tgtEl>
                                          <p:spTgt spid="18">
                                            <p:txEl>
                                              <p:pRg st="1" end="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18">
                                            <p:txEl>
                                              <p:pRg st="2" end="2"/>
                                            </p:txEl>
                                          </p:spTgt>
                                        </p:tgtEl>
                                        <p:attrNameLst>
                                          <p:attrName>style.visibility</p:attrName>
                                        </p:attrNameLst>
                                      </p:cBhvr>
                                      <p:to>
                                        <p:strVal val="visible"/>
                                      </p:to>
                                    </p:set>
                                    <p:animEffect transition="in" filter="fade">
                                      <p:cBhvr>
                                        <p:cTn id="51" dur="500"/>
                                        <p:tgtEl>
                                          <p:spTgt spid="18">
                                            <p:txEl>
                                              <p:pRg st="2" end="2"/>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18">
                                            <p:txEl>
                                              <p:pRg st="3" end="3"/>
                                            </p:txEl>
                                          </p:spTgt>
                                        </p:tgtEl>
                                        <p:attrNameLst>
                                          <p:attrName>style.visibility</p:attrName>
                                        </p:attrNameLst>
                                      </p:cBhvr>
                                      <p:to>
                                        <p:strVal val="visible"/>
                                      </p:to>
                                    </p:set>
                                    <p:animEffect transition="in" filter="fade">
                                      <p:cBhvr>
                                        <p:cTn id="54" dur="500"/>
                                        <p:tgtEl>
                                          <p:spTgt spid="18">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fltVal val="0"/>
                                          </p:val>
                                        </p:tav>
                                        <p:tav tm="100000">
                                          <p:val>
                                            <p:strVal val="#ppt_w"/>
                                          </p:val>
                                        </p:tav>
                                      </p:tavLst>
                                    </p:anim>
                                    <p:anim calcmode="lin" valueType="num">
                                      <p:cBhvr>
                                        <p:cTn id="60" dur="1000" fill="hold"/>
                                        <p:tgtEl>
                                          <p:spTgt spid="19"/>
                                        </p:tgtEl>
                                        <p:attrNameLst>
                                          <p:attrName>ppt_h</p:attrName>
                                        </p:attrNameLst>
                                      </p:cBhvr>
                                      <p:tavLst>
                                        <p:tav tm="0">
                                          <p:val>
                                            <p:fltVal val="0"/>
                                          </p:val>
                                        </p:tav>
                                        <p:tav tm="100000">
                                          <p:val>
                                            <p:strVal val="#ppt_h"/>
                                          </p:val>
                                        </p:tav>
                                      </p:tavLst>
                                    </p:anim>
                                    <p:anim calcmode="lin" valueType="num">
                                      <p:cBhvr>
                                        <p:cTn id="61" dur="1000" fill="hold"/>
                                        <p:tgtEl>
                                          <p:spTgt spid="19"/>
                                        </p:tgtEl>
                                        <p:attrNameLst>
                                          <p:attrName>style.rotation</p:attrName>
                                        </p:attrNameLst>
                                      </p:cBhvr>
                                      <p:tavLst>
                                        <p:tav tm="0">
                                          <p:val>
                                            <p:fltVal val="90"/>
                                          </p:val>
                                        </p:tav>
                                        <p:tav tm="100000">
                                          <p:val>
                                            <p:fltVal val="0"/>
                                          </p:val>
                                        </p:tav>
                                      </p:tavLst>
                                    </p:anim>
                                    <p:animEffect transition="in" filter="fade">
                                      <p:cBhvr>
                                        <p:cTn id="6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920578" y="1540475"/>
            <a:ext cx="10225216" cy="4514336"/>
          </a:xfrm>
        </p:spPr>
        <p:txBody>
          <a:bodyPr/>
          <a:lstStyle/>
          <a:p>
            <a:r>
              <a:rPr lang="en-GB" dirty="0"/>
              <a:t>Insert Video </a:t>
            </a:r>
          </a:p>
        </p:txBody>
      </p:sp>
    </p:spTree>
    <p:extLst>
      <p:ext uri="{BB962C8B-B14F-4D97-AF65-F5344CB8AC3E}">
        <p14:creationId xmlns:p14="http://schemas.microsoft.com/office/powerpoint/2010/main" val="38248477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790" y="2292824"/>
            <a:ext cx="8477327" cy="2475610"/>
          </a:xfrm>
        </p:spPr>
        <p:txBody>
          <a:bodyPr>
            <a:normAutofit/>
          </a:bodyPr>
          <a:lstStyle/>
          <a:p>
            <a:r>
              <a:rPr lang="en-GB" sz="5000" dirty="0"/>
              <a:t>EMDR Case Examples – Annie </a:t>
            </a:r>
          </a:p>
        </p:txBody>
      </p:sp>
    </p:spTree>
    <p:extLst>
      <p:ext uri="{BB962C8B-B14F-4D97-AF65-F5344CB8AC3E}">
        <p14:creationId xmlns:p14="http://schemas.microsoft.com/office/powerpoint/2010/main" val="29699098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4648200" cy="1092971"/>
          </a:xfrm>
        </p:spPr>
        <p:txBody>
          <a:bodyPr/>
          <a:lstStyle/>
          <a:p>
            <a:r>
              <a:rPr lang="en-GB" dirty="0"/>
              <a:t>EMDR: Case Examples</a:t>
            </a:r>
          </a:p>
        </p:txBody>
      </p:sp>
      <p:sp>
        <p:nvSpPr>
          <p:cNvPr id="3" name="Content Placeholder 2"/>
          <p:cNvSpPr>
            <a:spLocks noGrp="1"/>
          </p:cNvSpPr>
          <p:nvPr>
            <p:ph idx="1"/>
          </p:nvPr>
        </p:nvSpPr>
        <p:spPr>
          <a:xfrm>
            <a:off x="920576" y="1458096"/>
            <a:ext cx="10637439" cy="1491047"/>
          </a:xfrm>
        </p:spPr>
        <p:txBody>
          <a:bodyPr>
            <a:normAutofit/>
          </a:bodyPr>
          <a:lstStyle/>
          <a:p>
            <a:pPr marL="0" indent="0">
              <a:buNone/>
            </a:pPr>
            <a:r>
              <a:rPr lang="en-GB" sz="2800" b="1" dirty="0"/>
              <a:t>Annie</a:t>
            </a:r>
          </a:p>
          <a:p>
            <a:pPr marL="896938" lvl="1" indent="-439738"/>
            <a:r>
              <a:rPr lang="en-GB" sz="2800" dirty="0"/>
              <a:t>Female (Late 20’s) </a:t>
            </a:r>
          </a:p>
          <a:p>
            <a:pPr marL="896938" lvl="1" indent="-439738"/>
            <a:r>
              <a:rPr lang="en-GB" sz="2800" dirty="0"/>
              <a:t>Gang raped by her ex-boyfriend and three of his friends</a:t>
            </a:r>
          </a:p>
          <a:p>
            <a:pPr marL="457200" lvl="1" indent="0">
              <a:buNone/>
            </a:pPr>
            <a:endParaRPr lang="en-GB" sz="2800" dirty="0"/>
          </a:p>
        </p:txBody>
      </p:sp>
      <p:sp>
        <p:nvSpPr>
          <p:cNvPr id="4" name="TextBox 3"/>
          <p:cNvSpPr txBox="1"/>
          <p:nvPr/>
        </p:nvSpPr>
        <p:spPr>
          <a:xfrm>
            <a:off x="920576" y="2949143"/>
            <a:ext cx="10637439" cy="3539430"/>
          </a:xfrm>
          <a:prstGeom prst="rect">
            <a:avLst/>
          </a:prstGeom>
          <a:noFill/>
        </p:spPr>
        <p:txBody>
          <a:bodyPr wrap="square" rtlCol="0">
            <a:spAutoFit/>
          </a:bodyPr>
          <a:lstStyle/>
          <a:p>
            <a:r>
              <a:rPr lang="en-GB" sz="2800" b="1" dirty="0"/>
              <a:t>Delusional Belief System: </a:t>
            </a:r>
          </a:p>
          <a:p>
            <a:pPr marL="895350" indent="-446088">
              <a:buFont typeface="Arial" panose="020B0604020202020204" pitchFamily="34" charset="0"/>
              <a:buChar char="•"/>
            </a:pPr>
            <a:r>
              <a:rPr lang="en-GB" sz="2800" dirty="0"/>
              <a:t>Ex boyfriend and friends will break into her home, rape her, cut out her tongue, gouge out her eyeballs and murder her</a:t>
            </a:r>
            <a:endParaRPr lang="en-GB" sz="2800" b="1" dirty="0"/>
          </a:p>
          <a:p>
            <a:pPr marL="914400" lvl="1" indent="-457200">
              <a:buFont typeface="Arial" panose="020B0604020202020204" pitchFamily="34" charset="0"/>
              <a:buChar char="•"/>
            </a:pPr>
            <a:r>
              <a:rPr lang="en-GB" sz="2800" dirty="0"/>
              <a:t>Annie also believed someone was spying on her:</a:t>
            </a:r>
          </a:p>
          <a:p>
            <a:pPr marL="1828800" lvl="3" indent="-457200">
              <a:buFont typeface="Arial" panose="020B0604020202020204" pitchFamily="34" charset="0"/>
              <a:buChar char="•"/>
            </a:pPr>
            <a:r>
              <a:rPr lang="en-GB" sz="2800" dirty="0"/>
              <a:t>Her dog had a microchip </a:t>
            </a:r>
          </a:p>
          <a:p>
            <a:pPr marL="1828800" lvl="3" indent="-457200">
              <a:buFont typeface="Arial" panose="020B0604020202020204" pitchFamily="34" charset="0"/>
              <a:buChar char="•"/>
            </a:pPr>
            <a:r>
              <a:rPr lang="en-GB" sz="2800" dirty="0"/>
              <a:t>Her daughter was a robot</a:t>
            </a:r>
          </a:p>
          <a:p>
            <a:pPr marL="895350" lvl="3" indent="-446088">
              <a:buFont typeface="Arial" panose="020B0604020202020204" pitchFamily="34" charset="0"/>
              <a:buChar char="•"/>
            </a:pPr>
            <a:r>
              <a:rPr lang="en-GB" sz="2800" dirty="0"/>
              <a:t>Annie believed that EIS staff were trying to kill her </a:t>
            </a:r>
          </a:p>
        </p:txBody>
      </p:sp>
      <p:pic>
        <p:nvPicPr>
          <p:cNvPr id="1026" name="Picture 2" descr="Symptoms, Causes, and Treatments for Paranoi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739467" y="-1"/>
            <a:ext cx="5452533" cy="2373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71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692510" y="2249965"/>
            <a:ext cx="6795676" cy="3545306"/>
          </a:xfrm>
        </p:spPr>
        <p:txBody>
          <a:bodyPr>
            <a:normAutofit lnSpcReduction="10000"/>
          </a:bodyPr>
          <a:lstStyle/>
          <a:p>
            <a:pPr lvl="1"/>
            <a:r>
              <a:rPr lang="en-GB" sz="2800" dirty="0"/>
              <a:t>24 y/o</a:t>
            </a:r>
          </a:p>
          <a:p>
            <a:pPr lvl="1"/>
            <a:r>
              <a:rPr lang="en-GB" sz="2800" dirty="0"/>
              <a:t>Picture: sitting on the stairs screaming, weights blocking the door with three of them in the house</a:t>
            </a:r>
          </a:p>
          <a:p>
            <a:pPr lvl="1"/>
            <a:r>
              <a:rPr lang="en-GB" sz="2800" dirty="0"/>
              <a:t>N.C: “I am in danger and going to be killed” </a:t>
            </a:r>
          </a:p>
          <a:p>
            <a:pPr lvl="1"/>
            <a:r>
              <a:rPr lang="en-GB" sz="2800" dirty="0"/>
              <a:t>Emotion: Fear </a:t>
            </a:r>
          </a:p>
          <a:p>
            <a:pPr lvl="1"/>
            <a:r>
              <a:rPr lang="en-GB" sz="2800" dirty="0"/>
              <a:t>Body: Visceral feeling in stomach and chest, feeling sick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0858" y="1694607"/>
            <a:ext cx="3922968" cy="4100664"/>
          </a:xfrm>
          <a:prstGeom prst="rect">
            <a:avLst/>
          </a:prstGeom>
        </p:spPr>
      </p:pic>
      <p:sp>
        <p:nvSpPr>
          <p:cNvPr id="5" name="TextBox 4"/>
          <p:cNvSpPr txBox="1"/>
          <p:nvPr/>
        </p:nvSpPr>
        <p:spPr>
          <a:xfrm>
            <a:off x="838200" y="1480936"/>
            <a:ext cx="6504296" cy="523220"/>
          </a:xfrm>
          <a:prstGeom prst="rect">
            <a:avLst/>
          </a:prstGeom>
          <a:noFill/>
        </p:spPr>
        <p:txBody>
          <a:bodyPr wrap="square" rtlCol="0">
            <a:spAutoFit/>
          </a:bodyPr>
          <a:lstStyle/>
          <a:p>
            <a:r>
              <a:rPr lang="en-GB" sz="2800" dirty="0"/>
              <a:t>1</a:t>
            </a:r>
            <a:r>
              <a:rPr lang="en-GB" sz="2800" baseline="30000" dirty="0"/>
              <a:t>st</a:t>
            </a:r>
            <a:r>
              <a:rPr lang="en-GB" sz="2800" dirty="0"/>
              <a:t> </a:t>
            </a:r>
            <a:r>
              <a:rPr lang="en-GB" sz="2800" dirty="0" err="1"/>
              <a:t>Floatback</a:t>
            </a:r>
            <a:r>
              <a:rPr lang="en-GB" sz="2800" dirty="0"/>
              <a:t>: </a:t>
            </a:r>
            <a:r>
              <a:rPr lang="en-GB" sz="2800" b="1" dirty="0"/>
              <a:t>‘Weights by the door’</a:t>
            </a:r>
          </a:p>
        </p:txBody>
      </p:sp>
    </p:spTree>
    <p:extLst>
      <p:ext uri="{BB962C8B-B14F-4D97-AF65-F5344CB8AC3E}">
        <p14:creationId xmlns:p14="http://schemas.microsoft.com/office/powerpoint/2010/main" val="219662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838200" y="2227145"/>
            <a:ext cx="6332621" cy="4333104"/>
          </a:xfrm>
        </p:spPr>
        <p:txBody>
          <a:bodyPr>
            <a:noAutofit/>
          </a:bodyPr>
          <a:lstStyle/>
          <a:p>
            <a:pPr lvl="1"/>
            <a:r>
              <a:rPr lang="en-GB" sz="2800" dirty="0"/>
              <a:t>23 y/o </a:t>
            </a:r>
          </a:p>
          <a:p>
            <a:pPr lvl="1"/>
            <a:r>
              <a:rPr lang="en-GB" sz="2800" dirty="0"/>
              <a:t>Picture: ex-boyfriend kicking the door down while on bail and  strangling Annie against a wall</a:t>
            </a:r>
          </a:p>
          <a:p>
            <a:pPr lvl="1"/>
            <a:r>
              <a:rPr lang="en-GB" sz="2800" dirty="0"/>
              <a:t>N.C: “I am in danger”</a:t>
            </a:r>
          </a:p>
          <a:p>
            <a:pPr lvl="1"/>
            <a:r>
              <a:rPr lang="en-GB" sz="2800" dirty="0"/>
              <a:t>Emotion: Fear</a:t>
            </a:r>
          </a:p>
          <a:p>
            <a:pPr lvl="1"/>
            <a:r>
              <a:rPr lang="en-GB" sz="2800" dirty="0"/>
              <a:t>Body: Visceral feeling in chest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262176" y="2565401"/>
            <a:ext cx="4666354" cy="3302000"/>
          </a:xfrm>
          <a:prstGeom prst="rect">
            <a:avLst/>
          </a:prstGeom>
        </p:spPr>
      </p:pic>
      <p:sp>
        <p:nvSpPr>
          <p:cNvPr id="5" name="TextBox 4"/>
          <p:cNvSpPr txBox="1"/>
          <p:nvPr/>
        </p:nvSpPr>
        <p:spPr>
          <a:xfrm>
            <a:off x="998620" y="1484944"/>
            <a:ext cx="7150769" cy="800219"/>
          </a:xfrm>
          <a:prstGeom prst="rect">
            <a:avLst/>
          </a:prstGeom>
          <a:noFill/>
        </p:spPr>
        <p:txBody>
          <a:bodyPr wrap="square" rtlCol="0">
            <a:spAutoFit/>
          </a:bodyPr>
          <a:lstStyle/>
          <a:p>
            <a:r>
              <a:rPr lang="en-GB" sz="2800" dirty="0"/>
              <a:t>2</a:t>
            </a:r>
            <a:r>
              <a:rPr lang="en-GB" sz="2800" baseline="30000" dirty="0"/>
              <a:t>nd</a:t>
            </a:r>
            <a:r>
              <a:rPr lang="en-GB" sz="2800" dirty="0"/>
              <a:t> </a:t>
            </a:r>
            <a:r>
              <a:rPr lang="en-GB" sz="2800" dirty="0" err="1"/>
              <a:t>Floatback</a:t>
            </a:r>
            <a:r>
              <a:rPr lang="en-GB" sz="2800" dirty="0"/>
              <a:t>: ‘</a:t>
            </a:r>
            <a:r>
              <a:rPr lang="en-GB" sz="2800" b="1" dirty="0"/>
              <a:t>He kicked the door down</a:t>
            </a:r>
            <a:r>
              <a:rPr lang="en-GB" sz="2800" dirty="0"/>
              <a:t>’</a:t>
            </a:r>
          </a:p>
          <a:p>
            <a:endParaRPr lang="en-GB" dirty="0"/>
          </a:p>
        </p:txBody>
      </p:sp>
    </p:spTree>
    <p:extLst>
      <p:ext uri="{BB962C8B-B14F-4D97-AF65-F5344CB8AC3E}">
        <p14:creationId xmlns:p14="http://schemas.microsoft.com/office/powerpoint/2010/main" val="66286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439341" y="2226511"/>
            <a:ext cx="10225216" cy="2714738"/>
          </a:xfrm>
        </p:spPr>
        <p:txBody>
          <a:bodyPr>
            <a:normAutofit/>
          </a:bodyPr>
          <a:lstStyle/>
          <a:p>
            <a:pPr lvl="1"/>
            <a:r>
              <a:rPr lang="en-GB" sz="2800" dirty="0"/>
              <a:t>20 y/o </a:t>
            </a:r>
          </a:p>
          <a:p>
            <a:pPr lvl="1"/>
            <a:r>
              <a:rPr lang="en-GB" sz="2800" dirty="0"/>
              <a:t>Picture: Being curled up in a ball in the corner beaten up by her ex-boyfriend</a:t>
            </a:r>
          </a:p>
          <a:p>
            <a:pPr lvl="1"/>
            <a:r>
              <a:rPr lang="en-GB" sz="2800" dirty="0"/>
              <a:t>N.C: “I am in danger”</a:t>
            </a:r>
          </a:p>
          <a:p>
            <a:pPr lvl="1"/>
            <a:r>
              <a:rPr lang="en-GB" sz="2800" dirty="0"/>
              <a:t>Emotion: Fear</a:t>
            </a:r>
          </a:p>
          <a:p>
            <a:pPr lvl="1"/>
            <a:r>
              <a:rPr lang="en-GB" sz="2800" dirty="0"/>
              <a:t>Body: Heart tightening </a:t>
            </a:r>
          </a:p>
        </p:txBody>
      </p:sp>
      <p:sp>
        <p:nvSpPr>
          <p:cNvPr id="4" name="TextBox 3"/>
          <p:cNvSpPr txBox="1"/>
          <p:nvPr/>
        </p:nvSpPr>
        <p:spPr>
          <a:xfrm>
            <a:off x="838200" y="1458096"/>
            <a:ext cx="5534527" cy="800219"/>
          </a:xfrm>
          <a:prstGeom prst="rect">
            <a:avLst/>
          </a:prstGeom>
          <a:noFill/>
        </p:spPr>
        <p:txBody>
          <a:bodyPr wrap="square" rtlCol="0">
            <a:spAutoFit/>
          </a:bodyPr>
          <a:lstStyle/>
          <a:p>
            <a:r>
              <a:rPr lang="en-GB" sz="2800" dirty="0"/>
              <a:t>3</a:t>
            </a:r>
            <a:r>
              <a:rPr lang="en-GB" sz="2800" baseline="30000" dirty="0"/>
              <a:t>rd</a:t>
            </a:r>
            <a:r>
              <a:rPr lang="en-GB" sz="2800" dirty="0"/>
              <a:t> </a:t>
            </a:r>
            <a:r>
              <a:rPr lang="en-GB" sz="2800" dirty="0" err="1"/>
              <a:t>Floatback</a:t>
            </a:r>
            <a:r>
              <a:rPr lang="en-GB" sz="2800" dirty="0"/>
              <a:t>: ‘</a:t>
            </a:r>
            <a:r>
              <a:rPr lang="en-GB" sz="2800" b="1" dirty="0"/>
              <a:t>In the corner’</a:t>
            </a:r>
          </a:p>
          <a:p>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72971" y="3290896"/>
            <a:ext cx="5131350" cy="3300706"/>
          </a:xfrm>
          <a:prstGeom prst="rect">
            <a:avLst/>
          </a:prstGeom>
        </p:spPr>
      </p:pic>
    </p:spTree>
    <p:extLst>
      <p:ext uri="{BB962C8B-B14F-4D97-AF65-F5344CB8AC3E}">
        <p14:creationId xmlns:p14="http://schemas.microsoft.com/office/powerpoint/2010/main" val="3021202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flipH="1">
            <a:off x="0" y="1981316"/>
            <a:ext cx="12192000" cy="4876684"/>
          </a:xfrm>
          <a:prstGeom prst="rect">
            <a:avLst/>
          </a:prstGeom>
        </p:spPr>
      </p:pic>
      <p:sp>
        <p:nvSpPr>
          <p:cNvPr id="2" name="Title 1"/>
          <p:cNvSpPr>
            <a:spLocks noGrp="1"/>
          </p:cNvSpPr>
          <p:nvPr>
            <p:ph type="title"/>
          </p:nvPr>
        </p:nvSpPr>
        <p:spPr>
          <a:xfrm>
            <a:off x="838200" y="365125"/>
            <a:ext cx="10515600" cy="1092971"/>
          </a:xfrm>
        </p:spPr>
        <p:txBody>
          <a:bodyPr/>
          <a:lstStyle/>
          <a:p>
            <a:r>
              <a:rPr lang="en-GB" dirty="0"/>
              <a:t>EMDR: Case Examples</a:t>
            </a:r>
          </a:p>
        </p:txBody>
      </p:sp>
      <p:sp>
        <p:nvSpPr>
          <p:cNvPr id="3" name="Content Placeholder 2"/>
          <p:cNvSpPr>
            <a:spLocks noGrp="1"/>
          </p:cNvSpPr>
          <p:nvPr>
            <p:ph idx="1"/>
          </p:nvPr>
        </p:nvSpPr>
        <p:spPr>
          <a:xfrm>
            <a:off x="612690" y="2114957"/>
            <a:ext cx="8218043" cy="2919230"/>
          </a:xfrm>
        </p:spPr>
        <p:txBody>
          <a:bodyPr/>
          <a:lstStyle/>
          <a:p>
            <a:pPr lvl="1"/>
            <a:r>
              <a:rPr lang="en-GB" sz="2800" dirty="0">
                <a:solidFill>
                  <a:schemeClr val="bg1"/>
                </a:solidFill>
              </a:rPr>
              <a:t>19 y/o </a:t>
            </a:r>
          </a:p>
          <a:p>
            <a:pPr lvl="1"/>
            <a:r>
              <a:rPr lang="en-GB" sz="2800" dirty="0">
                <a:solidFill>
                  <a:schemeClr val="bg1"/>
                </a:solidFill>
              </a:rPr>
              <a:t>Picture: ex boyfriend glassing Annie in the pub </a:t>
            </a:r>
          </a:p>
          <a:p>
            <a:pPr lvl="1"/>
            <a:r>
              <a:rPr lang="en-GB" sz="2800" dirty="0">
                <a:solidFill>
                  <a:schemeClr val="bg1"/>
                </a:solidFill>
              </a:rPr>
              <a:t>N.C: “I’m in danger” </a:t>
            </a:r>
          </a:p>
          <a:p>
            <a:pPr lvl="1"/>
            <a:r>
              <a:rPr lang="en-GB" sz="2800" dirty="0">
                <a:solidFill>
                  <a:schemeClr val="bg1"/>
                </a:solidFill>
              </a:rPr>
              <a:t>Emotion: Fear </a:t>
            </a:r>
          </a:p>
          <a:p>
            <a:pPr lvl="1"/>
            <a:r>
              <a:rPr lang="en-GB" sz="2800" dirty="0">
                <a:solidFill>
                  <a:schemeClr val="bg1"/>
                </a:solidFill>
              </a:rPr>
              <a:t>Body: Visceral feeling throughout</a:t>
            </a:r>
          </a:p>
        </p:txBody>
      </p:sp>
      <p:sp>
        <p:nvSpPr>
          <p:cNvPr id="4" name="TextBox 3"/>
          <p:cNvSpPr txBox="1"/>
          <p:nvPr/>
        </p:nvSpPr>
        <p:spPr>
          <a:xfrm>
            <a:off x="838200" y="1458096"/>
            <a:ext cx="6354170" cy="523220"/>
          </a:xfrm>
          <a:prstGeom prst="rect">
            <a:avLst/>
          </a:prstGeom>
          <a:noFill/>
        </p:spPr>
        <p:txBody>
          <a:bodyPr wrap="square" rtlCol="0">
            <a:spAutoFit/>
          </a:bodyPr>
          <a:lstStyle/>
          <a:p>
            <a:r>
              <a:rPr lang="en-GB" sz="2800" dirty="0"/>
              <a:t>4</a:t>
            </a:r>
            <a:r>
              <a:rPr lang="en-GB" sz="2800" baseline="30000" dirty="0"/>
              <a:t>th</a:t>
            </a:r>
            <a:r>
              <a:rPr lang="en-GB" sz="2800" dirty="0"/>
              <a:t> </a:t>
            </a:r>
            <a:r>
              <a:rPr lang="en-GB" sz="2800" dirty="0" err="1"/>
              <a:t>Floatback</a:t>
            </a:r>
            <a:r>
              <a:rPr lang="en-GB" sz="2800" dirty="0"/>
              <a:t>: ‘</a:t>
            </a:r>
            <a:r>
              <a:rPr lang="en-GB" sz="2800" b="1" dirty="0"/>
              <a:t>When he glassed me’</a:t>
            </a:r>
            <a:endParaRPr lang="en-GB" sz="2800" dirty="0"/>
          </a:p>
        </p:txBody>
      </p:sp>
    </p:spTree>
    <p:extLst>
      <p:ext uri="{BB962C8B-B14F-4D97-AF65-F5344CB8AC3E}">
        <p14:creationId xmlns:p14="http://schemas.microsoft.com/office/powerpoint/2010/main" val="1121153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804" y="441873"/>
            <a:ext cx="5142470" cy="817645"/>
          </a:xfrm>
        </p:spPr>
        <p:txBody>
          <a:bodyPr>
            <a:normAutofit/>
          </a:bodyPr>
          <a:lstStyle/>
          <a:p>
            <a:r>
              <a:rPr lang="en-GB" dirty="0"/>
              <a:t>EMDR: Case Examples</a:t>
            </a:r>
          </a:p>
        </p:txBody>
      </p:sp>
      <p:grpSp>
        <p:nvGrpSpPr>
          <p:cNvPr id="4" name="Group 3"/>
          <p:cNvGrpSpPr/>
          <p:nvPr/>
        </p:nvGrpSpPr>
        <p:grpSpPr>
          <a:xfrm>
            <a:off x="5335059" y="-17750"/>
            <a:ext cx="1760108" cy="7050222"/>
            <a:chOff x="5018224" y="146267"/>
            <a:chExt cx="5533054" cy="6760878"/>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018224" y="146267"/>
              <a:ext cx="5533054" cy="6760878"/>
            </a:xfrm>
            <a:prstGeom prst="rect">
              <a:avLst/>
            </a:prstGeom>
          </p:spPr>
        </p:pic>
        <p:grpSp>
          <p:nvGrpSpPr>
            <p:cNvPr id="6" name="Group 5"/>
            <p:cNvGrpSpPr/>
            <p:nvPr/>
          </p:nvGrpSpPr>
          <p:grpSpPr>
            <a:xfrm>
              <a:off x="5660825" y="146267"/>
              <a:ext cx="3718618" cy="5617889"/>
              <a:chOff x="5666384" y="146267"/>
              <a:chExt cx="3718618" cy="5617889"/>
            </a:xfrm>
          </p:grpSpPr>
          <p:cxnSp>
            <p:nvCxnSpPr>
              <p:cNvPr id="7" name="Straight Arrow Connector 6"/>
              <p:cNvCxnSpPr/>
              <p:nvPr/>
            </p:nvCxnSpPr>
            <p:spPr>
              <a:xfrm flipH="1">
                <a:off x="6260757" y="146267"/>
                <a:ext cx="1276865" cy="52383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92810" y="1568127"/>
                <a:ext cx="2689763" cy="72104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7315371" y="2955590"/>
                <a:ext cx="2069631" cy="82702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666384" y="4854330"/>
                <a:ext cx="1062671" cy="909826"/>
              </a:xfrm>
              <a:prstGeom prst="straightConnector1">
                <a:avLst/>
              </a:prstGeom>
              <a:ln w="76200">
                <a:solidFill>
                  <a:srgbClr val="FFFFFF"/>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1" name="TextBox 10"/>
          <p:cNvSpPr txBox="1"/>
          <p:nvPr/>
        </p:nvSpPr>
        <p:spPr>
          <a:xfrm>
            <a:off x="1092370" y="1486201"/>
            <a:ext cx="3571948" cy="1754326"/>
          </a:xfrm>
          <a:prstGeom prst="rect">
            <a:avLst/>
          </a:prstGeom>
          <a:solidFill>
            <a:srgbClr val="FF0000"/>
          </a:solidFill>
          <a:ln w="28575">
            <a:solidFill>
              <a:srgbClr val="FF0000"/>
            </a:solidFill>
          </a:ln>
        </p:spPr>
        <p:txBody>
          <a:bodyPr wrap="square" rtlCol="0">
            <a:spAutoFit/>
          </a:bodyPr>
          <a:lstStyle/>
          <a:p>
            <a:r>
              <a:rPr lang="en-GB" b="1" dirty="0"/>
              <a:t>“Weights by the Door”</a:t>
            </a:r>
          </a:p>
          <a:p>
            <a:r>
              <a:rPr lang="en-GB" dirty="0"/>
              <a:t>24 y/o</a:t>
            </a:r>
          </a:p>
          <a:p>
            <a:r>
              <a:rPr lang="en-GB" dirty="0"/>
              <a:t>N.C: “I am in danger &amp; going to be killed”</a:t>
            </a:r>
          </a:p>
          <a:p>
            <a:r>
              <a:rPr lang="en-GB" dirty="0"/>
              <a:t>Emotion: Fear (anger)</a:t>
            </a:r>
          </a:p>
          <a:p>
            <a:r>
              <a:rPr lang="en-GB" dirty="0"/>
              <a:t>Body: Stomach and chest</a:t>
            </a:r>
          </a:p>
        </p:txBody>
      </p:sp>
      <p:sp>
        <p:nvSpPr>
          <p:cNvPr id="12" name="TextBox 11"/>
          <p:cNvSpPr txBox="1"/>
          <p:nvPr/>
        </p:nvSpPr>
        <p:spPr>
          <a:xfrm>
            <a:off x="7789891" y="2661509"/>
            <a:ext cx="4012441" cy="1477328"/>
          </a:xfrm>
          <a:prstGeom prst="rect">
            <a:avLst/>
          </a:prstGeom>
          <a:solidFill>
            <a:srgbClr val="FF0000"/>
          </a:solidFill>
          <a:ln w="28575">
            <a:solidFill>
              <a:srgbClr val="FF0000"/>
            </a:solidFill>
          </a:ln>
        </p:spPr>
        <p:txBody>
          <a:bodyPr wrap="square" rtlCol="0">
            <a:spAutoFit/>
          </a:bodyPr>
          <a:lstStyle/>
          <a:p>
            <a:r>
              <a:rPr lang="en-GB" b="1" dirty="0"/>
              <a:t>When he kicked the door down</a:t>
            </a:r>
          </a:p>
          <a:p>
            <a:r>
              <a:rPr lang="en-GB" dirty="0"/>
              <a:t>23 y/o </a:t>
            </a:r>
          </a:p>
          <a:p>
            <a:r>
              <a:rPr lang="en-GB" dirty="0"/>
              <a:t>N.C: “I am in danger”</a:t>
            </a:r>
          </a:p>
          <a:p>
            <a:r>
              <a:rPr lang="en-GB" dirty="0"/>
              <a:t>Emotion: Fear </a:t>
            </a:r>
          </a:p>
          <a:p>
            <a:r>
              <a:rPr lang="en-GB" dirty="0"/>
              <a:t>Body: Chest </a:t>
            </a:r>
            <a:r>
              <a:rPr lang="en-GB" b="1" dirty="0"/>
              <a:t> </a:t>
            </a:r>
            <a:endParaRPr lang="en-GB" dirty="0"/>
          </a:p>
        </p:txBody>
      </p:sp>
      <p:sp>
        <p:nvSpPr>
          <p:cNvPr id="13" name="TextBox 12"/>
          <p:cNvSpPr txBox="1"/>
          <p:nvPr/>
        </p:nvSpPr>
        <p:spPr>
          <a:xfrm>
            <a:off x="971261" y="4153139"/>
            <a:ext cx="3110343" cy="1477328"/>
          </a:xfrm>
          <a:prstGeom prst="rect">
            <a:avLst/>
          </a:prstGeom>
          <a:solidFill>
            <a:srgbClr val="FF0000"/>
          </a:solidFill>
          <a:ln w="28575">
            <a:solidFill>
              <a:srgbClr val="FF0000"/>
            </a:solidFill>
          </a:ln>
        </p:spPr>
        <p:txBody>
          <a:bodyPr wrap="square" rtlCol="0">
            <a:spAutoFit/>
          </a:bodyPr>
          <a:lstStyle/>
          <a:p>
            <a:r>
              <a:rPr lang="en-GB" b="1" dirty="0"/>
              <a:t>“In the corner”</a:t>
            </a:r>
          </a:p>
          <a:p>
            <a:r>
              <a:rPr lang="en-GB" dirty="0"/>
              <a:t>20 y/o</a:t>
            </a:r>
          </a:p>
          <a:p>
            <a:r>
              <a:rPr lang="en-GB" dirty="0"/>
              <a:t>N.C: “I am in danger”</a:t>
            </a:r>
          </a:p>
          <a:p>
            <a:r>
              <a:rPr lang="en-GB" dirty="0"/>
              <a:t>Emotion: Fear </a:t>
            </a:r>
          </a:p>
          <a:p>
            <a:r>
              <a:rPr lang="en-GB" dirty="0"/>
              <a:t>Body: Heart tightening</a:t>
            </a:r>
          </a:p>
        </p:txBody>
      </p:sp>
      <p:sp>
        <p:nvSpPr>
          <p:cNvPr id="14" name="TextBox 13"/>
          <p:cNvSpPr txBox="1"/>
          <p:nvPr/>
        </p:nvSpPr>
        <p:spPr>
          <a:xfrm>
            <a:off x="7544139" y="4809284"/>
            <a:ext cx="2918977" cy="1477328"/>
          </a:xfrm>
          <a:prstGeom prst="rect">
            <a:avLst/>
          </a:prstGeom>
          <a:solidFill>
            <a:srgbClr val="FF0000"/>
          </a:solidFill>
          <a:ln w="28575">
            <a:solidFill>
              <a:srgbClr val="FF0000"/>
            </a:solidFill>
          </a:ln>
        </p:spPr>
        <p:txBody>
          <a:bodyPr wrap="square" rtlCol="0">
            <a:spAutoFit/>
          </a:bodyPr>
          <a:lstStyle/>
          <a:p>
            <a:r>
              <a:rPr lang="en-GB" b="1" dirty="0"/>
              <a:t>“When he glassed me” </a:t>
            </a:r>
          </a:p>
          <a:p>
            <a:r>
              <a:rPr lang="en-GB" dirty="0"/>
              <a:t>19 y/o</a:t>
            </a:r>
          </a:p>
          <a:p>
            <a:r>
              <a:rPr lang="en-GB" dirty="0"/>
              <a:t>N.C: “I am in danger”</a:t>
            </a:r>
          </a:p>
          <a:p>
            <a:r>
              <a:rPr lang="en-GB" dirty="0"/>
              <a:t>Emotion: Fear </a:t>
            </a:r>
          </a:p>
          <a:p>
            <a:r>
              <a:rPr lang="en-GB" dirty="0"/>
              <a:t>Body: throughout</a:t>
            </a:r>
          </a:p>
        </p:txBody>
      </p:sp>
      <p:sp>
        <p:nvSpPr>
          <p:cNvPr id="15" name="TextBox 14"/>
          <p:cNvSpPr txBox="1"/>
          <p:nvPr/>
        </p:nvSpPr>
        <p:spPr>
          <a:xfrm>
            <a:off x="7301551" y="6383785"/>
            <a:ext cx="3434405"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grpSp>
        <p:nvGrpSpPr>
          <p:cNvPr id="48" name="Group 47"/>
          <p:cNvGrpSpPr/>
          <p:nvPr/>
        </p:nvGrpSpPr>
        <p:grpSpPr>
          <a:xfrm>
            <a:off x="767668" y="5456019"/>
            <a:ext cx="6699526" cy="690621"/>
            <a:chOff x="769392" y="5329477"/>
            <a:chExt cx="6699526" cy="690621"/>
          </a:xfrm>
        </p:grpSpPr>
        <p:cxnSp>
          <p:nvCxnSpPr>
            <p:cNvPr id="17" name="Straight Arrow Connector 16"/>
            <p:cNvCxnSpPr/>
            <p:nvPr/>
          </p:nvCxnSpPr>
          <p:spPr>
            <a:xfrm flipH="1" flipV="1">
              <a:off x="4132014" y="5329477"/>
              <a:ext cx="3336904" cy="674370"/>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69392" y="5650766"/>
              <a:ext cx="3313935"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grpSp>
      <p:grpSp>
        <p:nvGrpSpPr>
          <p:cNvPr id="46" name="Group 45"/>
          <p:cNvGrpSpPr/>
          <p:nvPr/>
        </p:nvGrpSpPr>
        <p:grpSpPr>
          <a:xfrm>
            <a:off x="1244820" y="2735374"/>
            <a:ext cx="6421031" cy="941623"/>
            <a:chOff x="1007534" y="2564907"/>
            <a:chExt cx="6421031" cy="941623"/>
          </a:xfrm>
        </p:grpSpPr>
        <p:sp>
          <p:nvSpPr>
            <p:cNvPr id="20" name="TextBox 19"/>
            <p:cNvSpPr txBox="1"/>
            <p:nvPr/>
          </p:nvSpPr>
          <p:spPr>
            <a:xfrm>
              <a:off x="1007534" y="3137198"/>
              <a:ext cx="3322590"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cxnSp>
          <p:nvCxnSpPr>
            <p:cNvPr id="23" name="Straight Arrow Connector 22"/>
            <p:cNvCxnSpPr/>
            <p:nvPr/>
          </p:nvCxnSpPr>
          <p:spPr>
            <a:xfrm flipH="1" flipV="1">
              <a:off x="4496610" y="2564907"/>
              <a:ext cx="2931955" cy="144719"/>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4157133" y="3945201"/>
            <a:ext cx="7192867" cy="651915"/>
            <a:chOff x="4157133" y="3945201"/>
            <a:chExt cx="7192867" cy="651915"/>
          </a:xfrm>
        </p:grpSpPr>
        <p:sp>
          <p:nvSpPr>
            <p:cNvPr id="21" name="TextBox 20"/>
            <p:cNvSpPr txBox="1"/>
            <p:nvPr/>
          </p:nvSpPr>
          <p:spPr>
            <a:xfrm>
              <a:off x="8045986" y="4227784"/>
              <a:ext cx="3304014"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cxnSp>
          <p:nvCxnSpPr>
            <p:cNvPr id="24" name="Straight Arrow Connector 23"/>
            <p:cNvCxnSpPr/>
            <p:nvPr/>
          </p:nvCxnSpPr>
          <p:spPr>
            <a:xfrm flipV="1">
              <a:off x="4157133" y="3945201"/>
              <a:ext cx="3559576" cy="394274"/>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8261809" y="247702"/>
            <a:ext cx="3747410" cy="1477328"/>
          </a:xfrm>
          <a:prstGeom prst="rect">
            <a:avLst/>
          </a:prstGeom>
          <a:solidFill>
            <a:srgbClr val="FF0000"/>
          </a:solidFill>
          <a:ln w="38100">
            <a:solidFill>
              <a:srgbClr val="FF0000"/>
            </a:solidFill>
          </a:ln>
        </p:spPr>
        <p:txBody>
          <a:bodyPr wrap="square" rtlCol="0">
            <a:spAutoFit/>
          </a:bodyPr>
          <a:lstStyle/>
          <a:p>
            <a:r>
              <a:rPr lang="en-GB" b="1" dirty="0"/>
              <a:t>Flash Forward </a:t>
            </a:r>
          </a:p>
          <a:p>
            <a:r>
              <a:rPr lang="en-GB" dirty="0"/>
              <a:t>Worst case scenario – breaking in &amp; being sexually assaulted</a:t>
            </a:r>
          </a:p>
          <a:p>
            <a:r>
              <a:rPr lang="en-GB" dirty="0"/>
              <a:t>Emotion: Fear</a:t>
            </a:r>
          </a:p>
          <a:p>
            <a:r>
              <a:rPr lang="en-GB" dirty="0"/>
              <a:t>Body: throughout</a:t>
            </a:r>
          </a:p>
        </p:txBody>
      </p:sp>
      <p:cxnSp>
        <p:nvCxnSpPr>
          <p:cNvPr id="30" name="Straight Arrow Connector 29"/>
          <p:cNvCxnSpPr/>
          <p:nvPr/>
        </p:nvCxnSpPr>
        <p:spPr>
          <a:xfrm flipV="1">
            <a:off x="4754396" y="1485990"/>
            <a:ext cx="515228" cy="393153"/>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090823" y="1486201"/>
            <a:ext cx="3571948" cy="1754326"/>
          </a:xfrm>
          <a:prstGeom prst="rect">
            <a:avLst/>
          </a:prstGeom>
          <a:solidFill>
            <a:srgbClr val="92D050"/>
          </a:solidFill>
          <a:ln w="28575">
            <a:solidFill>
              <a:srgbClr val="FF0000"/>
            </a:solidFill>
          </a:ln>
        </p:spPr>
        <p:txBody>
          <a:bodyPr wrap="square" rtlCol="0">
            <a:spAutoFit/>
          </a:bodyPr>
          <a:lstStyle/>
          <a:p>
            <a:r>
              <a:rPr lang="en-GB" b="1" dirty="0"/>
              <a:t>“Weights by the Door”</a:t>
            </a:r>
          </a:p>
          <a:p>
            <a:r>
              <a:rPr lang="en-GB" dirty="0"/>
              <a:t>24 y/o</a:t>
            </a:r>
          </a:p>
          <a:p>
            <a:r>
              <a:rPr lang="en-GB" dirty="0"/>
              <a:t>N.C: “I am in danger &amp; going to be killed”</a:t>
            </a:r>
          </a:p>
          <a:p>
            <a:r>
              <a:rPr lang="en-GB" dirty="0"/>
              <a:t>Emotion: Fear (anger)</a:t>
            </a:r>
          </a:p>
          <a:p>
            <a:r>
              <a:rPr lang="en-GB" dirty="0"/>
              <a:t>Body: Stomach and chest</a:t>
            </a:r>
          </a:p>
        </p:txBody>
      </p:sp>
      <p:sp>
        <p:nvSpPr>
          <p:cNvPr id="44" name="TextBox 43"/>
          <p:cNvSpPr txBox="1"/>
          <p:nvPr/>
        </p:nvSpPr>
        <p:spPr>
          <a:xfrm>
            <a:off x="7789891" y="2653540"/>
            <a:ext cx="4012441" cy="1477328"/>
          </a:xfrm>
          <a:prstGeom prst="rect">
            <a:avLst/>
          </a:prstGeom>
          <a:solidFill>
            <a:srgbClr val="92D050"/>
          </a:solidFill>
          <a:ln w="28575">
            <a:solidFill>
              <a:srgbClr val="FF0000"/>
            </a:solidFill>
          </a:ln>
        </p:spPr>
        <p:txBody>
          <a:bodyPr wrap="square" rtlCol="0">
            <a:spAutoFit/>
          </a:bodyPr>
          <a:lstStyle/>
          <a:p>
            <a:r>
              <a:rPr lang="en-GB" b="1" dirty="0"/>
              <a:t>When he kicked the door down</a:t>
            </a:r>
          </a:p>
          <a:p>
            <a:r>
              <a:rPr lang="en-GB" dirty="0"/>
              <a:t>23 y/o </a:t>
            </a:r>
          </a:p>
          <a:p>
            <a:r>
              <a:rPr lang="en-GB" dirty="0"/>
              <a:t>N.C: “I am in danger”</a:t>
            </a:r>
          </a:p>
          <a:p>
            <a:r>
              <a:rPr lang="en-GB" dirty="0"/>
              <a:t>Emotion: Fear </a:t>
            </a:r>
          </a:p>
          <a:p>
            <a:r>
              <a:rPr lang="en-GB" dirty="0"/>
              <a:t>Body: Chest </a:t>
            </a:r>
            <a:r>
              <a:rPr lang="en-GB" b="1" dirty="0"/>
              <a:t> </a:t>
            </a:r>
            <a:endParaRPr lang="en-GB" dirty="0"/>
          </a:p>
        </p:txBody>
      </p:sp>
      <p:sp>
        <p:nvSpPr>
          <p:cNvPr id="49" name="TextBox 48"/>
          <p:cNvSpPr txBox="1"/>
          <p:nvPr/>
        </p:nvSpPr>
        <p:spPr>
          <a:xfrm>
            <a:off x="963011" y="4153139"/>
            <a:ext cx="3110343" cy="1477328"/>
          </a:xfrm>
          <a:prstGeom prst="rect">
            <a:avLst/>
          </a:prstGeom>
          <a:solidFill>
            <a:srgbClr val="92D050"/>
          </a:solidFill>
          <a:ln w="28575">
            <a:solidFill>
              <a:srgbClr val="FF0000"/>
            </a:solidFill>
          </a:ln>
        </p:spPr>
        <p:txBody>
          <a:bodyPr wrap="square" rtlCol="0">
            <a:spAutoFit/>
          </a:bodyPr>
          <a:lstStyle/>
          <a:p>
            <a:r>
              <a:rPr lang="en-GB" b="1" dirty="0"/>
              <a:t>“In the corner”</a:t>
            </a:r>
          </a:p>
          <a:p>
            <a:r>
              <a:rPr lang="en-GB" dirty="0"/>
              <a:t>20 y/o</a:t>
            </a:r>
          </a:p>
          <a:p>
            <a:r>
              <a:rPr lang="en-GB" dirty="0"/>
              <a:t>N.C: “I am in danger”</a:t>
            </a:r>
          </a:p>
          <a:p>
            <a:r>
              <a:rPr lang="en-GB" dirty="0"/>
              <a:t>Emotion: Fear </a:t>
            </a:r>
          </a:p>
          <a:p>
            <a:r>
              <a:rPr lang="en-GB" dirty="0"/>
              <a:t>Body: Heart tightening</a:t>
            </a:r>
          </a:p>
        </p:txBody>
      </p:sp>
      <p:sp>
        <p:nvSpPr>
          <p:cNvPr id="50" name="TextBox 49"/>
          <p:cNvSpPr txBox="1"/>
          <p:nvPr/>
        </p:nvSpPr>
        <p:spPr>
          <a:xfrm>
            <a:off x="7542330" y="4803169"/>
            <a:ext cx="2918977" cy="1477328"/>
          </a:xfrm>
          <a:prstGeom prst="rect">
            <a:avLst/>
          </a:prstGeom>
          <a:solidFill>
            <a:srgbClr val="92D050"/>
          </a:solidFill>
          <a:ln w="28575">
            <a:solidFill>
              <a:srgbClr val="FF0000"/>
            </a:solidFill>
          </a:ln>
        </p:spPr>
        <p:txBody>
          <a:bodyPr wrap="square" rtlCol="0">
            <a:spAutoFit/>
          </a:bodyPr>
          <a:lstStyle/>
          <a:p>
            <a:r>
              <a:rPr lang="en-GB" b="1" dirty="0"/>
              <a:t>“When he glassed me” </a:t>
            </a:r>
          </a:p>
          <a:p>
            <a:r>
              <a:rPr lang="en-GB" dirty="0"/>
              <a:t>19 y/o</a:t>
            </a:r>
          </a:p>
          <a:p>
            <a:r>
              <a:rPr lang="en-GB" dirty="0"/>
              <a:t>N.C: “I am in danger”</a:t>
            </a:r>
          </a:p>
          <a:p>
            <a:r>
              <a:rPr lang="en-GB" dirty="0"/>
              <a:t>Emotion: Fear </a:t>
            </a:r>
          </a:p>
          <a:p>
            <a:r>
              <a:rPr lang="en-GB" dirty="0"/>
              <a:t>Body: throughout</a:t>
            </a:r>
          </a:p>
        </p:txBody>
      </p:sp>
      <p:sp>
        <p:nvSpPr>
          <p:cNvPr id="53" name="TextBox 52"/>
          <p:cNvSpPr txBox="1"/>
          <p:nvPr/>
        </p:nvSpPr>
        <p:spPr>
          <a:xfrm>
            <a:off x="4879079" y="1020327"/>
            <a:ext cx="2108191" cy="400110"/>
          </a:xfrm>
          <a:prstGeom prst="rect">
            <a:avLst/>
          </a:prstGeom>
          <a:solidFill>
            <a:srgbClr val="C00000"/>
          </a:solidFill>
          <a:ln>
            <a:solidFill>
              <a:srgbClr val="FF0000"/>
            </a:solidFill>
          </a:ln>
        </p:spPr>
        <p:txBody>
          <a:bodyPr wrap="square" rtlCol="0">
            <a:spAutoFit/>
          </a:bodyPr>
          <a:lstStyle/>
          <a:p>
            <a:r>
              <a:rPr lang="en-GB" sz="2000" dirty="0"/>
              <a:t>Delusional Belief </a:t>
            </a:r>
          </a:p>
        </p:txBody>
      </p:sp>
      <p:sp>
        <p:nvSpPr>
          <p:cNvPr id="35" name="TextBox 34"/>
          <p:cNvSpPr txBox="1"/>
          <p:nvPr/>
        </p:nvSpPr>
        <p:spPr>
          <a:xfrm>
            <a:off x="4879079" y="1022049"/>
            <a:ext cx="2117328" cy="400110"/>
          </a:xfrm>
          <a:prstGeom prst="rect">
            <a:avLst/>
          </a:prstGeom>
          <a:solidFill>
            <a:srgbClr val="92D050"/>
          </a:solidFill>
          <a:ln>
            <a:solidFill>
              <a:srgbClr val="FF0000"/>
            </a:solidFill>
          </a:ln>
        </p:spPr>
        <p:txBody>
          <a:bodyPr wrap="square" rtlCol="0">
            <a:spAutoFit/>
          </a:bodyPr>
          <a:lstStyle/>
          <a:p>
            <a:r>
              <a:rPr lang="en-GB" sz="2000" dirty="0"/>
              <a:t>Delusional Belief</a:t>
            </a:r>
          </a:p>
        </p:txBody>
      </p:sp>
      <p:cxnSp>
        <p:nvCxnSpPr>
          <p:cNvPr id="51" name="Straight Arrow Connector 50"/>
          <p:cNvCxnSpPr/>
          <p:nvPr/>
        </p:nvCxnSpPr>
        <p:spPr>
          <a:xfrm flipV="1">
            <a:off x="7085928" y="578987"/>
            <a:ext cx="1080827" cy="616757"/>
          </a:xfrm>
          <a:prstGeom prst="straightConnector1">
            <a:avLst/>
          </a:prstGeom>
          <a:ln w="57150">
            <a:solidFill>
              <a:srgbClr val="92D05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6249546" y="4997246"/>
            <a:ext cx="902133" cy="902133"/>
            <a:chOff x="7046094" y="2130179"/>
            <a:chExt cx="902133" cy="902133"/>
          </a:xfrm>
        </p:grpSpPr>
        <p:pic>
          <p:nvPicPr>
            <p:cNvPr id="65" name="Picture 6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66" name="TextBox 65"/>
            <p:cNvSpPr txBox="1"/>
            <p:nvPr/>
          </p:nvSpPr>
          <p:spPr>
            <a:xfrm>
              <a:off x="7097179"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grpSp>
        <p:nvGrpSpPr>
          <p:cNvPr id="67" name="Group 66"/>
          <p:cNvGrpSpPr/>
          <p:nvPr/>
        </p:nvGrpSpPr>
        <p:grpSpPr>
          <a:xfrm>
            <a:off x="4384240" y="4381671"/>
            <a:ext cx="902133" cy="902133"/>
            <a:chOff x="7046094" y="2130179"/>
            <a:chExt cx="902133" cy="902133"/>
          </a:xfrm>
        </p:grpSpPr>
        <p:pic>
          <p:nvPicPr>
            <p:cNvPr id="68" name="Picture 6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69" name="TextBox 68"/>
            <p:cNvSpPr txBox="1"/>
            <p:nvPr/>
          </p:nvSpPr>
          <p:spPr>
            <a:xfrm>
              <a:off x="7097179"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grpSp>
        <p:nvGrpSpPr>
          <p:cNvPr id="70" name="Group 69"/>
          <p:cNvGrpSpPr/>
          <p:nvPr/>
        </p:nvGrpSpPr>
        <p:grpSpPr>
          <a:xfrm>
            <a:off x="6763718" y="2978583"/>
            <a:ext cx="902133" cy="902133"/>
            <a:chOff x="7046094" y="2130179"/>
            <a:chExt cx="902133" cy="902133"/>
          </a:xfrm>
        </p:grpSpPr>
        <p:pic>
          <p:nvPicPr>
            <p:cNvPr id="71" name="Picture 7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72" name="TextBox 71"/>
            <p:cNvSpPr txBox="1"/>
            <p:nvPr/>
          </p:nvSpPr>
          <p:spPr>
            <a:xfrm>
              <a:off x="7097179"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grpSp>
        <p:nvGrpSpPr>
          <p:cNvPr id="73" name="Group 72"/>
          <p:cNvGrpSpPr/>
          <p:nvPr/>
        </p:nvGrpSpPr>
        <p:grpSpPr>
          <a:xfrm>
            <a:off x="5010818" y="1790514"/>
            <a:ext cx="902133" cy="902133"/>
            <a:chOff x="7046094" y="2130179"/>
            <a:chExt cx="902133" cy="902133"/>
          </a:xfrm>
        </p:grpSpPr>
        <p:pic>
          <p:nvPicPr>
            <p:cNvPr id="74" name="Picture 7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46094" y="2130179"/>
              <a:ext cx="902133" cy="902133"/>
            </a:xfrm>
            <a:prstGeom prst="octagon">
              <a:avLst/>
            </a:prstGeom>
          </p:spPr>
        </p:pic>
        <p:sp>
          <p:nvSpPr>
            <p:cNvPr id="75" name="TextBox 74"/>
            <p:cNvSpPr txBox="1"/>
            <p:nvPr/>
          </p:nvSpPr>
          <p:spPr>
            <a:xfrm>
              <a:off x="7097179" y="2425375"/>
              <a:ext cx="805545" cy="307777"/>
            </a:xfrm>
            <a:prstGeom prst="rect">
              <a:avLst/>
            </a:prstGeom>
            <a:solidFill>
              <a:srgbClr val="C00000"/>
            </a:solidFill>
            <a:ln w="28575">
              <a:solidFill>
                <a:schemeClr val="tx1"/>
              </a:solidFill>
            </a:ln>
          </p:spPr>
          <p:txBody>
            <a:bodyPr wrap="square" rtlCol="0">
              <a:spAutoFit/>
            </a:bodyPr>
            <a:lstStyle/>
            <a:p>
              <a:r>
                <a:rPr lang="en-GB" sz="1400" dirty="0"/>
                <a:t>TARGET</a:t>
              </a:r>
            </a:p>
          </p:txBody>
        </p:sp>
      </p:grpSp>
      <p:sp>
        <p:nvSpPr>
          <p:cNvPr id="81" name="TextBox 80"/>
          <p:cNvSpPr txBox="1"/>
          <p:nvPr/>
        </p:nvSpPr>
        <p:spPr>
          <a:xfrm>
            <a:off x="8483507" y="1801165"/>
            <a:ext cx="3304014" cy="369332"/>
          </a:xfrm>
          <a:prstGeom prst="rect">
            <a:avLst/>
          </a:prstGeom>
          <a:solidFill>
            <a:srgbClr val="92D050"/>
          </a:solidFill>
          <a:ln w="38100">
            <a:solidFill>
              <a:srgbClr val="00B050"/>
            </a:solidFill>
          </a:ln>
        </p:spPr>
        <p:txBody>
          <a:bodyPr wrap="square" rtlCol="0">
            <a:spAutoFit/>
          </a:bodyPr>
          <a:lstStyle/>
          <a:p>
            <a:r>
              <a:rPr lang="en-GB" dirty="0">
                <a:solidFill>
                  <a:schemeClr val="bg1"/>
                </a:solidFill>
              </a:rPr>
              <a:t>SUDs =10 Reprocessed SUDs =0</a:t>
            </a:r>
          </a:p>
        </p:txBody>
      </p:sp>
      <p:sp>
        <p:nvSpPr>
          <p:cNvPr id="82" name="TextBox 81"/>
          <p:cNvSpPr txBox="1"/>
          <p:nvPr/>
        </p:nvSpPr>
        <p:spPr>
          <a:xfrm>
            <a:off x="8266839" y="242214"/>
            <a:ext cx="3737350" cy="1477328"/>
          </a:xfrm>
          <a:prstGeom prst="rect">
            <a:avLst/>
          </a:prstGeom>
          <a:solidFill>
            <a:srgbClr val="92D050"/>
          </a:solidFill>
          <a:ln w="38100">
            <a:solidFill>
              <a:srgbClr val="FF0000"/>
            </a:solidFill>
          </a:ln>
        </p:spPr>
        <p:txBody>
          <a:bodyPr wrap="square" rtlCol="0">
            <a:spAutoFit/>
          </a:bodyPr>
          <a:lstStyle/>
          <a:p>
            <a:r>
              <a:rPr lang="en-GB" b="1" dirty="0"/>
              <a:t>Flash Forward </a:t>
            </a:r>
          </a:p>
          <a:p>
            <a:r>
              <a:rPr lang="en-GB" dirty="0"/>
              <a:t>Worst case scenario – breaking in &amp; being sexually assaulted </a:t>
            </a:r>
          </a:p>
          <a:p>
            <a:r>
              <a:rPr lang="en-GB" dirty="0"/>
              <a:t>Emotion: Fear</a:t>
            </a:r>
          </a:p>
          <a:p>
            <a:r>
              <a:rPr lang="en-GB" dirty="0"/>
              <a:t>Body: throughout</a:t>
            </a:r>
          </a:p>
        </p:txBody>
      </p:sp>
    </p:spTree>
    <p:extLst>
      <p:ext uri="{BB962C8B-B14F-4D97-AF65-F5344CB8AC3E}">
        <p14:creationId xmlns:p14="http://schemas.microsoft.com/office/powerpoint/2010/main" val="2305015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500" fill="hold"/>
                                        <p:tgtEl>
                                          <p:spTgt spid="73"/>
                                        </p:tgtEl>
                                        <p:attrNameLst>
                                          <p:attrName>ppt_x</p:attrName>
                                        </p:attrNameLst>
                                      </p:cBhvr>
                                      <p:tavLst>
                                        <p:tav tm="0">
                                          <p:val>
                                            <p:strVal val="#ppt_x"/>
                                          </p:val>
                                        </p:tav>
                                        <p:tav tm="100000">
                                          <p:val>
                                            <p:strVal val="#ppt_x"/>
                                          </p:val>
                                        </p:tav>
                                      </p:tavLst>
                                    </p:anim>
                                    <p:anim calcmode="lin" valueType="num">
                                      <p:cBhvr additive="base">
                                        <p:cTn id="13"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ppt_x"/>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additive="base">
                                        <p:cTn id="36" dur="500" fill="hold"/>
                                        <p:tgtEl>
                                          <p:spTgt spid="67"/>
                                        </p:tgtEl>
                                        <p:attrNameLst>
                                          <p:attrName>ppt_x</p:attrName>
                                        </p:attrNameLst>
                                      </p:cBhvr>
                                      <p:tavLst>
                                        <p:tav tm="0">
                                          <p:val>
                                            <p:strVal val="#ppt_x"/>
                                          </p:val>
                                        </p:tav>
                                        <p:tav tm="100000">
                                          <p:val>
                                            <p:strVal val="#ppt_x"/>
                                          </p:val>
                                        </p:tav>
                                      </p:tavLst>
                                    </p:anim>
                                    <p:anim calcmode="lin" valueType="num">
                                      <p:cBhvr additive="base">
                                        <p:cTn id="37"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500" fill="hold"/>
                                        <p:tgtEl>
                                          <p:spTgt spid="64"/>
                                        </p:tgtEl>
                                        <p:attrNameLst>
                                          <p:attrName>ppt_x</p:attrName>
                                        </p:attrNameLst>
                                      </p:cBhvr>
                                      <p:tavLst>
                                        <p:tav tm="0">
                                          <p:val>
                                            <p:strVal val="#ppt_x"/>
                                          </p:val>
                                        </p:tav>
                                        <p:tav tm="100000">
                                          <p:val>
                                            <p:strVal val="#ppt_x"/>
                                          </p:val>
                                        </p:tav>
                                      </p:tavLst>
                                    </p:anim>
                                    <p:anim calcmode="lin" valueType="num">
                                      <p:cBhvr additive="base">
                                        <p:cTn id="49"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ppt_x"/>
                                          </p:val>
                                        </p:tav>
                                        <p:tav tm="100000">
                                          <p:val>
                                            <p:strVal val="#ppt_x"/>
                                          </p:val>
                                        </p:tav>
                                      </p:tavLst>
                                    </p:anim>
                                    <p:anim calcmode="lin" valueType="num">
                                      <p:cBhvr additive="base">
                                        <p:cTn id="5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500"/>
                                        <p:tgtEl>
                                          <p:spTgt spid="4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500"/>
                                        <p:tgtEl>
                                          <p:spTgt spid="45"/>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500"/>
                                        <p:tgtEl>
                                          <p:spTgt spid="43"/>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par>
                                <p:cTn id="101" presetID="10" presetClass="entr" presetSubtype="0" fill="hold"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fade">
                                      <p:cBhvr>
                                        <p:cTn id="103" dur="500"/>
                                        <p:tgtEl>
                                          <p:spTgt spid="30"/>
                                        </p:tgtEl>
                                      </p:cBhvr>
                                    </p:animEffect>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fade">
                                      <p:cBhvr>
                                        <p:cTn id="108" dur="1000"/>
                                        <p:tgtEl>
                                          <p:spTgt spid="51"/>
                                        </p:tgtEl>
                                      </p:cBhvr>
                                    </p:animEffect>
                                    <p:anim calcmode="lin" valueType="num">
                                      <p:cBhvr>
                                        <p:cTn id="109" dur="1000" fill="hold"/>
                                        <p:tgtEl>
                                          <p:spTgt spid="51"/>
                                        </p:tgtEl>
                                        <p:attrNameLst>
                                          <p:attrName>ppt_x</p:attrName>
                                        </p:attrNameLst>
                                      </p:cBhvr>
                                      <p:tavLst>
                                        <p:tav tm="0">
                                          <p:val>
                                            <p:strVal val="#ppt_x"/>
                                          </p:val>
                                        </p:tav>
                                        <p:tav tm="100000">
                                          <p:val>
                                            <p:strVal val="#ppt_x"/>
                                          </p:val>
                                        </p:tav>
                                      </p:tavLst>
                                    </p:anim>
                                    <p:anim calcmode="lin" valueType="num">
                                      <p:cBhvr>
                                        <p:cTn id="110"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fade">
                                      <p:cBhvr>
                                        <p:cTn id="115" dur="1000"/>
                                        <p:tgtEl>
                                          <p:spTgt spid="29"/>
                                        </p:tgtEl>
                                      </p:cBhvr>
                                    </p:animEffect>
                                    <p:anim calcmode="lin" valueType="num">
                                      <p:cBhvr>
                                        <p:cTn id="116" dur="1000" fill="hold"/>
                                        <p:tgtEl>
                                          <p:spTgt spid="29"/>
                                        </p:tgtEl>
                                        <p:attrNameLst>
                                          <p:attrName>ppt_x</p:attrName>
                                        </p:attrNameLst>
                                      </p:cBhvr>
                                      <p:tavLst>
                                        <p:tav tm="0">
                                          <p:val>
                                            <p:strVal val="#ppt_x"/>
                                          </p:val>
                                        </p:tav>
                                        <p:tav tm="100000">
                                          <p:val>
                                            <p:strVal val="#ppt_x"/>
                                          </p:val>
                                        </p:tav>
                                      </p:tavLst>
                                    </p:anim>
                                    <p:anim calcmode="lin" valueType="num">
                                      <p:cBhvr>
                                        <p:cTn id="11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81"/>
                                        </p:tgtEl>
                                        <p:attrNameLst>
                                          <p:attrName>style.visibility</p:attrName>
                                        </p:attrNameLst>
                                      </p:cBhvr>
                                      <p:to>
                                        <p:strVal val="visible"/>
                                      </p:to>
                                    </p:set>
                                    <p:animEffect transition="in" filter="fade">
                                      <p:cBhvr>
                                        <p:cTn id="122" dur="500"/>
                                        <p:tgtEl>
                                          <p:spTgt spid="81"/>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82"/>
                                        </p:tgtEl>
                                        <p:attrNameLst>
                                          <p:attrName>style.visibility</p:attrName>
                                        </p:attrNameLst>
                                      </p:cBhvr>
                                      <p:to>
                                        <p:strVal val="visible"/>
                                      </p:to>
                                    </p:set>
                                    <p:animEffect transition="in" filter="fade">
                                      <p:cBhvr>
                                        <p:cTn id="12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9" grpId="0" animBg="1"/>
      <p:bldP spid="43" grpId="0" animBg="1"/>
      <p:bldP spid="44" grpId="0" animBg="1"/>
      <p:bldP spid="49" grpId="0" animBg="1"/>
      <p:bldP spid="50" grpId="0" animBg="1"/>
      <p:bldP spid="53" grpId="0" animBg="1"/>
      <p:bldP spid="35" grpId="0" animBg="1"/>
      <p:bldP spid="81" grpId="0" animBg="1"/>
      <p:bldP spid="8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6 Things the Most Successful Women Have in Common | Inc.com"/>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8119872" y="2159381"/>
            <a:ext cx="3953256" cy="45706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365126"/>
            <a:ext cx="10515600" cy="911740"/>
          </a:xfrm>
        </p:spPr>
        <p:txBody>
          <a:bodyPr/>
          <a:lstStyle/>
          <a:p>
            <a:r>
              <a:rPr lang="en-GB" dirty="0"/>
              <a:t>EMDR: Case Examples </a:t>
            </a:r>
          </a:p>
        </p:txBody>
      </p:sp>
      <p:sp>
        <p:nvSpPr>
          <p:cNvPr id="3" name="Content Placeholder 2"/>
          <p:cNvSpPr>
            <a:spLocks noGrp="1"/>
          </p:cNvSpPr>
          <p:nvPr>
            <p:ph idx="1"/>
          </p:nvPr>
        </p:nvSpPr>
        <p:spPr>
          <a:xfrm>
            <a:off x="701040" y="2206498"/>
            <a:ext cx="7537704" cy="3968495"/>
          </a:xfrm>
        </p:spPr>
        <p:txBody>
          <a:bodyPr/>
          <a:lstStyle/>
          <a:p>
            <a:r>
              <a:rPr lang="en-GB" dirty="0"/>
              <a:t>Delusional beliefs are gone and Annie has been discharged from EIS to CMHT</a:t>
            </a:r>
          </a:p>
          <a:p>
            <a:r>
              <a:rPr lang="en-GB" dirty="0"/>
              <a:t>Struggles with anxiety but is self managing using her coping techniques</a:t>
            </a:r>
          </a:p>
          <a:p>
            <a:r>
              <a:rPr lang="en-GB" dirty="0"/>
              <a:t>Annie’s daughter is living with her again </a:t>
            </a:r>
          </a:p>
          <a:p>
            <a:r>
              <a:rPr lang="en-GB" dirty="0"/>
              <a:t>Annie enjoys walking and is doing regular exercise which has meant she has lost 4 stone in weight</a:t>
            </a:r>
          </a:p>
          <a:p>
            <a:pPr marL="0" indent="0">
              <a:buNone/>
            </a:pPr>
            <a:endParaRPr lang="en-GB" dirty="0"/>
          </a:p>
          <a:p>
            <a:endParaRPr lang="en-GB" dirty="0"/>
          </a:p>
        </p:txBody>
      </p:sp>
      <p:sp>
        <p:nvSpPr>
          <p:cNvPr id="4" name="TextBox 3"/>
          <p:cNvSpPr txBox="1"/>
          <p:nvPr/>
        </p:nvSpPr>
        <p:spPr>
          <a:xfrm>
            <a:off x="838200" y="1359162"/>
            <a:ext cx="2185416" cy="800219"/>
          </a:xfrm>
          <a:prstGeom prst="rect">
            <a:avLst/>
          </a:prstGeom>
          <a:noFill/>
        </p:spPr>
        <p:txBody>
          <a:bodyPr wrap="square" rtlCol="0">
            <a:spAutoFit/>
          </a:bodyPr>
          <a:lstStyle/>
          <a:p>
            <a:r>
              <a:rPr lang="en-GB" sz="2800" dirty="0"/>
              <a:t>1 Year on…</a:t>
            </a:r>
          </a:p>
          <a:p>
            <a:endParaRPr lang="en-GB" dirty="0"/>
          </a:p>
        </p:txBody>
      </p:sp>
    </p:spTree>
    <p:extLst>
      <p:ext uri="{BB962C8B-B14F-4D97-AF65-F5344CB8AC3E}">
        <p14:creationId xmlns:p14="http://schemas.microsoft.com/office/powerpoint/2010/main" val="211204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028"/>
                                        </p:tgtEl>
                                        <p:attrNameLst>
                                          <p:attrName>style.visibility</p:attrName>
                                        </p:attrNameLst>
                                      </p:cBhvr>
                                      <p:to>
                                        <p:strVal val="visible"/>
                                      </p:to>
                                    </p:set>
                                    <p:animEffect transition="in" filter="fade">
                                      <p:cBhvr>
                                        <p:cTn id="30"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15943" y="5282520"/>
            <a:ext cx="7316788" cy="784225"/>
          </a:xfrm>
        </p:spPr>
        <p:txBody>
          <a:bodyPr/>
          <a:lstStyle/>
          <a:p>
            <a:pPr marL="0" indent="0">
              <a:buNone/>
            </a:pPr>
            <a:r>
              <a:rPr lang="en-GB" dirty="0">
                <a:solidFill>
                  <a:schemeClr val="bg1"/>
                </a:solidFill>
              </a:rPr>
              <a:t>The human mind is created to generate narrative </a:t>
            </a:r>
          </a:p>
        </p:txBody>
      </p:sp>
      <p:sp>
        <p:nvSpPr>
          <p:cNvPr id="6" name="Rectangle 5"/>
          <p:cNvSpPr/>
          <p:nvPr/>
        </p:nvSpPr>
        <p:spPr>
          <a:xfrm>
            <a:off x="1259445" y="1211107"/>
            <a:ext cx="8629784" cy="3416320"/>
          </a:xfrm>
          <a:prstGeom prst="rect">
            <a:avLst/>
          </a:prstGeom>
          <a:noFill/>
          <a:ln w="76200">
            <a:solidFill>
              <a:schemeClr val="tx1"/>
            </a:solidFill>
          </a:ln>
          <a:effectLst>
            <a:glow rad="228600">
              <a:schemeClr val="accent1">
                <a:satMod val="175000"/>
                <a:alpha val="40000"/>
              </a:schemeClr>
            </a:glow>
          </a:effectLst>
        </p:spPr>
        <p:txBody>
          <a:bodyPr wrap="square" lIns="91440" tIns="45720" rIns="91440" bIns="45720">
            <a:spAutoFit/>
          </a:bodyPr>
          <a:lstStyle/>
          <a:p>
            <a:pPr algn="ctr"/>
            <a:r>
              <a:rPr lang="en-US" sz="7200" b="1" cap="none" spc="0" dirty="0">
                <a:ln w="9525">
                  <a:solidFill>
                    <a:schemeClr val="bg1"/>
                  </a:solidFill>
                  <a:prstDash val="solid"/>
                </a:ln>
                <a:solidFill>
                  <a:schemeClr val="tx1"/>
                </a:solidFill>
                <a:effectLst>
                  <a:glow rad="228600">
                    <a:schemeClr val="accent1">
                      <a:satMod val="175000"/>
                      <a:alpha val="40000"/>
                    </a:schemeClr>
                  </a:glow>
                  <a:outerShdw blurRad="12700" dist="38100" dir="2700000" algn="tl" rotWithShape="0">
                    <a:schemeClr val="bg1">
                      <a:lumMod val="50000"/>
                    </a:schemeClr>
                  </a:outerShdw>
                </a:effectLst>
              </a:rPr>
              <a:t>The Greek word </a:t>
            </a:r>
          </a:p>
          <a:p>
            <a:pPr algn="ctr"/>
            <a:r>
              <a:rPr lang="en-US" sz="7200" b="1" dirty="0">
                <a:ln w="9525">
                  <a:solidFill>
                    <a:schemeClr val="bg1"/>
                  </a:solidFill>
                  <a:prstDash val="solid"/>
                </a:ln>
                <a:effectLst>
                  <a:glow rad="228600">
                    <a:schemeClr val="accent1">
                      <a:satMod val="175000"/>
                      <a:alpha val="40000"/>
                    </a:schemeClr>
                  </a:glow>
                  <a:outerShdw blurRad="12700" dist="38100" dir="2700000" algn="tl" rotWithShape="0">
                    <a:schemeClr val="bg1">
                      <a:lumMod val="50000"/>
                    </a:schemeClr>
                  </a:outerShdw>
                </a:effectLst>
              </a:rPr>
              <a:t>“trauma” means </a:t>
            </a:r>
          </a:p>
          <a:p>
            <a:pPr algn="ctr"/>
            <a:r>
              <a:rPr lang="en-US" sz="7200" b="1" dirty="0">
                <a:ln w="9525">
                  <a:solidFill>
                    <a:schemeClr val="bg1"/>
                  </a:solidFill>
                  <a:prstDash val="solid"/>
                </a:ln>
                <a:effectLst>
                  <a:glow rad="228600">
                    <a:schemeClr val="accent1">
                      <a:satMod val="175000"/>
                      <a:alpha val="40000"/>
                    </a:schemeClr>
                  </a:glow>
                  <a:outerShdw blurRad="12700" dist="38100" dir="2700000" algn="tl" rotWithShape="0">
                    <a:schemeClr val="bg1">
                      <a:lumMod val="50000"/>
                    </a:schemeClr>
                  </a:outerShdw>
                </a:effectLst>
              </a:rPr>
              <a:t>an injury or wound</a:t>
            </a:r>
            <a:endParaRPr lang="en-US" sz="7200" b="1" cap="none" spc="0" dirty="0">
              <a:ln w="9525">
                <a:solidFill>
                  <a:schemeClr val="bg1"/>
                </a:solidFill>
                <a:prstDash val="solid"/>
              </a:ln>
              <a:solidFill>
                <a:schemeClr val="tx1"/>
              </a:solidFill>
              <a:effectLst>
                <a:glow rad="228600">
                  <a:schemeClr val="accent1">
                    <a:satMod val="175000"/>
                    <a:alpha val="40000"/>
                  </a:schemeClr>
                </a:glow>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515438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1740"/>
          </a:xfrm>
        </p:spPr>
        <p:txBody>
          <a:bodyPr/>
          <a:lstStyle/>
          <a:p>
            <a:r>
              <a:rPr lang="en-GB" dirty="0"/>
              <a:t>EMDR: Case Examples </a:t>
            </a:r>
          </a:p>
        </p:txBody>
      </p:sp>
      <p:sp>
        <p:nvSpPr>
          <p:cNvPr id="3" name="Content Placeholder 2"/>
          <p:cNvSpPr>
            <a:spLocks noGrp="1"/>
          </p:cNvSpPr>
          <p:nvPr>
            <p:ph idx="1"/>
          </p:nvPr>
        </p:nvSpPr>
        <p:spPr>
          <a:xfrm>
            <a:off x="838200" y="1276866"/>
            <a:ext cx="10515600" cy="4900097"/>
          </a:xfrm>
        </p:spPr>
        <p:txBody>
          <a:bodyPr/>
          <a:lstStyle/>
          <a:p>
            <a:r>
              <a:rPr lang="en-GB" dirty="0"/>
              <a:t>(Insert video) </a:t>
            </a:r>
          </a:p>
        </p:txBody>
      </p:sp>
    </p:spTree>
    <p:extLst>
      <p:ext uri="{BB962C8B-B14F-4D97-AF65-F5344CB8AC3E}">
        <p14:creationId xmlns:p14="http://schemas.microsoft.com/office/powerpoint/2010/main" val="3502837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663" y="339928"/>
            <a:ext cx="10515600" cy="911740"/>
          </a:xfrm>
        </p:spPr>
        <p:txBody>
          <a:bodyPr/>
          <a:lstStyle/>
          <a:p>
            <a:r>
              <a:rPr lang="en-GB" dirty="0"/>
              <a:t>EMDR: Case Examples </a:t>
            </a:r>
          </a:p>
        </p:txBody>
      </p:sp>
      <p:sp>
        <p:nvSpPr>
          <p:cNvPr id="3" name="Content Placeholder 2"/>
          <p:cNvSpPr>
            <a:spLocks noGrp="1"/>
          </p:cNvSpPr>
          <p:nvPr>
            <p:ph idx="1"/>
          </p:nvPr>
        </p:nvSpPr>
        <p:spPr>
          <a:xfrm>
            <a:off x="537411" y="1438542"/>
            <a:ext cx="6737684" cy="746676"/>
          </a:xfrm>
        </p:spPr>
        <p:txBody>
          <a:bodyPr>
            <a:noAutofit/>
          </a:bodyPr>
          <a:lstStyle/>
          <a:p>
            <a:pPr marL="0" indent="0">
              <a:buNone/>
            </a:pPr>
            <a:r>
              <a:rPr lang="en-GB" sz="2800" dirty="0"/>
              <a:t>Overall…</a:t>
            </a:r>
          </a:p>
          <a:p>
            <a:pPr marL="0" indent="0">
              <a:buNone/>
            </a:pPr>
            <a:endParaRPr lang="en-GB" dirty="0"/>
          </a:p>
        </p:txBody>
      </p:sp>
      <p:sp>
        <p:nvSpPr>
          <p:cNvPr id="5" name="TextBox 4"/>
          <p:cNvSpPr txBox="1"/>
          <p:nvPr/>
        </p:nvSpPr>
        <p:spPr>
          <a:xfrm>
            <a:off x="417095" y="3475585"/>
            <a:ext cx="6737684" cy="1384995"/>
          </a:xfrm>
          <a:prstGeom prst="rect">
            <a:avLst/>
          </a:prstGeom>
          <a:noFill/>
        </p:spPr>
        <p:txBody>
          <a:bodyPr wrap="square" rtlCol="0">
            <a:spAutoFit/>
          </a:bodyPr>
          <a:lstStyle/>
          <a:p>
            <a:pPr marL="457200" indent="-457200">
              <a:buFont typeface="Arial" panose="020B0604020202020204" pitchFamily="34" charset="0"/>
              <a:buChar char="•"/>
            </a:pPr>
            <a:r>
              <a:rPr lang="en-GB" sz="2800" dirty="0"/>
              <a:t>This causes corrupt thinking processes, distorted negative cognition and somatic body disturbances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463" y="2230087"/>
            <a:ext cx="5952882" cy="3961372"/>
          </a:xfrm>
          <a:prstGeom prst="rect">
            <a:avLst/>
          </a:prstGeom>
        </p:spPr>
      </p:pic>
      <p:sp>
        <p:nvSpPr>
          <p:cNvPr id="10" name="TextBox 9"/>
          <p:cNvSpPr txBox="1"/>
          <p:nvPr/>
        </p:nvSpPr>
        <p:spPr>
          <a:xfrm>
            <a:off x="417095" y="2230087"/>
            <a:ext cx="6978316" cy="954107"/>
          </a:xfrm>
          <a:prstGeom prst="rect">
            <a:avLst/>
          </a:prstGeom>
          <a:noFill/>
        </p:spPr>
        <p:txBody>
          <a:bodyPr wrap="square" rtlCol="0">
            <a:spAutoFit/>
          </a:bodyPr>
          <a:lstStyle/>
          <a:p>
            <a:pPr marL="457200" indent="-457200">
              <a:lnSpc>
                <a:spcPct val="100000"/>
              </a:lnSpc>
              <a:buFont typeface="Arial" panose="020B0604020202020204" pitchFamily="34" charset="0"/>
              <a:buChar char="•"/>
            </a:pPr>
            <a:r>
              <a:rPr lang="en-GB" sz="2800" dirty="0"/>
              <a:t>Delusional Belief System is characterised by </a:t>
            </a:r>
            <a:r>
              <a:rPr lang="en-GB" sz="2800" b="1" i="1" dirty="0"/>
              <a:t>fear (shame)</a:t>
            </a:r>
          </a:p>
        </p:txBody>
      </p:sp>
      <p:sp>
        <p:nvSpPr>
          <p:cNvPr id="11" name="TextBox 10"/>
          <p:cNvSpPr txBox="1"/>
          <p:nvPr/>
        </p:nvSpPr>
        <p:spPr>
          <a:xfrm>
            <a:off x="417095" y="5567648"/>
            <a:ext cx="5544793" cy="954107"/>
          </a:xfrm>
          <a:prstGeom prst="rect">
            <a:avLst/>
          </a:prstGeom>
          <a:noFill/>
        </p:spPr>
        <p:txBody>
          <a:bodyPr wrap="square" rtlCol="0">
            <a:spAutoFit/>
          </a:bodyPr>
          <a:lstStyle/>
          <a:p>
            <a:pPr marL="457200" indent="-457200">
              <a:buFont typeface="Arial" panose="020B0604020202020204" pitchFamily="34" charset="0"/>
              <a:buChar char="•"/>
            </a:pPr>
            <a:r>
              <a:rPr lang="en-GB" sz="2800" dirty="0"/>
              <a:t>Resulting in odd behaviours and belief systems  </a:t>
            </a:r>
          </a:p>
        </p:txBody>
      </p:sp>
    </p:spTree>
    <p:extLst>
      <p:ext uri="{BB962C8B-B14F-4D97-AF65-F5344CB8AC3E}">
        <p14:creationId xmlns:p14="http://schemas.microsoft.com/office/powerpoint/2010/main" val="81105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fade">
                                      <p:cBhvr>
                                        <p:cTn id="25"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630330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987654" y="2321786"/>
            <a:ext cx="6009250" cy="3659999"/>
            <a:chOff x="3743906" y="1243663"/>
            <a:chExt cx="6114469" cy="4071285"/>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3906" y="2249974"/>
              <a:ext cx="6114469" cy="3064974"/>
            </a:xfrm>
            <a:prstGeom prst="rect">
              <a:avLst/>
            </a:prstGeom>
          </p:spPr>
        </p:pic>
        <p:grpSp>
          <p:nvGrpSpPr>
            <p:cNvPr id="8" name="Group 7"/>
            <p:cNvGrpSpPr/>
            <p:nvPr/>
          </p:nvGrpSpPr>
          <p:grpSpPr>
            <a:xfrm>
              <a:off x="4366343" y="1243663"/>
              <a:ext cx="5172145" cy="1432428"/>
              <a:chOff x="6712332" y="5201399"/>
              <a:chExt cx="5172145" cy="1432428"/>
            </a:xfrm>
            <a:solidFill>
              <a:srgbClr val="C00000"/>
            </a:solidFill>
          </p:grpSpPr>
          <p:sp>
            <p:nvSpPr>
              <p:cNvPr id="7" name="Cloud 6"/>
              <p:cNvSpPr/>
              <p:nvPr/>
            </p:nvSpPr>
            <p:spPr>
              <a:xfrm>
                <a:off x="6712332" y="5201399"/>
                <a:ext cx="5172145" cy="1432428"/>
              </a:xfrm>
              <a:prstGeom prst="cloud">
                <a:avLst/>
              </a:prstGeom>
              <a:grp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7671567" y="5383595"/>
                <a:ext cx="3395999" cy="958615"/>
              </a:xfrm>
              <a:prstGeom prst="rect">
                <a:avLst/>
              </a:prstGeom>
              <a:grpFill/>
              <a:ln w="76200">
                <a:noFill/>
              </a:ln>
            </p:spPr>
            <p:txBody>
              <a:bodyPr wrap="square" rtlCol="0">
                <a:spAutoFit/>
              </a:bodyPr>
              <a:lstStyle/>
              <a:p>
                <a:r>
                  <a:rPr lang="en-GB" sz="4800" b="1" dirty="0">
                    <a:solidFill>
                      <a:srgbClr val="92D050"/>
                    </a:solidFill>
                  </a:rPr>
                  <a:t>DELUSIONS</a:t>
                </a:r>
                <a:r>
                  <a:rPr lang="en-GB" sz="5000" b="1" dirty="0">
                    <a:solidFill>
                      <a:srgbClr val="92D050"/>
                    </a:solidFill>
                  </a:rPr>
                  <a:t> </a:t>
                </a:r>
              </a:p>
            </p:txBody>
          </p:sp>
        </p:grpSp>
      </p:grpSp>
      <p:sp>
        <p:nvSpPr>
          <p:cNvPr id="2" name="Title 1"/>
          <p:cNvSpPr>
            <a:spLocks noGrp="1"/>
          </p:cNvSpPr>
          <p:nvPr>
            <p:ph type="title"/>
          </p:nvPr>
        </p:nvSpPr>
        <p:spPr>
          <a:xfrm>
            <a:off x="680321" y="398386"/>
            <a:ext cx="9613861" cy="1080938"/>
          </a:xfrm>
        </p:spPr>
        <p:txBody>
          <a:bodyPr/>
          <a:lstStyle/>
          <a:p>
            <a:r>
              <a:rPr lang="en-GB" dirty="0"/>
              <a:t>EMDR Case Examples </a:t>
            </a:r>
          </a:p>
        </p:txBody>
      </p:sp>
      <p:sp>
        <p:nvSpPr>
          <p:cNvPr id="3" name="Content Placeholder 2"/>
          <p:cNvSpPr>
            <a:spLocks noGrp="1"/>
          </p:cNvSpPr>
          <p:nvPr>
            <p:ph idx="1"/>
          </p:nvPr>
        </p:nvSpPr>
        <p:spPr>
          <a:xfrm>
            <a:off x="732922" y="2220187"/>
            <a:ext cx="6175391" cy="842406"/>
          </a:xfrm>
        </p:spPr>
        <p:txBody>
          <a:bodyPr>
            <a:normAutofit lnSpcReduction="10000"/>
          </a:bodyPr>
          <a:lstStyle/>
          <a:p>
            <a:pPr marL="0" indent="0">
              <a:buNone/>
            </a:pPr>
            <a:r>
              <a:rPr lang="en-GB" sz="2800" dirty="0"/>
              <a:t>1. Identifying the early traumatic experience(s) </a:t>
            </a:r>
            <a:endParaRPr lang="en-GB" dirty="0"/>
          </a:p>
          <a:p>
            <a:endParaRPr lang="en-GB" dirty="0"/>
          </a:p>
          <a:p>
            <a:endParaRPr lang="en-GB" dirty="0"/>
          </a:p>
        </p:txBody>
      </p:sp>
      <p:sp>
        <p:nvSpPr>
          <p:cNvPr id="9" name="TextBox 8"/>
          <p:cNvSpPr txBox="1"/>
          <p:nvPr/>
        </p:nvSpPr>
        <p:spPr>
          <a:xfrm>
            <a:off x="680320" y="1468879"/>
            <a:ext cx="4761762" cy="523220"/>
          </a:xfrm>
          <a:prstGeom prst="rect">
            <a:avLst/>
          </a:prstGeom>
          <a:noFill/>
        </p:spPr>
        <p:txBody>
          <a:bodyPr wrap="square" rtlCol="0">
            <a:spAutoFit/>
          </a:bodyPr>
          <a:lstStyle/>
          <a:p>
            <a:r>
              <a:rPr lang="en-GB" sz="2800" dirty="0"/>
              <a:t>Road to recovery through…</a:t>
            </a:r>
          </a:p>
        </p:txBody>
      </p:sp>
      <p:sp>
        <p:nvSpPr>
          <p:cNvPr id="10" name="TextBox 9"/>
          <p:cNvSpPr txBox="1"/>
          <p:nvPr/>
        </p:nvSpPr>
        <p:spPr>
          <a:xfrm>
            <a:off x="732921" y="3507908"/>
            <a:ext cx="4990545" cy="800219"/>
          </a:xfrm>
          <a:prstGeom prst="rect">
            <a:avLst/>
          </a:prstGeom>
          <a:noFill/>
        </p:spPr>
        <p:txBody>
          <a:bodyPr wrap="square" rtlCol="0">
            <a:spAutoFit/>
          </a:bodyPr>
          <a:lstStyle/>
          <a:p>
            <a:r>
              <a:rPr lang="en-GB" sz="2800" dirty="0"/>
              <a:t>2. Reprocessing this emotion</a:t>
            </a:r>
          </a:p>
          <a:p>
            <a:endParaRPr lang="en-GB" dirty="0"/>
          </a:p>
        </p:txBody>
      </p:sp>
      <p:sp>
        <p:nvSpPr>
          <p:cNvPr id="11" name="TextBox 10"/>
          <p:cNvSpPr txBox="1"/>
          <p:nvPr/>
        </p:nvSpPr>
        <p:spPr>
          <a:xfrm>
            <a:off x="719743" y="4502511"/>
            <a:ext cx="5367790" cy="1661993"/>
          </a:xfrm>
          <a:prstGeom prst="rect">
            <a:avLst/>
          </a:prstGeom>
          <a:noFill/>
        </p:spPr>
        <p:txBody>
          <a:bodyPr wrap="square" rtlCol="0">
            <a:spAutoFit/>
          </a:bodyPr>
          <a:lstStyle/>
          <a:p>
            <a:r>
              <a:rPr lang="en-GB" sz="2800" dirty="0"/>
              <a:t>3. Reducing distress and allowing memories to be stored more functionally</a:t>
            </a:r>
          </a:p>
          <a:p>
            <a:endParaRPr lang="en-GB" dirty="0"/>
          </a:p>
        </p:txBody>
      </p:sp>
    </p:spTree>
    <p:extLst>
      <p:ext uri="{BB962C8B-B14F-4D97-AF65-F5344CB8AC3E}">
        <p14:creationId xmlns:p14="http://schemas.microsoft.com/office/powerpoint/2010/main" val="187312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xit" presetSubtype="0" fill="hold" nodeType="clickEffect">
                                  <p:stCondLst>
                                    <p:cond delay="0"/>
                                  </p:stCondLst>
                                  <p:childTnLst>
                                    <p:anim calcmode="lin" valueType="num">
                                      <p:cBhvr>
                                        <p:cTn id="21" dur="1000"/>
                                        <p:tgtEl>
                                          <p:spTgt spid="6"/>
                                        </p:tgtEl>
                                        <p:attrNameLst>
                                          <p:attrName>ppt_w</p:attrName>
                                        </p:attrNameLst>
                                      </p:cBhvr>
                                      <p:tavLst>
                                        <p:tav tm="0">
                                          <p:val>
                                            <p:strVal val="ppt_w"/>
                                          </p:val>
                                        </p:tav>
                                        <p:tav tm="100000">
                                          <p:val>
                                            <p:fltVal val="0"/>
                                          </p:val>
                                        </p:tav>
                                      </p:tavLst>
                                    </p:anim>
                                    <p:anim calcmode="lin" valueType="num">
                                      <p:cBhvr>
                                        <p:cTn id="22" dur="1000"/>
                                        <p:tgtEl>
                                          <p:spTgt spid="6"/>
                                        </p:tgtEl>
                                        <p:attrNameLst>
                                          <p:attrName>ppt_h</p:attrName>
                                        </p:attrNameLst>
                                      </p:cBhvr>
                                      <p:tavLst>
                                        <p:tav tm="0">
                                          <p:val>
                                            <p:strVal val="ppt_h"/>
                                          </p:val>
                                        </p:tav>
                                        <p:tav tm="100000">
                                          <p:val>
                                            <p:fltVal val="0"/>
                                          </p:val>
                                        </p:tav>
                                      </p:tavLst>
                                    </p:anim>
                                    <p:anim calcmode="lin" valueType="num">
                                      <p:cBhvr>
                                        <p:cTn id="23" dur="1000"/>
                                        <p:tgtEl>
                                          <p:spTgt spid="6"/>
                                        </p:tgtEl>
                                        <p:attrNameLst>
                                          <p:attrName>style.rotation</p:attrName>
                                        </p:attrNameLst>
                                      </p:cBhvr>
                                      <p:tavLst>
                                        <p:tav tm="0">
                                          <p:val>
                                            <p:fltVal val="0"/>
                                          </p:val>
                                        </p:tav>
                                        <p:tav tm="100000">
                                          <p:val>
                                            <p:fltVal val="90"/>
                                          </p:val>
                                        </p:tav>
                                      </p:tavLst>
                                    </p:anim>
                                    <p:animEffect transition="out" filter="fade">
                                      <p:cBhvr>
                                        <p:cTn id="24" dur="1000"/>
                                        <p:tgtEl>
                                          <p:spTgt spid="6"/>
                                        </p:tgtEl>
                                      </p:cBhvr>
                                    </p:animEffect>
                                    <p:set>
                                      <p:cBhvr>
                                        <p:cTn id="25"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820189" y="834190"/>
            <a:ext cx="4259769" cy="4877552"/>
          </a:xfrm>
          <a:prstGeom prst="rect">
            <a:avLst/>
          </a:prstGeom>
        </p:spPr>
      </p:pic>
      <p:sp>
        <p:nvSpPr>
          <p:cNvPr id="5" name="TextBox 4"/>
          <p:cNvSpPr txBox="1"/>
          <p:nvPr/>
        </p:nvSpPr>
        <p:spPr>
          <a:xfrm>
            <a:off x="2999874" y="5903491"/>
            <a:ext cx="2085474" cy="461665"/>
          </a:xfrm>
          <a:prstGeom prst="rect">
            <a:avLst/>
          </a:prstGeom>
          <a:noFill/>
        </p:spPr>
        <p:txBody>
          <a:bodyPr wrap="square" rtlCol="0">
            <a:spAutoFit/>
          </a:bodyPr>
          <a:lstStyle/>
          <a:p>
            <a:r>
              <a:rPr lang="en-GB" sz="2400" b="1" dirty="0"/>
              <a:t>Before EMDR</a:t>
            </a:r>
          </a:p>
        </p:txBody>
      </p:sp>
      <p:sp>
        <p:nvSpPr>
          <p:cNvPr id="6" name="TextBox 5"/>
          <p:cNvSpPr txBox="1"/>
          <p:nvPr/>
        </p:nvSpPr>
        <p:spPr>
          <a:xfrm>
            <a:off x="7339264" y="5903491"/>
            <a:ext cx="2061410" cy="461665"/>
          </a:xfrm>
          <a:prstGeom prst="rect">
            <a:avLst/>
          </a:prstGeom>
          <a:noFill/>
        </p:spPr>
        <p:txBody>
          <a:bodyPr wrap="square" rtlCol="0">
            <a:spAutoFit/>
          </a:bodyPr>
          <a:lstStyle/>
          <a:p>
            <a:r>
              <a:rPr lang="en-GB" sz="2400" b="1" dirty="0"/>
              <a:t>After EMDR</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80322" y="834190"/>
            <a:ext cx="4147086" cy="4877223"/>
          </a:xfrm>
          <a:prstGeom prst="rect">
            <a:avLst/>
          </a:prstGeom>
        </p:spPr>
      </p:pic>
    </p:spTree>
    <p:extLst>
      <p:ext uri="{BB962C8B-B14F-4D97-AF65-F5344CB8AC3E}">
        <p14:creationId xmlns:p14="http://schemas.microsoft.com/office/powerpoint/2010/main" val="13052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1934" y="2256609"/>
            <a:ext cx="5104384" cy="3001191"/>
          </a:xfrm>
        </p:spPr>
        <p:txBody>
          <a:bodyPr>
            <a:normAutofit/>
          </a:bodyPr>
          <a:lstStyle/>
          <a:p>
            <a:pPr marL="0" indent="0" algn="ctr">
              <a:buNone/>
            </a:pPr>
            <a:endParaRPr lang="en-GB" sz="5000" dirty="0"/>
          </a:p>
          <a:p>
            <a:pPr marL="0" indent="0" algn="ctr">
              <a:buNone/>
            </a:pPr>
            <a:r>
              <a:rPr lang="en-GB" sz="5000" dirty="0"/>
              <a:t>Questions..?</a:t>
            </a:r>
          </a:p>
        </p:txBody>
      </p:sp>
    </p:spTree>
    <p:extLst>
      <p:ext uri="{BB962C8B-B14F-4D97-AF65-F5344CB8AC3E}">
        <p14:creationId xmlns:p14="http://schemas.microsoft.com/office/powerpoint/2010/main" val="3833825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14524" t="22646" r="14762" b="9842"/>
          <a:stretch/>
        </p:blipFill>
        <p:spPr>
          <a:xfrm>
            <a:off x="888462" y="217900"/>
            <a:ext cx="8971679" cy="4818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 Placeholder 6"/>
          <p:cNvSpPr>
            <a:spLocks noGrp="1"/>
          </p:cNvSpPr>
          <p:nvPr>
            <p:ph type="body" sz="half" idx="2"/>
          </p:nvPr>
        </p:nvSpPr>
        <p:spPr>
          <a:xfrm>
            <a:off x="888462" y="5036025"/>
            <a:ext cx="9613859" cy="1090789"/>
          </a:xfrm>
        </p:spPr>
        <p:txBody>
          <a:bodyPr/>
          <a:lstStyle/>
          <a:p>
            <a:r>
              <a:rPr lang="en-GB" dirty="0"/>
              <a:t>Karl Menninger- against classification </a:t>
            </a:r>
          </a:p>
          <a:p>
            <a:r>
              <a:rPr lang="en-GB" dirty="0"/>
              <a:t>Phenomena have meaning </a:t>
            </a:r>
          </a:p>
        </p:txBody>
      </p:sp>
    </p:spTree>
    <p:extLst>
      <p:ext uri="{BB962C8B-B14F-4D97-AF65-F5344CB8AC3E}">
        <p14:creationId xmlns:p14="http://schemas.microsoft.com/office/powerpoint/2010/main" val="1560689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8889" t="23703" r="19722" b="17842"/>
          <a:stretch/>
        </p:blipFill>
        <p:spPr>
          <a:xfrm>
            <a:off x="477154" y="304800"/>
            <a:ext cx="11244675" cy="62788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10235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03489" y="990406"/>
            <a:ext cx="6592315" cy="4757252"/>
          </a:xfrm>
          <a:prstGeom prst="rect">
            <a:avLst/>
          </a:prstGeom>
          <a:ln w="76200">
            <a:solidFill>
              <a:schemeClr val="tx1"/>
            </a:solidFill>
          </a:ln>
        </p:spPr>
      </p:pic>
    </p:spTree>
    <p:extLst>
      <p:ext uri="{BB962C8B-B14F-4D97-AF65-F5344CB8AC3E}">
        <p14:creationId xmlns:p14="http://schemas.microsoft.com/office/powerpoint/2010/main" val="1035748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5304" y="279809"/>
            <a:ext cx="11417902" cy="6125227"/>
          </a:xfrm>
          <a:prstGeom prst="rect">
            <a:avLst/>
          </a:prstGeom>
          <a:solidFill>
            <a:srgbClr val="FFFFFF">
              <a:shade val="85000"/>
            </a:srgbClr>
          </a:solidFill>
          <a:ln w="762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7405335" y="5720494"/>
            <a:ext cx="4477871" cy="923330"/>
          </a:xfrm>
          <a:prstGeom prst="rect">
            <a:avLst/>
          </a:prstGeom>
          <a:solidFill>
            <a:schemeClr val="tx1"/>
          </a:solidFill>
          <a:ln w="76200">
            <a:solidFill>
              <a:schemeClr val="bg1"/>
            </a:solidFill>
          </a:ln>
        </p:spPr>
        <p:txBody>
          <a:bodyPr wrap="square" rtlCol="0">
            <a:spAutoFit/>
          </a:bodyPr>
          <a:lstStyle/>
          <a:p>
            <a:r>
              <a:rPr lang="en-GB" dirty="0">
                <a:solidFill>
                  <a:sysClr val="windowText" lastClr="000000"/>
                </a:solidFill>
              </a:rPr>
              <a:t>DMN= trauma memories but in the literature this is Default Mode Network (the </a:t>
            </a:r>
            <a:r>
              <a:rPr lang="en-GB" dirty="0" err="1">
                <a:solidFill>
                  <a:sysClr val="windowText" lastClr="000000"/>
                </a:solidFill>
              </a:rPr>
              <a:t>edynamic</a:t>
            </a:r>
            <a:r>
              <a:rPr lang="en-GB" dirty="0">
                <a:solidFill>
                  <a:sysClr val="windowText" lastClr="000000"/>
                </a:solidFill>
              </a:rPr>
              <a:t> unconscious) </a:t>
            </a:r>
          </a:p>
        </p:txBody>
      </p:sp>
    </p:spTree>
    <p:extLst>
      <p:ext uri="{BB962C8B-B14F-4D97-AF65-F5344CB8AC3E}">
        <p14:creationId xmlns:p14="http://schemas.microsoft.com/office/powerpoint/2010/main" val="2423944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0352" y="156734"/>
            <a:ext cx="11137392" cy="6279593"/>
          </a:xfrm>
          <a:prstGeom prst="rect">
            <a:avLst/>
          </a:prstGeom>
          <a:ln w="76200">
            <a:solidFill>
              <a:schemeClr val="tx1"/>
            </a:solidFill>
          </a:ln>
        </p:spPr>
      </p:pic>
      <p:sp>
        <p:nvSpPr>
          <p:cNvPr id="3" name="TextBox 2"/>
          <p:cNvSpPr txBox="1"/>
          <p:nvPr/>
        </p:nvSpPr>
        <p:spPr>
          <a:xfrm>
            <a:off x="4754881" y="5976526"/>
            <a:ext cx="7128326" cy="646331"/>
          </a:xfrm>
          <a:prstGeom prst="rect">
            <a:avLst/>
          </a:prstGeom>
          <a:solidFill>
            <a:schemeClr val="tx1"/>
          </a:solidFill>
          <a:ln w="76200">
            <a:solidFill>
              <a:schemeClr val="bg1"/>
            </a:solidFill>
          </a:ln>
        </p:spPr>
        <p:txBody>
          <a:bodyPr wrap="square" rtlCol="0">
            <a:spAutoFit/>
          </a:bodyPr>
          <a:lstStyle/>
          <a:p>
            <a:r>
              <a:rPr lang="en-GB" b="1" dirty="0" err="1">
                <a:solidFill>
                  <a:sysClr val="windowText" lastClr="000000"/>
                </a:solidFill>
              </a:rPr>
              <a:t>ICoNN</a:t>
            </a:r>
            <a:r>
              <a:rPr lang="en-GB" dirty="0">
                <a:solidFill>
                  <a:sysClr val="windowText" lastClr="000000"/>
                </a:solidFill>
              </a:rPr>
              <a:t> 1- DMN identifiable as usual; </a:t>
            </a:r>
            <a:r>
              <a:rPr lang="en-GB" b="1" dirty="0" err="1">
                <a:solidFill>
                  <a:sysClr val="windowText" lastClr="000000"/>
                </a:solidFill>
              </a:rPr>
              <a:t>ICoNN</a:t>
            </a:r>
            <a:r>
              <a:rPr lang="en-GB" dirty="0">
                <a:solidFill>
                  <a:sysClr val="windowText" lastClr="000000"/>
                </a:solidFill>
              </a:rPr>
              <a:t> 2- DMN via affect bridge</a:t>
            </a:r>
          </a:p>
          <a:p>
            <a:r>
              <a:rPr lang="en-GB" b="1" dirty="0" err="1">
                <a:solidFill>
                  <a:sysClr val="windowText" lastClr="000000"/>
                </a:solidFill>
              </a:rPr>
              <a:t>ICoNN</a:t>
            </a:r>
            <a:r>
              <a:rPr lang="en-GB" b="1" dirty="0">
                <a:solidFill>
                  <a:sysClr val="windowText" lastClr="000000"/>
                </a:solidFill>
              </a:rPr>
              <a:t> </a:t>
            </a:r>
            <a:r>
              <a:rPr lang="en-GB" dirty="0">
                <a:solidFill>
                  <a:sysClr val="windowText" lastClr="000000"/>
                </a:solidFill>
              </a:rPr>
              <a:t>3- engaging voices; </a:t>
            </a:r>
            <a:r>
              <a:rPr lang="en-GB" b="1" dirty="0" err="1">
                <a:solidFill>
                  <a:sysClr val="windowText" lastClr="000000"/>
                </a:solidFill>
              </a:rPr>
              <a:t>ICoNN</a:t>
            </a:r>
            <a:r>
              <a:rPr lang="en-GB" dirty="0">
                <a:solidFill>
                  <a:sysClr val="windowText" lastClr="000000"/>
                </a:solidFill>
              </a:rPr>
              <a:t> 4- gestalt </a:t>
            </a:r>
          </a:p>
        </p:txBody>
      </p:sp>
    </p:spTree>
    <p:extLst>
      <p:ext uri="{BB962C8B-B14F-4D97-AF65-F5344CB8AC3E}">
        <p14:creationId xmlns:p14="http://schemas.microsoft.com/office/powerpoint/2010/main" val="3134015224"/>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1" ma:contentTypeDescription="Create a new document." ma:contentTypeScope="" ma:versionID="b759319263210e5bf5aaa6d3a63fc018">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67ea580188df87854167f19b47f44abf"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5FFF26-911B-4309-AC10-47FAED3A58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D4D80F-8064-42AB-AA20-B53BAD33033A}">
  <ds:schemaRefs>
    <ds:schemaRef ds:uri="http://schemas.microsoft.com/sharepoint/v3/contenttype/forms"/>
  </ds:schemaRefs>
</ds:datastoreItem>
</file>

<file path=customXml/itemProps3.xml><?xml version="1.0" encoding="utf-8"?>
<ds:datastoreItem xmlns:ds="http://schemas.openxmlformats.org/officeDocument/2006/customXml" ds:itemID="{C23C29F0-EFE5-4B37-BACA-D4B1B2D1EECD}">
  <ds:schemaRefs>
    <ds:schemaRef ds:uri="http://schemas.microsoft.com/office/2006/metadata/properties"/>
    <ds:schemaRef ds:uri="http://www.w3.org/XML/1998/namespace"/>
    <ds:schemaRef ds:uri="http://purl.org/dc/elements/1.1/"/>
    <ds:schemaRef ds:uri="http://purl.org/dc/terms/"/>
    <ds:schemaRef ds:uri="2795bbee-07b4-4e79-98d8-0419d9871cad"/>
    <ds:schemaRef ds:uri="http://schemas.microsoft.com/office/infopath/2007/PartnerControls"/>
    <ds:schemaRef ds:uri="http://schemas.microsoft.com/office/2006/documentManagement/types"/>
    <ds:schemaRef ds:uri="http://purl.org/dc/dcmitype/"/>
    <ds:schemaRef ds:uri="http://schemas.openxmlformats.org/package/2006/metadata/core-properties"/>
    <ds:schemaRef ds:uri="258d5018-feb4-45ec-8043-ac7152467c64"/>
  </ds:schemaRefs>
</ds:datastoreItem>
</file>

<file path=docProps/app.xml><?xml version="1.0" encoding="utf-8"?>
<Properties xmlns="http://schemas.openxmlformats.org/officeDocument/2006/extended-properties" xmlns:vt="http://schemas.openxmlformats.org/officeDocument/2006/docPropsVTypes">
  <Template>TM04033917[[fn=Berlin]]</Template>
  <TotalTime>1893</TotalTime>
  <Words>1868</Words>
  <Application>Microsoft Office PowerPoint</Application>
  <PresentationFormat>Widescreen</PresentationFormat>
  <Paragraphs>267</Paragraphs>
  <Slides>45</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Trebuchet MS</vt:lpstr>
      <vt:lpstr>Berlin</vt:lpstr>
      <vt:lpstr>EMDR for Schizophrenia and psychosis </vt:lpstr>
      <vt:lpstr>Things are not always as they initially appear…</vt:lpstr>
      <vt:lpstr>Observe…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Wizard of Oz fallacy </vt:lpstr>
      <vt:lpstr>PowerPoint Presentation</vt:lpstr>
      <vt:lpstr>PowerPoint Presentation</vt:lpstr>
      <vt:lpstr>PowerPoint Presentation</vt:lpstr>
      <vt:lpstr>PowerPoint Presentation</vt:lpstr>
      <vt:lpstr>PowerPoint Presentation</vt:lpstr>
      <vt:lpstr>PowerPoint Presentation</vt:lpstr>
      <vt:lpstr>The effects of DAS/BLS</vt:lpstr>
      <vt:lpstr>PowerPoint Presentation</vt:lpstr>
      <vt:lpstr>PowerPoint Presentation</vt:lpstr>
      <vt:lpstr>The Wizard of Oz fallacy </vt:lpstr>
      <vt:lpstr>EMDR: Case Examples </vt:lpstr>
      <vt:lpstr>EMDR Case Examples – Scott </vt:lpstr>
      <vt:lpstr>EMDR: Case Examples </vt:lpstr>
      <vt:lpstr>EMDR: Case Examples </vt:lpstr>
      <vt:lpstr>EMDR: Case Examples</vt:lpstr>
      <vt:lpstr>EMDR: Case Examples</vt:lpstr>
      <vt:lpstr>EMDR: Case Examples</vt:lpstr>
      <vt:lpstr>EMDR: Case Examples</vt:lpstr>
      <vt:lpstr>EMDR: Case Examples</vt:lpstr>
      <vt:lpstr>EMDR Case Examples – Annie </vt:lpstr>
      <vt:lpstr>EMDR: Case Examples</vt:lpstr>
      <vt:lpstr>EMDR: Case Examples</vt:lpstr>
      <vt:lpstr>EMDR: Case Examples</vt:lpstr>
      <vt:lpstr>EMDR: Case Examples</vt:lpstr>
      <vt:lpstr>EMDR: Case Examples</vt:lpstr>
      <vt:lpstr>EMDR: Case Examples</vt:lpstr>
      <vt:lpstr>EMDR: Case Examples </vt:lpstr>
      <vt:lpstr>EMDR: Case Examples </vt:lpstr>
      <vt:lpstr>EMDR: Case Examples </vt:lpstr>
      <vt:lpstr>PowerPoint Presentation</vt:lpstr>
      <vt:lpstr>EMDR Case Examples </vt:lpstr>
      <vt:lpstr>PowerPoint Presentation</vt:lpstr>
      <vt:lpstr>PowerPoint Presentation</vt:lpstr>
    </vt:vector>
  </TitlesOfParts>
  <Company>Aneurin Bevan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EMDR: Case Examples</dc:title>
  <dc:creator>Eilidh Main (Aneurin Bevan UHB - Early Intervention Service)</dc:creator>
  <cp:lastModifiedBy>Emma Smith (NHS Wales Joint Commissioning Committee)</cp:lastModifiedBy>
  <cp:revision>99</cp:revision>
  <cp:lastPrinted>2021-12-06T13:52:37Z</cp:lastPrinted>
  <dcterms:created xsi:type="dcterms:W3CDTF">2021-11-24T15:33:09Z</dcterms:created>
  <dcterms:modified xsi:type="dcterms:W3CDTF">2025-02-17T15:46:30Z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