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546" r:id="rId2"/>
    <p:sldId id="823" r:id="rId3"/>
    <p:sldId id="862" r:id="rId4"/>
    <p:sldId id="978" r:id="rId5"/>
    <p:sldId id="947" r:id="rId6"/>
    <p:sldId id="979" r:id="rId7"/>
    <p:sldId id="983" r:id="rId8"/>
    <p:sldId id="976" r:id="rId9"/>
    <p:sldId id="940" r:id="rId10"/>
    <p:sldId id="980" r:id="rId11"/>
    <p:sldId id="952" r:id="rId12"/>
    <p:sldId id="982" r:id="rId13"/>
    <p:sldId id="950" r:id="rId14"/>
    <p:sldId id="964" r:id="rId15"/>
    <p:sldId id="970" r:id="rId16"/>
    <p:sldId id="962" r:id="rId17"/>
    <p:sldId id="977" r:id="rId18"/>
    <p:sldId id="5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5"/>
    <p:restoredTop sz="96327"/>
  </p:normalViewPr>
  <p:slideViewPr>
    <p:cSldViewPr snapToGrid="0" snapToObjects="1">
      <p:cViewPr varScale="1">
        <p:scale>
          <a:sx n="100" d="100"/>
          <a:sy n="100" d="100"/>
        </p:scale>
        <p:origin x="16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F5C6B-222A-3542-B6C5-ABA1CB3CE8BE}" type="datetimeFigureOut">
              <a:rPr lang="en-US" smtClean="0"/>
              <a:t>2/16/25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7D2BB-6BC2-B14C-A57E-0C203E5ED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80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C2C6893C-E208-0B45-A290-4C7C820D236C}" type="slidenum">
              <a:rPr lang="en-GB" sz="1200"/>
              <a:pPr algn="r" eaLnBrk="1" hangingPunct="1"/>
              <a:t>2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3044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59A708-6DE6-4EED-BA75-F79B5D73ADE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25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55940-9748-0BE2-7770-6D90C28D5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67D715-7608-BF33-7283-A80AD0CE68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AEAC21-06D7-9387-A731-00EF114FC5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40C7B-B5F4-C780-EEF7-D9BA97CFBC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17D2BB-6BC2-B14C-A57E-0C203E5EDB2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46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17D2BB-6BC2-B14C-A57E-0C203E5EDB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85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F4349-082C-874A-89B8-D47A13019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EF3D1-9945-094A-A3B2-C181F369B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79DB1-D1B3-6349-ACDC-A57D11477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83947-5B65-2F40-9712-BAF702AFA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423A6-DA90-D64D-BD18-DCBF28540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3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08F7F-7286-D145-96C0-BB24A3C60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7B86C-1A72-104A-B76B-4A86940F2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988C1-05B4-6140-AE05-9D861DB4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F787E-315F-4F42-8351-8F6341CBF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69F94-CF9E-1044-A104-7E8127CA2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19A0D6-F662-5348-A2CD-317126F8DA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8B90D-C99A-3840-B088-F37F7D6763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EDA12-12CB-4E4F-8BC4-1B8E095F3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0EA6-44D3-9C49-9775-71035F308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8E066-3CF8-9646-A3BB-A2FB850F3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3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3DC0B-5DA0-0643-919E-D2108FB63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9F022-0D66-084E-8500-17B495137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291C7-7C5D-7040-A606-987784421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CFC79-11E7-F242-876B-B1C9CF283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3FF9A-F745-BD4C-B725-B503A74E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6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87E54-5949-AA41-A7FF-719BFF987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428003-CC04-4D42-A3E1-560A11525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4874A-EEA0-DF4D-9F85-9339B05F9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5D4B-7385-5A41-A7E0-15F6FF79A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B425E-5E22-2E40-8C9B-A22061CF0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8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72EE-B3F9-8945-81B8-89D7F19F3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68D41-5F33-674A-8466-6420A8CC3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069D-169C-1E40-8477-DF9B7B7368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8320D-147F-E946-A27F-5F1BD67B9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C8666-B103-2141-BACB-2B744A78D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43C031-73CE-4341-921C-64F7FE1C8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7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3E846-C2D8-CD44-9B5C-CCF7AF93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352B5-30AD-0143-810F-7591D8AF9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8F3D08-2181-444F-A850-E09FAADC2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64D38A-BA68-E04B-A069-B77FF8C068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661EFA-6EC3-724A-A28D-9C1666C81F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0EB56B-5A07-FB4E-82F4-D3D9C7499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203D3E-B27A-6748-9D64-A7F714C53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73FB6-45DB-8041-8A15-D26EE34B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0F830-CCB4-2E47-B999-9A7CBC59B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8407F-8FEF-BF4C-AD0B-437DC874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FC3B9-E938-5047-97E6-1FB4C221E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89C82-D69E-D346-8AD9-DA0F5494F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47EC-426A-3A43-B792-9B9A2238D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6DFAC8-F867-3D46-B841-92BB562F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8A817-23E7-1740-93C4-CAA9300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3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4AE2-DE8D-BC46-8A69-5EF3709CC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45050-F618-5F4E-ABCB-4952A3EFF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D8FD9-256D-0141-B863-2B19E1F63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CC569-1D04-0A47-9B12-660292E18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357CB-8CA3-5640-8707-1C3666776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8F909-A454-E048-BA12-512173B2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B3C65-EEF2-294D-AC2E-B31EDA8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520A2-74F0-0C4D-864F-DEBEF17188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BF486-F058-8C4E-B5CC-95D23AAD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FBF97-A035-6D4D-8AC6-3BEF3710B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94E04-AEBB-6445-809F-FCCF61F4F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68CA7-7D83-5E4A-B77A-80E5E9D24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07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B4EC68-A19A-CD44-8D42-B9583A59F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0F775-1E26-FD48-9029-5D35F1496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67B18-86A1-F948-AC07-FD8AEBFF1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16343-1B9E-B740-828B-1870191B6710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81962-DD45-8F4C-8FF4-503E77598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3F603-71A0-BB44-8CFC-F4185FEFF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C0FA0-25FB-4B41-B6CB-D3F563D9B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8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tiff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7.png"/><Relationship Id="rId7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file:////Users/jonathanbisson/Library/Containers/com.microsoft.Outlook/Data/Library/Caches/Signatures/signature_801674873" TargetMode="External"/><Relationship Id="rId5" Type="http://schemas.openxmlformats.org/officeDocument/2006/relationships/image" Target="../media/image3.tiff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tiff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file:////Users/jonathanbisson/Library/Containers/com.microsoft.Outlook/Data/Library/Caches/Signatures/signature_80167487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tiff"/><Relationship Id="rId5" Type="http://schemas.openxmlformats.org/officeDocument/2006/relationships/image" Target="../media/image5.png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Relationship Id="rId6" Type="http://schemas.openxmlformats.org/officeDocument/2006/relationships/image" Target="file:////Users/jonathanbisson/Library/Containers/com.microsoft.Outlook/Data/Library/Caches/Signatures/signature_801674873" TargetMode="External"/><Relationship Id="rId5" Type="http://schemas.openxmlformats.org/officeDocument/2006/relationships/image" Target="../media/image3.tif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Relationship Id="rId6" Type="http://schemas.openxmlformats.org/officeDocument/2006/relationships/image" Target="file:////Users/jonathanbisson/Library/Containers/com.microsoft.Outlook/Data/Library/Caches/Signatures/signature_801674873" TargetMode="External"/><Relationship Id="rId5" Type="http://schemas.openxmlformats.org/officeDocument/2006/relationships/image" Target="../media/image3.tif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.tiff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file:////Users/jonathanbisson/Library/Containers/com.microsoft.Outlook/Data/Library/Caches/Signatures/signature_80167487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3.tiff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0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tiff"/><Relationship Id="rId5" Type="http://schemas.openxmlformats.org/officeDocument/2006/relationships/image" Target="file:////Users/jonathanbisson/Library/Containers/com.microsoft.Outlook/Data/Library/Caches/Signatures/signature_801674873" TargetMode="External"/><Relationship Id="rId4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tiff"/><Relationship Id="rId4" Type="http://schemas.openxmlformats.org/officeDocument/2006/relationships/image" Target="file:////Users/jonathanbisson/Library/Containers/com.microsoft.Outlook/Data/Library/Caches/Signatures/signature_80167487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79FCD456-3C60-7A4C-B5C5-54C2C3AEFC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1059" y="2129742"/>
            <a:ext cx="11643360" cy="1562582"/>
          </a:xfrm>
        </p:spPr>
        <p:txBody>
          <a:bodyPr>
            <a:normAutofit fontScale="90000"/>
          </a:bodyPr>
          <a:lstStyle/>
          <a:p>
            <a:r>
              <a:rPr lang="en-GB" sz="5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Embracing a Holistic Approach to Health and Care: the </a:t>
            </a:r>
            <a:r>
              <a:rPr lang="en-GB" sz="5400" dirty="0" err="1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Sociopsychobio</a:t>
            </a:r>
            <a:r>
              <a:rPr lang="en-GB" sz="5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Model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44622114-5429-5C49-9C7A-7D89ED6FB7D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82339" y="4502552"/>
            <a:ext cx="6400800" cy="117389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200" dirty="0">
                <a:latin typeface="Arial Narrow" panose="020B0604020202020204" pitchFamily="34" charset="0"/>
                <a:cs typeface="Arial Narrow" panose="020B0604020202020204" pitchFamily="34" charset="0"/>
              </a:rPr>
              <a:t>Professor Jon Bisson</a:t>
            </a:r>
          </a:p>
        </p:txBody>
      </p:sp>
      <p:pic>
        <p:nvPicPr>
          <p:cNvPr id="37892" name="Picture 4" descr="National Centre for Mental Health (NCMH) | Health Care Research Wales">
            <a:extLst>
              <a:ext uri="{FF2B5EF4-FFF2-40B4-BE49-F238E27FC236}">
                <a16:creationId xmlns:a16="http://schemas.microsoft.com/office/drawing/2014/main" id="{59C5215F-6CCA-6048-B648-EAB6E5F86A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2" t="26697" r="15037" b="28531"/>
          <a:stretch/>
        </p:blipFill>
        <p:spPr bwMode="auto">
          <a:xfrm>
            <a:off x="0" y="5782695"/>
            <a:ext cx="2043485" cy="98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5605E27-BDE3-E12B-FEE3-89BEAAAFDC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4126" y="5865510"/>
            <a:ext cx="710293" cy="710293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99AA9CF-6A7F-C9B0-E866-2BC9E6C97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5782695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49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90AB5-BDBB-BEED-E63E-A97D73E9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Concerns with the Biopsychosocial Model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292988-3672-6D28-0146-E9D3932CAB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91969" cy="4002681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Misconception #1 - If pain isn’t physical, it must be “all in the head”</a:t>
            </a:r>
          </a:p>
          <a:p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Misconception #2</a:t>
            </a:r>
            <a:r>
              <a:rPr lang="en-GB" dirty="0">
                <a:solidFill>
                  <a:srgbClr val="001C3A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-</a:t>
            </a:r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Physical findings prove that psychosocial factors aren’t at play</a:t>
            </a:r>
          </a:p>
          <a:p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Misconception #3</a:t>
            </a:r>
            <a:r>
              <a:rPr lang="en-GB" dirty="0">
                <a:solidFill>
                  <a:srgbClr val="001C3A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- </a:t>
            </a:r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 patient’s opinion trumps objective findings</a:t>
            </a:r>
          </a:p>
          <a:p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Misconception #4</a:t>
            </a:r>
            <a:r>
              <a:rPr lang="en-GB" dirty="0">
                <a:solidFill>
                  <a:srgbClr val="001C3A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- </a:t>
            </a:r>
            <a:r>
              <a:rPr lang="en-GB" dirty="0" err="1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Pathologising</a:t>
            </a:r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health</a:t>
            </a:r>
          </a:p>
          <a:p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Misconception #5</a:t>
            </a:r>
            <a:r>
              <a:rPr lang="en-GB" dirty="0">
                <a:solidFill>
                  <a:srgbClr val="001C3A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- </a:t>
            </a:r>
            <a:r>
              <a:rPr lang="en-GB" dirty="0">
                <a:solidFill>
                  <a:srgbClr val="001C3A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Taking a Stand: Biomedical or Biopsychosocial?</a:t>
            </a:r>
          </a:p>
          <a:p>
            <a:endParaRPr lang="en-GB" dirty="0">
              <a:solidFill>
                <a:srgbClr val="001C3A"/>
              </a:solidFill>
              <a:effectLst/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endParaRPr lang="en-GB" b="0" i="0" dirty="0">
              <a:solidFill>
                <a:srgbClr val="001C3A"/>
              </a:solidFill>
              <a:effectLst/>
              <a:latin typeface="Inter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4BB9CA-AFC7-E2C4-A691-674B071F4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452" y="2211605"/>
            <a:ext cx="2894876" cy="194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A05E74-8F73-C400-C377-56BCCC1A0DE8}"/>
              </a:ext>
            </a:extLst>
          </p:cNvPr>
          <p:cNvSpPr txBox="1"/>
          <p:nvPr/>
        </p:nvSpPr>
        <p:spPr>
          <a:xfrm>
            <a:off x="6901731" y="4549698"/>
            <a:ext cx="509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https://</a:t>
            </a:r>
            <a:r>
              <a:rPr lang="en-US" i="1" dirty="0" err="1"/>
              <a:t>integrativepainscienceinstitute.com</a:t>
            </a:r>
            <a:r>
              <a:rPr lang="en-US" i="1" dirty="0"/>
              <a:t>/biopsychosocial-controversial-misconceptions/#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9C64AA44-DB33-6CC7-9D0F-B826791B5B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8E9C6F-EBD8-38BA-F166-CDB69BA81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8" name="Picture 7" descr="cardiff-uni">
            <a:extLst>
              <a:ext uri="{FF2B5EF4-FFF2-40B4-BE49-F238E27FC236}">
                <a16:creationId xmlns:a16="http://schemas.microsoft.com/office/drawing/2014/main" id="{83B638E2-C21B-1D3E-80B4-8E5CFEB8F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646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25EDB-2BD1-A976-7E5C-6C709704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Concerns with the Biopsychosocial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6F639-54B9-438C-5A2B-6C47A9890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91764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Despite Engel’s vision of equal weighs, often dominated by the bio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ublic perceptions of health dominated by a medical imagination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hysical determinants seen as far more important than social ones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Unclear about how precisely the social and psychological elements interact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Biological processes moderated by psychological and social factors rather than a model of dynamic interaction in which the elements have the capacity to fundamentally transform each other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S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ome psychological therapies fail to properly consider social contextual factors leading to replacing one form of reductionism (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biologisation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) with another (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psychologisation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EAA63F-F2DD-FD13-D7B8-DC7752C85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841" y="1690688"/>
            <a:ext cx="4811180" cy="219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E99824-0943-974E-24F0-164A4687D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231" y="3958993"/>
            <a:ext cx="2184400" cy="2374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24E5C8-CB22-79C4-F8FE-BD62618C91B1}"/>
              </a:ext>
            </a:extLst>
          </p:cNvPr>
          <p:cNvSpPr txBox="1"/>
          <p:nvPr/>
        </p:nvSpPr>
        <p:spPr>
          <a:xfrm flipH="1">
            <a:off x="4285753" y="5764696"/>
            <a:ext cx="2385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Haslam et al (2019)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2766E3F1-B552-1A11-11BB-03A75FBB0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9C62E7-6F27-409B-2665-87D8ACA8B2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9" name="Picture 8" descr="cardiff-uni">
            <a:extLst>
              <a:ext uri="{FF2B5EF4-FFF2-40B4-BE49-F238E27FC236}">
                <a16:creationId xmlns:a16="http://schemas.microsoft.com/office/drawing/2014/main" id="{65230800-71BB-93E4-B30E-6E2FBBF52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835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1004E-07C7-A1D2-DB6C-787DCAC22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86824-7C35-74A5-11E9-590BC5987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Haslam et al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52BA3-3631-0809-5421-C6FCB49C1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532" y="1690688"/>
            <a:ext cx="6483748" cy="4486275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Gr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oups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shape the psychology and biology of their members beyond individual functioning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Groups provide members with a basis for seeking to change the world rather than simply accepting it 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Internalised s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ocial identity (e.g., “us Smiths,” “us 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Cardif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City fans”) makes group behaviour possible (e.g., “we are in the same boat”)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G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roup life not merely an appendage to psychology and biology but a basis for collective experiences that have the potential to unleash new expressions of both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12D544-75D8-DC09-D828-D0FFF24C67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69CCA2-63D4-4DFC-26D5-7AC4A1007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762" y="4509825"/>
            <a:ext cx="4733707" cy="140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6DA528-D868-E432-C3B2-A2C341DB1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6615" y="1746347"/>
            <a:ext cx="3834000" cy="25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50295285-08B3-CE44-6CF9-2B20E83D93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D88DEC-4262-B343-E1CA-39F6A092C1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9" name="Picture 8" descr="cardiff-uni">
            <a:extLst>
              <a:ext uri="{FF2B5EF4-FFF2-40B4-BE49-F238E27FC236}">
                <a16:creationId xmlns:a16="http://schemas.microsoft.com/office/drawing/2014/main" id="{2CE61E8A-C831-B65E-2ABF-5CDEDD1E2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970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DEA00-B790-1449-3B12-0DA39ED62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Dynamic and Interdependent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6ED77-2111-3006-CD0B-63FBBE4B8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4688" y="1825625"/>
            <a:ext cx="7453418" cy="3947160"/>
          </a:xfrm>
        </p:spPr>
        <p:txBody>
          <a:bodyPr>
            <a:normAutofit fontScale="92500"/>
          </a:bodyPr>
          <a:lstStyle/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 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social, psychological and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biological elements are not fixed and immutable but interconnect and influence each other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F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ailing to appreciate the potential health-relevant power of social groups to be a source of cure (as well as harm) is routinely overlooked 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Recasting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Engel's framework as a 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sociopsychobio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model of health provides an affirmative linguistic framing in which social elements are positioned as primary drivers of health processes rather than as third-class passengers </a:t>
            </a:r>
          </a:p>
          <a:p>
            <a:endParaRPr lang="en-GB" dirty="0">
              <a:effectLst/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marL="0" indent="0">
              <a:buNone/>
            </a:pPr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8251F-E070-9522-6FFA-FBAE54C38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5712" y="662869"/>
            <a:ext cx="5181600" cy="4351338"/>
          </a:xfrm>
        </p:spPr>
        <p:txBody>
          <a:bodyPr>
            <a:normAutofit fontScale="92500"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E33FB0-DA55-CFBF-F99E-8E589E642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139" y="2037372"/>
            <a:ext cx="3509173" cy="34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A81EAE-2799-676D-0E48-5C345B0E0B8A}"/>
              </a:ext>
            </a:extLst>
          </p:cNvPr>
          <p:cNvSpPr txBox="1"/>
          <p:nvPr/>
        </p:nvSpPr>
        <p:spPr>
          <a:xfrm>
            <a:off x="1898249" y="5772784"/>
            <a:ext cx="456746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Haslam et al (2019) &amp; Mardian et al (2020)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019C48-6123-5149-75F6-3CAC5DB9F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0ACC6B-3A3A-9CAB-ABD0-79F7208C05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8" name="Picture 7" descr="cardiff-uni">
            <a:extLst>
              <a:ext uri="{FF2B5EF4-FFF2-40B4-BE49-F238E27FC236}">
                <a16:creationId xmlns:a16="http://schemas.microsoft.com/office/drawing/2014/main" id="{D5F3B12D-E44F-AD3F-DFF9-DA107E447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293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6DC3F4-43FA-4BF1-E479-60182BF17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Value-Based Care Facilitation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17DD4-CAC8-8610-8B54-EF82F8ABF4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71934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High value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health care maximizes clinical benefit while minimizing harm and financial cost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Providing care that is costly and associated with limited benefits and significant harms, represents a crisis of value (</a:t>
            </a:r>
            <a:r>
              <a:rPr lang="en-GB" dirty="0" err="1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cf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pain care)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Value is achieved by implementing the best available evidence (high value) into practice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 evidence practice gap (EPG), representing the disconnect between current evidence and current practice</a:t>
            </a:r>
          </a:p>
          <a:p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Welsh Value in Health Centre - https://</a:t>
            </a:r>
            <a:r>
              <a:rPr lang="en-US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vbhc.nhs.wales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/</a:t>
            </a:r>
            <a:endParaRPr lang="en-GB" dirty="0">
              <a:effectLst/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endParaRPr lang="en-GB" dirty="0">
              <a:effectLst/>
              <a:latin typeface="Times"/>
            </a:endParaRP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92C3C-A35C-B5A3-FFD2-11D8B04F4DFA}"/>
              </a:ext>
            </a:extLst>
          </p:cNvPr>
          <p:cNvSpPr txBox="1"/>
          <p:nvPr/>
        </p:nvSpPr>
        <p:spPr>
          <a:xfrm>
            <a:off x="2235200" y="6113001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Mardian et al (2020)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9F3B70-5174-308B-098A-EDDBE30DE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541" y="2047180"/>
            <a:ext cx="5209701" cy="36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C6516C5E-2677-9D74-8F6A-7536368958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D7C0EF-6DF3-DC29-35E5-62663BF22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10" name="Picture 9" descr="cardiff-uni">
            <a:extLst>
              <a:ext uri="{FF2B5EF4-FFF2-40B4-BE49-F238E27FC236}">
                <a16:creationId xmlns:a16="http://schemas.microsoft.com/office/drawing/2014/main" id="{53C522E9-5B77-C203-3E3D-5F395D706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99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1CA37-E1FA-4CD3-C280-65F902B4C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Transitioning to a </a:t>
            </a:r>
            <a:r>
              <a:rPr lang="en-US" dirty="0" err="1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Sociopsychobio</a:t>
            </a:r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Model of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4F8BF-5F22-0F48-DD11-73A6C3F583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9838" y="1825625"/>
            <a:ext cx="7535119" cy="4351338"/>
          </a:xfrm>
        </p:spPr>
        <p:txBody>
          <a:bodyPr>
            <a:normAutofit fontScale="40000" lnSpcReduction="20000"/>
          </a:bodyPr>
          <a:lstStyle/>
          <a:p>
            <a:r>
              <a:rPr lang="en-GB" sz="60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Moves from focus on disease and one-off episodic treatments to a positive health and resilience approach focusi</a:t>
            </a:r>
            <a:r>
              <a:rPr lang="en-GB" sz="6000" dirty="0">
                <a:latin typeface="Arial Narrow" panose="020B0604020202020204" pitchFamily="34" charset="0"/>
                <a:cs typeface="Arial Narrow" panose="020B0604020202020204" pitchFamily="34" charset="0"/>
              </a:rPr>
              <a:t>n</a:t>
            </a:r>
            <a:r>
              <a:rPr lang="en-GB" sz="60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g on gradual, incremental improvement in physical, psychological, social, and existential health, well-being, and function</a:t>
            </a:r>
          </a:p>
          <a:p>
            <a:r>
              <a:rPr lang="en-GB" sz="60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Targets person-centred outcomes such as quality of life and function are rather than only focusing on short-term outcomes</a:t>
            </a:r>
          </a:p>
          <a:p>
            <a:r>
              <a:rPr lang="en-GB" sz="60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Requires evaluating and treating the whole person, addressing common comorbidities and developing behavioural, intrapersonal, interpersonal, and existential coping strategies</a:t>
            </a:r>
          </a:p>
          <a:p>
            <a:r>
              <a:rPr lang="en-GB" sz="60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Partnership between the individual and a transdisciplinary team that maintain their unique and differentiated expertise and are tightly linked through shared language, common therapeutic purpose, deep respect, and good communication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B81FDA-09F3-F1D0-7102-2393348B72CB}"/>
              </a:ext>
            </a:extLst>
          </p:cNvPr>
          <p:cNvSpPr txBox="1"/>
          <p:nvPr/>
        </p:nvSpPr>
        <p:spPr>
          <a:xfrm>
            <a:off x="2569580" y="5833641"/>
            <a:ext cx="221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Mardian et al (2020)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DA7772-915C-563A-A7F6-7F057B5F3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989" y="1956348"/>
            <a:ext cx="3509173" cy="34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DF045DC8-41C4-54C1-F87E-FC13F72446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0AC62E-8D10-635C-B37B-D6EC0D6E7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9" name="Picture 8" descr="cardiff-uni">
            <a:extLst>
              <a:ext uri="{FF2B5EF4-FFF2-40B4-BE49-F238E27FC236}">
                <a16:creationId xmlns:a16="http://schemas.microsoft.com/office/drawing/2014/main" id="{B3F42729-33F0-1F30-8579-9BCE7A9E8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149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C736D-5B8D-A5CC-52B0-1704C7EC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Trauma-Informed Wales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8E9B8-E6EF-CB95-11ED-41B3A92E92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7711" y="1825625"/>
            <a:ext cx="7928659" cy="4170061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A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cknowledges the strengths and limitations of different paradigms and aims to support a balanced, joined-up approach that recognises and respects differences between people who share the common goal of improving the health and wellbeing of those affected by traumatic events and adversity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Recognises the need to be inclusive and consider the multiple factors, including social, psychological and biological, that contribute to the development of the many presentations encountered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R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ecognises alternative models to diagnostic ones, for example the Power Threat Meaning Framework, and recognises the perceived utility of different models and paradigms to different people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R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ecognises the need for the whole of Welsh society to work together to create a better Wales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0EC136-F12F-FB75-6284-8AFECAA0A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104" y="1825625"/>
            <a:ext cx="2880442" cy="406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44136526-3217-8223-21F2-D2DFA5071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AE202E-9709-D1C5-8721-2F2F408D8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8" name="Picture 7" descr="cardiff-uni">
            <a:extLst>
              <a:ext uri="{FF2B5EF4-FFF2-40B4-BE49-F238E27FC236}">
                <a16:creationId xmlns:a16="http://schemas.microsoft.com/office/drawing/2014/main" id="{20B4EBFB-CBB3-55AE-5DEF-8CF22F2E9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102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A710-355D-A79B-A91E-314E436CF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Traumatic Stress Wales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68E14-EDDA-60D9-3CDE-1AF1E6C41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9286" y="1825625"/>
            <a:ext cx="6028273" cy="435133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 Narrow" panose="020B0604020202020204" pitchFamily="34" charset="0"/>
                <a:cs typeface="Arial Narrow" panose="020B0604020202020204" pitchFamily="34" charset="0"/>
              </a:rPr>
              <a:t>Initial specification (2020) 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Seeks accurate identification of people’s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biopsychosocial needs and traumatic stress symptoms to allow identification of the correct interventions for that person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sz="2800" dirty="0">
                <a:latin typeface="Arial Narrow" panose="020B0604020202020204" pitchFamily="34" charset="0"/>
                <a:cs typeface="Arial Narrow" panose="020B0604020202020204" pitchFamily="34" charset="0"/>
              </a:rPr>
              <a:t>roposed specification (2025)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Uses diagnosis and accepts and welcomes different views/paradigms in the context of a </a:t>
            </a:r>
            <a:r>
              <a:rPr lang="en-GB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sociopsychobio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, rights-based and culturally informed model of care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941B83-510C-8E0D-3A61-6B0B7CB7A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755" y="2263896"/>
            <a:ext cx="5103000" cy="12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A2A06D-F31C-EF2A-9F41-A4692147F583}"/>
              </a:ext>
            </a:extLst>
          </p:cNvPr>
          <p:cNvSpPr txBox="1"/>
          <p:nvPr/>
        </p:nvSpPr>
        <p:spPr>
          <a:xfrm flipH="1">
            <a:off x="7384647" y="4350105"/>
            <a:ext cx="408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https://</a:t>
            </a:r>
            <a:r>
              <a:rPr lang="en-US" sz="2400" dirty="0" err="1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traumaticstress.nhs.wales</a:t>
            </a: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/</a:t>
            </a: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795B741-C862-8280-C81B-A5DDF59B6B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E179B7-BFA5-76E8-E2AC-6BE74923EA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9" name="Picture 8" descr="cardiff-uni">
            <a:extLst>
              <a:ext uri="{FF2B5EF4-FFF2-40B4-BE49-F238E27FC236}">
                <a16:creationId xmlns:a16="http://schemas.microsoft.com/office/drawing/2014/main" id="{2B61779C-B020-1ED1-FB4A-585955F70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28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DCA40E-AE9F-8E41-AD3F-1EDE09CC8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2141316"/>
            <a:ext cx="7772400" cy="1114646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Diolch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Fawr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CEAA51A-84C3-8142-A8C4-4CDABDBB9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2928" y="4537276"/>
            <a:ext cx="8805071" cy="659756"/>
          </a:xfrm>
        </p:spPr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bissonji@cardiff.ac.uk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cardiff-uni">
            <a:extLst>
              <a:ext uri="{FF2B5EF4-FFF2-40B4-BE49-F238E27FC236}">
                <a16:creationId xmlns:a16="http://schemas.microsoft.com/office/drawing/2014/main" id="{518D14DF-3DB4-C450-FCF0-E9C189111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7FF754-B9DB-69D7-8AFC-DD7D78FF5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5232A6C5-B35E-3C11-DB58-54B97FE63E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Shortcomings of the (Bio)Medical Model</a:t>
            </a:r>
            <a:endParaRPr lang="en-GB" dirty="0">
              <a:solidFill>
                <a:srgbClr val="FF0000"/>
              </a:solidFill>
              <a:latin typeface="Arial Narrow" panose="020B0604020202020204" pitchFamily="34" charset="0"/>
              <a:ea typeface="ＭＳ Ｐゴシック" charset="0"/>
              <a:cs typeface="Arial Narrow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7A1A66-AD31-DE40-BC3B-90877BEF0E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948" y="1825625"/>
            <a:ext cx="6493907" cy="4351338"/>
          </a:xfrm>
        </p:spPr>
        <p:txBody>
          <a:bodyPr>
            <a:normAutofit/>
          </a:bodyPr>
          <a:lstStyle/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Engel (1977)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A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ssumes disease (including behavioural elements) to be fully accounted for by deviations from the norm of measurable biological variables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L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eaves no room for the social, psychological, and behavioural dimensions of illness</a:t>
            </a:r>
          </a:p>
          <a:p>
            <a:pPr lvl="1"/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Requires that disease be dealt with as independent of social behaviour</a:t>
            </a:r>
          </a:p>
          <a:p>
            <a:pPr lvl="1"/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Embraces both reductionism and dualism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r>
              <a:rPr lang="en-GB" sz="2800" kern="0" spc="15" dirty="0">
                <a:solidFill>
                  <a:srgbClr val="000000"/>
                </a:solidFill>
                <a:effectLst/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O</a:t>
            </a:r>
            <a:r>
              <a:rPr lang="en-GB" kern="0" spc="15" dirty="0">
                <a:solidFill>
                  <a:srgbClr val="000000"/>
                </a:solidFill>
                <a:effectLst/>
                <a:latin typeface="Arial Narrow" panose="020B0604020202020204" pitchFamily="34" charset="0"/>
                <a:ea typeface="Times New Roman" panose="02020603050405020304" pitchFamily="18" charset="0"/>
                <a:cs typeface="Arial Narrow" panose="020B0604020202020204" pitchFamily="34" charset="0"/>
              </a:rPr>
              <a:t>ver-paternalistic and not co-productive</a:t>
            </a:r>
            <a:endParaRPr lang="en-GB" sz="3600" dirty="0">
              <a:latin typeface="Arial Narrow" panose="020B0604020202020204" pitchFamily="34" charset="0"/>
              <a:ea typeface="ＭＳ Ｐゴシック" charset="0"/>
              <a:cs typeface="Arial Narrow" panose="020B0604020202020204" pitchFamily="34" charset="0"/>
            </a:endParaRPr>
          </a:p>
          <a:p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FDACE7-6F00-834F-A9C1-18F8E5F40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60" y="6176963"/>
            <a:ext cx="1383030" cy="4763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261BA0-EBC6-005B-3DE7-9338359DE9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8200" y="6032978"/>
            <a:ext cx="710293" cy="7102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785261-6C2B-CA5C-4516-D5AC3350A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577" y="1825625"/>
            <a:ext cx="3254835" cy="399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A05BDD-4F7C-283A-A3E9-105E61F02E5E}"/>
              </a:ext>
            </a:extLst>
          </p:cNvPr>
          <p:cNvSpPr txBox="1"/>
          <p:nvPr/>
        </p:nvSpPr>
        <p:spPr>
          <a:xfrm>
            <a:off x="1411588" y="5729468"/>
            <a:ext cx="4364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1" dirty="0">
                <a:solidFill>
                  <a:srgbClr val="040C28"/>
                </a:solidFill>
                <a:effectLst/>
                <a:latin typeface="Google Sans"/>
              </a:rPr>
              <a:t>Engel, G.L. (1977).</a:t>
            </a:r>
            <a:r>
              <a:rPr lang="en-GB" b="0" i="1" dirty="0">
                <a:solidFill>
                  <a:srgbClr val="474747"/>
                </a:solidFill>
                <a:effectLst/>
                <a:latin typeface="Google Sans"/>
              </a:rPr>
              <a:t> </a:t>
            </a:r>
            <a:r>
              <a:rPr lang="en-GB" b="0" i="1" dirty="0">
                <a:solidFill>
                  <a:srgbClr val="040C28"/>
                </a:solidFill>
                <a:effectLst/>
                <a:latin typeface="Google Sans"/>
              </a:rPr>
              <a:t>Science, 196, 129-136</a:t>
            </a:r>
            <a:r>
              <a:rPr lang="en-GB" b="0" i="1" dirty="0">
                <a:solidFill>
                  <a:srgbClr val="474747"/>
                </a:solidFill>
                <a:effectLst/>
                <a:latin typeface="Google Sans"/>
              </a:rPr>
              <a:t>. </a:t>
            </a:r>
            <a:endParaRPr lang="en-US" i="1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84C0CA0-C963-0BE8-FD93-EBE76ECFA5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809463" y="6026720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672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/>
                <a:ea typeface="ＭＳ Ｐゴシック" charset="0"/>
                <a:cs typeface="Arial Narrow"/>
              </a:rPr>
              <a:t>Emergence of the Biopsychosocial Model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C0452ED-F230-877E-076F-E799358700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76067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Critical of the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alternative to the medical model </a:t>
            </a:r>
          </a:p>
          <a:p>
            <a:pPr lvl="1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“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 hodgepodge of unscientific opinions, assorted philosophies and 'schools of thought,' mixed metaphors, role diffusion, propaganda, and politicking…”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Argued for</a:t>
            </a:r>
          </a:p>
          <a:p>
            <a:pPr lvl="1"/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reliable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methods of clinical data collection (high-level interviewing skills)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U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nderstanding of psychological, social and cultural determinants in communication</a:t>
            </a:r>
          </a:p>
          <a:p>
            <a:pPr lvl="2"/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Many verbal expressions derive from bodily experiences early in life</a:t>
            </a:r>
          </a:p>
          <a:p>
            <a:pPr lvl="2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The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same words may serve to express primary psychological as well as bodily disturbances, both of which may coexist and overlap in complex ways.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Noted heterogeneity in presentations and courses of “disease” (e.g., diabetes and schizophrenia) and “normal reactions” (e.g., grief)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F93274-D09C-B840-8D46-78A0AA8C4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07" y="6266894"/>
            <a:ext cx="1383030" cy="476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19A6A1-FCB0-504D-89B7-B28608A5B8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8200" y="6032978"/>
            <a:ext cx="710293" cy="7102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3400F7B-BF69-8199-CFB2-F122635A1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2697" y="2169833"/>
            <a:ext cx="3507050" cy="3384000"/>
          </a:xfrm>
          <a:prstGeom prst="rect">
            <a:avLst/>
          </a:prstGeom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7ED9A8AC-D0A5-FB75-DB15-BA1F5C8B9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84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D447A-1222-3AE6-277F-8759B829E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9972776D-7D54-84CC-8D72-EBF27A03B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/>
                <a:ea typeface="ＭＳ Ｐゴシック" charset="0"/>
                <a:cs typeface="Arial Narrow"/>
              </a:rPr>
              <a:t>Emergence of the Biopsychosocial Model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358BD82-9E46-3840-4330-7FF4ACCF1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968692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sychological and social factors crucial in determining whether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eople view themselves/others as sick </a:t>
            </a:r>
          </a:p>
          <a:p>
            <a:pPr lvl="1"/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People enter a health care system and become a patient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People establish a therapeutic relationship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Optimal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model must take into account</a:t>
            </a:r>
          </a:p>
          <a:p>
            <a:pPr lvl="1"/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Biological factors, 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 individual, their social context, society’s system to deal with the disruptive effects of illness (e.g., clinician role, health care system) 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“The boundaries between health and disease, between well and sick, are far from clear and never will be clear, for they are diffused by cultural, social, and psychological considerations”</a:t>
            </a:r>
            <a:endParaRPr lang="en-GB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179B80-13F1-53B9-92FB-6522B6951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07" y="6266894"/>
            <a:ext cx="1383030" cy="476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125560-AA94-E999-9CAF-BA1EE1FB61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8200" y="6032978"/>
            <a:ext cx="710293" cy="710293"/>
          </a:xfrm>
          <a:prstGeom prst="rect">
            <a:avLst/>
          </a:prstGeom>
        </p:spPr>
      </p:pic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162C60B0-0DE5-C6FB-3B47-C666892F0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893" y="2246463"/>
            <a:ext cx="5181600" cy="2365073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E432B181-B139-5171-8317-23A807477D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32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8E92E8A-101E-CF1D-F016-405028265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General Systems Theory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6ED143-5643-10C0-63D5-BB77AB65D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75343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Developed by biologists to have holistic as well as reductionistic explanations of life processes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Treats sets of related events collectively as systems manifesting functions and properties on the level of the whole</a:t>
            </a:r>
          </a:p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R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ecognises similarities across different levels of organisation - molecules, cells, organs, the organism, the person, the family, the society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Holds that all levels of organisation are linked to each other so that change in one affects change in the others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B847D8-068F-0E9E-686D-94612A0A4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5789" y="2534892"/>
            <a:ext cx="1782496" cy="2844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B9C393F-CAC1-C6E0-AA5D-BD9FDB839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209" y="2948892"/>
            <a:ext cx="2958541" cy="2016000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D3699F7E-34F4-FC92-9446-E15754F2CD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ardiff-uni">
            <a:extLst>
              <a:ext uri="{FF2B5EF4-FFF2-40B4-BE49-F238E27FC236}">
                <a16:creationId xmlns:a16="http://schemas.microsoft.com/office/drawing/2014/main" id="{7231CCB5-C9C1-B298-BC6D-CDD9D904B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2B3BB2-59D0-B641-DEC5-99343E1262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507" y="6266894"/>
            <a:ext cx="1383030" cy="47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50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A4132-9576-5986-14CE-50B1DDDBD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Barriers to Change, Acceptance and Adoption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A1644-9FBF-58D2-410A-0E6D93587F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"M</a:t>
            </a:r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ere emergence of new findings and theories rarely suffices to overthrow well-entrenched dogmas”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“The power of vested interests, social, political, and economic, are formidable deterrents to any effective assault on biomedical dogmatism”</a:t>
            </a:r>
          </a:p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“The proposed biopsychosocial model provides a blueprint for research, a framework for teaching, and a design for action in the real world of health care.  Whether it is useful or not remains to be seen”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69475-99D0-BDF5-BFC7-6C9F71FBA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869" y="4854772"/>
            <a:ext cx="1244600" cy="1625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72F6F-4B8B-23C7-5700-5F22CD002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604" y="1506966"/>
            <a:ext cx="1854200" cy="1092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C642EF-4D86-2C24-55A8-A2A23BA25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7869" y="3170509"/>
            <a:ext cx="1460500" cy="1384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A3A660-51A1-83E6-22FE-C34A57617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9600" y="1341866"/>
            <a:ext cx="1422400" cy="142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BE05F0-631A-65C9-BFD5-71C7BEA9A0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7130" y="5036536"/>
            <a:ext cx="1422400" cy="142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8BD62E-69F4-E718-A4EC-133F1CB620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5504" y="5070475"/>
            <a:ext cx="1422400" cy="1422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0F8C4A-0AF7-0D04-889B-C417E45366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09300" y="3017751"/>
            <a:ext cx="1143000" cy="1765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F34591-856D-E294-A41F-0E7E0456C5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95502" y="1433727"/>
            <a:ext cx="1422400" cy="1422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A96A9E-6E81-F505-98BD-83B2FBB9B0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79648" y="2892401"/>
            <a:ext cx="1274112" cy="201600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2AB70432-FE91-0083-F431-B32AAE3CD5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3234179" y="5956753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B22573-4109-8422-5B0D-9C282A7BEC1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2115" y="6193763"/>
            <a:ext cx="1383030" cy="47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40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76F9B-3769-0D07-94C5-BFB54284B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Social Support and PTSD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49C56-C2CE-9B0A-9975-B1A4A8BFA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517443" cy="4351338"/>
          </a:xfrm>
        </p:spPr>
        <p:txBody>
          <a:bodyPr>
            <a:noAutofit/>
          </a:bodyPr>
          <a:lstStyle/>
          <a:p>
            <a:r>
              <a:rPr lang="en-GB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P</a:t>
            </a:r>
            <a:r>
              <a:rPr lang="en-GB" sz="24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erceptions of social support are a determinant of perceived capacity to cope with stressors, and the impact of stressors</a:t>
            </a:r>
          </a:p>
          <a:p>
            <a:r>
              <a:rPr lang="en-GB" sz="24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Brewin et al mean weighted effect size 0.4 (subsequent life stress 0.32, trauma severity 0.23) </a:t>
            </a:r>
          </a:p>
          <a:p>
            <a:r>
              <a:rPr lang="en-GB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Ozer et al 0.28 (peritraumatic dissociation 0.35, perceived life threat and peritraumatic emotional response 0.26)</a:t>
            </a:r>
          </a:p>
          <a:p>
            <a:r>
              <a:rPr lang="en-GB" sz="2400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NB therapeutic alliance</a:t>
            </a: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51D99-8A48-AEF9-16C5-D187E2C16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977" y="2017978"/>
            <a:ext cx="5113812" cy="13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42835D-12EB-B32E-8E6C-4CC2E70DC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262" y="3809383"/>
            <a:ext cx="4953241" cy="158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437A54-08C6-7B84-0F70-B568F40E11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997356-8605-85E0-63D0-706CD6769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9" name="Picture 8" descr="cardiff-uni">
            <a:extLst>
              <a:ext uri="{FF2B5EF4-FFF2-40B4-BE49-F238E27FC236}">
                <a16:creationId xmlns:a16="http://schemas.microsoft.com/office/drawing/2014/main" id="{F6262394-1F0C-4606-8E96-E57496C55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340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35CA1-BE74-C4ED-46E5-29EAFDFF1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17" y="365125"/>
            <a:ext cx="11266998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Improved Evidence of Social Determinants of Health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36E2F0-1029-5868-47E2-6F2C22B69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7264179" cy="428869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</a:t>
            </a:r>
            <a:r>
              <a:rPr lang="en-GB" dirty="0" err="1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arly</a:t>
            </a:r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life: T</a:t>
            </a:r>
            <a:r>
              <a:rPr lang="en-GB" dirty="0">
                <a:solidFill>
                  <a:srgbClr val="001D35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he c</a:t>
            </a:r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onditions in which people are born and grow up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Work: The conditions in which people work, including employment, unemployment, and fair work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Education: The access and quality of education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Living standards: The conditions in which people live, including housing, transport, and neighbourhood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Social support: The conditions in which people interact with their communities, including social exclusion and addiction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Economic stability: The conditions in which people have access to money and resources </a:t>
            </a:r>
          </a:p>
          <a:p>
            <a:r>
              <a:rPr lang="en-GB" dirty="0">
                <a:solidFill>
                  <a:srgbClr val="001D35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Environment: The built and natural environment, including environmental sustainability 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ACF4EF-1451-02AE-EBA6-0A6D869D4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3600" y="1803052"/>
            <a:ext cx="2770200" cy="388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43C4811-9598-A5B0-326F-4DB8A30EFB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16328"/>
          <a:stretch>
            <a:fillRect/>
          </a:stretch>
        </p:blipFill>
        <p:spPr bwMode="auto">
          <a:xfrm>
            <a:off x="4785320" y="6032978"/>
            <a:ext cx="2621360" cy="7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ABA506-EF2F-8276-9291-4F91E9B66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pic>
        <p:nvPicPr>
          <p:cNvPr id="7" name="Picture 6" descr="cardiff-uni">
            <a:extLst>
              <a:ext uri="{FF2B5EF4-FFF2-40B4-BE49-F238E27FC236}">
                <a16:creationId xmlns:a16="http://schemas.microsoft.com/office/drawing/2014/main" id="{DBCA3472-94B8-3382-AEFC-8B97D048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01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Power Threat Meaning Framework (2018)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0BD1D9-5D2D-E52C-5601-27D8C4E7C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0628" y="1825625"/>
            <a:ext cx="7541347" cy="3978827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Addresses British Psychological Society 2013 recommendation to develop a multi-factorial and contextual approach, which incorporates social, psychological and biological factors</a:t>
            </a:r>
          </a:p>
          <a:p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Contributory factors are not independent but evolve out of one another</a:t>
            </a:r>
          </a:p>
          <a:p>
            <a:pPr lvl="1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Generally multiple, complex, highly interactive and shaped by meaning and agency</a:t>
            </a:r>
          </a:p>
          <a:p>
            <a:pPr lvl="1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Doesn’t assume pathology </a:t>
            </a:r>
          </a:p>
        </p:txBody>
      </p:sp>
      <p:pic>
        <p:nvPicPr>
          <p:cNvPr id="7" name="Picture 6" descr="cardiff-uni">
            <a:extLst>
              <a:ext uri="{FF2B5EF4-FFF2-40B4-BE49-F238E27FC236}">
                <a16:creationId xmlns:a16="http://schemas.microsoft.com/office/drawing/2014/main" id="{813FA83C-060F-82AE-516F-62176CD30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75" y="6024550"/>
            <a:ext cx="752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F0BC33-DD69-47BA-87C8-D684682B2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29" y="6237288"/>
            <a:ext cx="1383030" cy="4763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7A25CC-431D-B2AB-D0C7-B9722BADAE5A}"/>
              </a:ext>
            </a:extLst>
          </p:cNvPr>
          <p:cNvSpPr txBox="1"/>
          <p:nvPr/>
        </p:nvSpPr>
        <p:spPr>
          <a:xfrm>
            <a:off x="2468443" y="6024550"/>
            <a:ext cx="5957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https://</a:t>
            </a:r>
            <a:r>
              <a:rPr lang="en-US" i="1" dirty="0" err="1"/>
              <a:t>www.bps.org.uk</a:t>
            </a:r>
            <a:r>
              <a:rPr lang="en-US" i="1" dirty="0"/>
              <a:t>/member-networks/division-clinical-psychology/power-threat-meaning-framework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4DCAC5-D96E-E0AC-7E01-090FC1374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371" y="1570398"/>
            <a:ext cx="3251873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F34530-77EF-CE47-648E-338864A43E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2307" y="3932499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5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14637</TotalTime>
  <Words>1521</Words>
  <Application>Microsoft Macintosh PowerPoint</Application>
  <PresentationFormat>Widescreen</PresentationFormat>
  <Paragraphs>112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ＭＳ Ｐゴシック</vt:lpstr>
      <vt:lpstr>Arial</vt:lpstr>
      <vt:lpstr>Arial Narrow</vt:lpstr>
      <vt:lpstr>Calibri</vt:lpstr>
      <vt:lpstr>Calibri Light</vt:lpstr>
      <vt:lpstr>Google Sans</vt:lpstr>
      <vt:lpstr>Helvetica</vt:lpstr>
      <vt:lpstr>Inter</vt:lpstr>
      <vt:lpstr>Times</vt:lpstr>
      <vt:lpstr>Office Theme</vt:lpstr>
      <vt:lpstr>Embracing a Holistic Approach to Health and Care: the Sociopsychobio Model</vt:lpstr>
      <vt:lpstr>Shortcomings of the (Bio)Medical Model</vt:lpstr>
      <vt:lpstr>Emergence of the Biopsychosocial Model</vt:lpstr>
      <vt:lpstr>Emergence of the Biopsychosocial Model</vt:lpstr>
      <vt:lpstr>General Systems Theory</vt:lpstr>
      <vt:lpstr>Barriers to Change, Acceptance and Adoption </vt:lpstr>
      <vt:lpstr>Social Support and PTSD</vt:lpstr>
      <vt:lpstr>Improved Evidence of Social Determinants of Health</vt:lpstr>
      <vt:lpstr>Power Threat Meaning Framework (2018)</vt:lpstr>
      <vt:lpstr>Concerns with the Biopsychosocial Model</vt:lpstr>
      <vt:lpstr>Concerns with the Biopsychosocial Model</vt:lpstr>
      <vt:lpstr>Haslam et al (2019)</vt:lpstr>
      <vt:lpstr>Dynamic and Interdependent Relationship</vt:lpstr>
      <vt:lpstr>Value-Based Care Facilitation</vt:lpstr>
      <vt:lpstr>Transitioning to a Sociopsychobio Model of Care</vt:lpstr>
      <vt:lpstr>Trauma-Informed Wales Framework</vt:lpstr>
      <vt:lpstr>Traumatic Stress Wales</vt:lpstr>
      <vt:lpstr>Diolch Yn Fawr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Web-assisted Guided Self-help for Post-Traumatic Stress Disorder: ‎The RAPID Trial</dc:title>
  <dc:creator>Jonathan Bisson</dc:creator>
  <cp:lastModifiedBy>Jonathan Bisson</cp:lastModifiedBy>
  <cp:revision>88</cp:revision>
  <dcterms:created xsi:type="dcterms:W3CDTF">2021-12-03T12:13:31Z</dcterms:created>
  <dcterms:modified xsi:type="dcterms:W3CDTF">2025-02-16T18:28:31Z</dcterms:modified>
</cp:coreProperties>
</file>