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3"/>
  </p:notesMasterIdLst>
  <p:sldIdLst>
    <p:sldId id="256" r:id="rId5"/>
    <p:sldId id="257" r:id="rId6"/>
    <p:sldId id="406" r:id="rId7"/>
    <p:sldId id="268" r:id="rId8"/>
    <p:sldId id="2134959761" r:id="rId9"/>
    <p:sldId id="2134959762" r:id="rId10"/>
    <p:sldId id="381" r:id="rId11"/>
    <p:sldId id="380" r:id="rId12"/>
    <p:sldId id="2134959750" r:id="rId13"/>
    <p:sldId id="2134959751" r:id="rId14"/>
    <p:sldId id="2134959759" r:id="rId15"/>
    <p:sldId id="2134959760" r:id="rId16"/>
    <p:sldId id="2134959747" r:id="rId17"/>
    <p:sldId id="2134959752" r:id="rId18"/>
    <p:sldId id="2134959753" r:id="rId19"/>
    <p:sldId id="2134959754" r:id="rId20"/>
    <p:sldId id="2134959755" r:id="rId21"/>
    <p:sldId id="2134959756" r:id="rId22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3C5C"/>
    <a:srgbClr val="425ED6"/>
    <a:srgbClr val="5CC2BD"/>
    <a:srgbClr val="FDF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6CC9E2-309B-479F-A325-4881C647361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29168AA-DF88-4477-B8C6-AFD3AA8B0CFE}">
      <dgm:prSet custT="1"/>
      <dgm:spPr/>
      <dgm:t>
        <a:bodyPr/>
        <a:lstStyle/>
        <a:p>
          <a:r>
            <a:rPr lang="en-GB" sz="2000"/>
            <a:t>Need for increased understanding of working with those presenting with trauma and substance use problems</a:t>
          </a:r>
        </a:p>
      </dgm:t>
    </dgm:pt>
    <dgm:pt modelId="{DB1ABB53-C35D-4329-B7B1-C77CE69DD0D5}" type="parTrans" cxnId="{E1A968D1-431F-4CD8-9F51-1365D9581758}">
      <dgm:prSet/>
      <dgm:spPr/>
      <dgm:t>
        <a:bodyPr/>
        <a:lstStyle/>
        <a:p>
          <a:endParaRPr lang="en-GB"/>
        </a:p>
      </dgm:t>
    </dgm:pt>
    <dgm:pt modelId="{5DEFAB66-A533-4461-B883-A57C20D6A5FA}" type="sibTrans" cxnId="{E1A968D1-431F-4CD8-9F51-1365D9581758}">
      <dgm:prSet/>
      <dgm:spPr/>
      <dgm:t>
        <a:bodyPr/>
        <a:lstStyle/>
        <a:p>
          <a:endParaRPr lang="en-GB"/>
        </a:p>
      </dgm:t>
    </dgm:pt>
    <dgm:pt modelId="{6E85A876-5392-4E11-9B2D-8135CE9E9BAC}">
      <dgm:prSet custT="1"/>
      <dgm:spPr/>
      <dgm:t>
        <a:bodyPr/>
        <a:lstStyle/>
        <a:p>
          <a:r>
            <a:rPr lang="en-GB" sz="2000"/>
            <a:t>Lack of research</a:t>
          </a:r>
        </a:p>
      </dgm:t>
    </dgm:pt>
    <dgm:pt modelId="{153126C1-9B56-4B08-810E-7DA466AD825F}" type="parTrans" cxnId="{E44C8A3C-0E7D-4947-BE1A-DD82795D20C3}">
      <dgm:prSet/>
      <dgm:spPr/>
      <dgm:t>
        <a:bodyPr/>
        <a:lstStyle/>
        <a:p>
          <a:endParaRPr lang="en-GB"/>
        </a:p>
      </dgm:t>
    </dgm:pt>
    <dgm:pt modelId="{2FCF8896-B0A0-4DA3-BD42-9ABE77F038CF}" type="sibTrans" cxnId="{E44C8A3C-0E7D-4947-BE1A-DD82795D20C3}">
      <dgm:prSet/>
      <dgm:spPr/>
      <dgm:t>
        <a:bodyPr/>
        <a:lstStyle/>
        <a:p>
          <a:endParaRPr lang="en-GB"/>
        </a:p>
      </dgm:t>
    </dgm:pt>
    <dgm:pt modelId="{978584F6-683A-49E2-9985-009AEC429FE7}">
      <dgm:prSet custT="1"/>
      <dgm:spPr/>
      <dgm:t>
        <a:bodyPr/>
        <a:lstStyle/>
        <a:p>
          <a:r>
            <a:rPr lang="en-GB" sz="2000"/>
            <a:t>Clinicians don’t feel confident/competent</a:t>
          </a:r>
        </a:p>
      </dgm:t>
    </dgm:pt>
    <dgm:pt modelId="{55ED671B-8D3F-4D66-A691-878F8BB6D7B8}" type="parTrans" cxnId="{622B52FE-7291-42D3-89CA-C6F05DDC8048}">
      <dgm:prSet/>
      <dgm:spPr/>
      <dgm:t>
        <a:bodyPr/>
        <a:lstStyle/>
        <a:p>
          <a:endParaRPr lang="en-GB"/>
        </a:p>
      </dgm:t>
    </dgm:pt>
    <dgm:pt modelId="{3D7055C2-859B-4BEA-BF0E-58F0953FB22B}" type="sibTrans" cxnId="{622B52FE-7291-42D3-89CA-C6F05DDC8048}">
      <dgm:prSet/>
      <dgm:spPr/>
      <dgm:t>
        <a:bodyPr/>
        <a:lstStyle/>
        <a:p>
          <a:endParaRPr lang="en-GB"/>
        </a:p>
      </dgm:t>
    </dgm:pt>
    <dgm:pt modelId="{41D95665-5EAC-482E-A11E-8CE7E94CE621}">
      <dgm:prSet custT="1"/>
      <dgm:spPr/>
      <dgm:t>
        <a:bodyPr/>
        <a:lstStyle/>
        <a:p>
          <a:r>
            <a:rPr lang="en-GB" sz="2000"/>
            <a:t>TSW and WG funded </a:t>
          </a:r>
        </a:p>
      </dgm:t>
    </dgm:pt>
    <dgm:pt modelId="{8A826AE2-9CE8-425E-8E40-76E7980B9AC9}" type="parTrans" cxnId="{79EBF3DD-2394-4E8F-BCD8-07A13EB8B439}">
      <dgm:prSet/>
      <dgm:spPr/>
      <dgm:t>
        <a:bodyPr/>
        <a:lstStyle/>
        <a:p>
          <a:endParaRPr lang="en-GB"/>
        </a:p>
      </dgm:t>
    </dgm:pt>
    <dgm:pt modelId="{25014C71-BFC0-47A3-B647-660BC601AE47}" type="sibTrans" cxnId="{79EBF3DD-2394-4E8F-BCD8-07A13EB8B439}">
      <dgm:prSet/>
      <dgm:spPr/>
      <dgm:t>
        <a:bodyPr/>
        <a:lstStyle/>
        <a:p>
          <a:endParaRPr lang="en-GB"/>
        </a:p>
      </dgm:t>
    </dgm:pt>
    <dgm:pt modelId="{16B09E51-86F6-4873-A8F7-2CE1D859270D}">
      <dgm:prSet custT="1"/>
      <dgm:spPr/>
      <dgm:t>
        <a:bodyPr/>
        <a:lstStyle/>
        <a:p>
          <a:r>
            <a:rPr lang="en-GB" sz="2000"/>
            <a:t>In-line with the All Wales Co-occurring Framework</a:t>
          </a:r>
        </a:p>
      </dgm:t>
    </dgm:pt>
    <dgm:pt modelId="{FEBA4FDE-3E8D-4373-8EFB-9CD1CF43DECD}" type="parTrans" cxnId="{A7521867-FB9D-4BAE-BC3A-0D8B501992CA}">
      <dgm:prSet/>
      <dgm:spPr/>
      <dgm:t>
        <a:bodyPr/>
        <a:lstStyle/>
        <a:p>
          <a:endParaRPr lang="en-GB"/>
        </a:p>
      </dgm:t>
    </dgm:pt>
    <dgm:pt modelId="{026D1E31-5455-404D-AC31-4841D8B99D40}" type="sibTrans" cxnId="{A7521867-FB9D-4BAE-BC3A-0D8B501992CA}">
      <dgm:prSet/>
      <dgm:spPr/>
      <dgm:t>
        <a:bodyPr/>
        <a:lstStyle/>
        <a:p>
          <a:endParaRPr lang="en-GB"/>
        </a:p>
      </dgm:t>
    </dgm:pt>
    <dgm:pt modelId="{CF1D117D-D9DE-4C4D-91FC-95EACC3961BB}" type="pres">
      <dgm:prSet presAssocID="{0F6CC9E2-309B-479F-A325-4881C647361F}" presName="linear" presStyleCnt="0">
        <dgm:presLayoutVars>
          <dgm:animLvl val="lvl"/>
          <dgm:resizeHandles val="exact"/>
        </dgm:presLayoutVars>
      </dgm:prSet>
      <dgm:spPr/>
    </dgm:pt>
    <dgm:pt modelId="{1A828153-E0FF-4947-A095-6D8F34431965}" type="pres">
      <dgm:prSet presAssocID="{829168AA-DF88-4477-B8C6-AFD3AA8B0CFE}" presName="parentText" presStyleLbl="node1" presStyleIdx="0" presStyleCnt="5" custLinFactNeighborY="-60476">
        <dgm:presLayoutVars>
          <dgm:chMax val="0"/>
          <dgm:bulletEnabled val="1"/>
        </dgm:presLayoutVars>
      </dgm:prSet>
      <dgm:spPr/>
    </dgm:pt>
    <dgm:pt modelId="{1D1D899A-C600-4BEE-9DF6-695917A55888}" type="pres">
      <dgm:prSet presAssocID="{5DEFAB66-A533-4461-B883-A57C20D6A5FA}" presName="spacer" presStyleCnt="0"/>
      <dgm:spPr/>
    </dgm:pt>
    <dgm:pt modelId="{E6830888-16FF-40B1-82BA-8CFF6CACE697}" type="pres">
      <dgm:prSet presAssocID="{6E85A876-5392-4E11-9B2D-8135CE9E9BAC}" presName="parentText" presStyleLbl="node1" presStyleIdx="1" presStyleCnt="5" custLinFactNeighborY="-60476">
        <dgm:presLayoutVars>
          <dgm:chMax val="0"/>
          <dgm:bulletEnabled val="1"/>
        </dgm:presLayoutVars>
      </dgm:prSet>
      <dgm:spPr/>
    </dgm:pt>
    <dgm:pt modelId="{997DEEFA-8E00-402F-8E6E-3DD8039F25FB}" type="pres">
      <dgm:prSet presAssocID="{2FCF8896-B0A0-4DA3-BD42-9ABE77F038CF}" presName="spacer" presStyleCnt="0"/>
      <dgm:spPr/>
    </dgm:pt>
    <dgm:pt modelId="{F6D92B72-E301-4C61-9304-2E50840CD7A3}" type="pres">
      <dgm:prSet presAssocID="{978584F6-683A-49E2-9985-009AEC429FE7}" presName="parentText" presStyleLbl="node1" presStyleIdx="2" presStyleCnt="5" custLinFactNeighborY="-60476">
        <dgm:presLayoutVars>
          <dgm:chMax val="0"/>
          <dgm:bulletEnabled val="1"/>
        </dgm:presLayoutVars>
      </dgm:prSet>
      <dgm:spPr/>
    </dgm:pt>
    <dgm:pt modelId="{39DC72EB-4CBE-4458-BBD7-6423052D54E8}" type="pres">
      <dgm:prSet presAssocID="{3D7055C2-859B-4BEA-BF0E-58F0953FB22B}" presName="spacer" presStyleCnt="0"/>
      <dgm:spPr/>
    </dgm:pt>
    <dgm:pt modelId="{4EB3D612-CBE9-40D1-922A-485102576DED}" type="pres">
      <dgm:prSet presAssocID="{41D95665-5EAC-482E-A11E-8CE7E94CE621}" presName="parentText" presStyleLbl="node1" presStyleIdx="3" presStyleCnt="5" custLinFactNeighborY="-60476">
        <dgm:presLayoutVars>
          <dgm:chMax val="0"/>
          <dgm:bulletEnabled val="1"/>
        </dgm:presLayoutVars>
      </dgm:prSet>
      <dgm:spPr/>
    </dgm:pt>
    <dgm:pt modelId="{F5E2DC2C-FD14-4CFC-8298-8526BEA557A3}" type="pres">
      <dgm:prSet presAssocID="{25014C71-BFC0-47A3-B647-660BC601AE47}" presName="spacer" presStyleCnt="0"/>
      <dgm:spPr/>
    </dgm:pt>
    <dgm:pt modelId="{A466D736-9628-472E-B097-8B87D17D50E1}" type="pres">
      <dgm:prSet presAssocID="{16B09E51-86F6-4873-A8F7-2CE1D859270D}" presName="parentText" presStyleLbl="node1" presStyleIdx="4" presStyleCnt="5" custLinFactNeighborY="-60476">
        <dgm:presLayoutVars>
          <dgm:chMax val="0"/>
          <dgm:bulletEnabled val="1"/>
        </dgm:presLayoutVars>
      </dgm:prSet>
      <dgm:spPr/>
    </dgm:pt>
  </dgm:ptLst>
  <dgm:cxnLst>
    <dgm:cxn modelId="{2D3B9533-33C2-4EE1-BF45-E049ED570499}" type="presOf" srcId="{6E85A876-5392-4E11-9B2D-8135CE9E9BAC}" destId="{E6830888-16FF-40B1-82BA-8CFF6CACE697}" srcOrd="0" destOrd="0" presId="urn:microsoft.com/office/officeart/2005/8/layout/vList2"/>
    <dgm:cxn modelId="{E44C8A3C-0E7D-4947-BE1A-DD82795D20C3}" srcId="{0F6CC9E2-309B-479F-A325-4881C647361F}" destId="{6E85A876-5392-4E11-9B2D-8135CE9E9BAC}" srcOrd="1" destOrd="0" parTransId="{153126C1-9B56-4B08-810E-7DA466AD825F}" sibTransId="{2FCF8896-B0A0-4DA3-BD42-9ABE77F038CF}"/>
    <dgm:cxn modelId="{DFC71D5E-D904-4613-AE6B-F21BF0CF9799}" type="presOf" srcId="{41D95665-5EAC-482E-A11E-8CE7E94CE621}" destId="{4EB3D612-CBE9-40D1-922A-485102576DED}" srcOrd="0" destOrd="0" presId="urn:microsoft.com/office/officeart/2005/8/layout/vList2"/>
    <dgm:cxn modelId="{A7521867-FB9D-4BAE-BC3A-0D8B501992CA}" srcId="{0F6CC9E2-309B-479F-A325-4881C647361F}" destId="{16B09E51-86F6-4873-A8F7-2CE1D859270D}" srcOrd="4" destOrd="0" parTransId="{FEBA4FDE-3E8D-4373-8EFB-9CD1CF43DECD}" sibTransId="{026D1E31-5455-404D-AC31-4841D8B99D40}"/>
    <dgm:cxn modelId="{54C531B9-193C-4F61-AC3C-D703D92FFC80}" type="presOf" srcId="{978584F6-683A-49E2-9985-009AEC429FE7}" destId="{F6D92B72-E301-4C61-9304-2E50840CD7A3}" srcOrd="0" destOrd="0" presId="urn:microsoft.com/office/officeart/2005/8/layout/vList2"/>
    <dgm:cxn modelId="{E1A968D1-431F-4CD8-9F51-1365D9581758}" srcId="{0F6CC9E2-309B-479F-A325-4881C647361F}" destId="{829168AA-DF88-4477-B8C6-AFD3AA8B0CFE}" srcOrd="0" destOrd="0" parTransId="{DB1ABB53-C35D-4329-B7B1-C77CE69DD0D5}" sibTransId="{5DEFAB66-A533-4461-B883-A57C20D6A5FA}"/>
    <dgm:cxn modelId="{79EBF3DD-2394-4E8F-BCD8-07A13EB8B439}" srcId="{0F6CC9E2-309B-479F-A325-4881C647361F}" destId="{41D95665-5EAC-482E-A11E-8CE7E94CE621}" srcOrd="3" destOrd="0" parTransId="{8A826AE2-9CE8-425E-8E40-76E7980B9AC9}" sibTransId="{25014C71-BFC0-47A3-B647-660BC601AE47}"/>
    <dgm:cxn modelId="{C077EFDF-FA80-4F29-91BF-1E63A6CD0555}" type="presOf" srcId="{0F6CC9E2-309B-479F-A325-4881C647361F}" destId="{CF1D117D-D9DE-4C4D-91FC-95EACC3961BB}" srcOrd="0" destOrd="0" presId="urn:microsoft.com/office/officeart/2005/8/layout/vList2"/>
    <dgm:cxn modelId="{8C3CACEE-F967-4CF9-B355-1F8883CDB1D6}" type="presOf" srcId="{829168AA-DF88-4477-B8C6-AFD3AA8B0CFE}" destId="{1A828153-E0FF-4947-A095-6D8F34431965}" srcOrd="0" destOrd="0" presId="urn:microsoft.com/office/officeart/2005/8/layout/vList2"/>
    <dgm:cxn modelId="{B9993BF1-1A67-4B4F-97EA-60698141DA96}" type="presOf" srcId="{16B09E51-86F6-4873-A8F7-2CE1D859270D}" destId="{A466D736-9628-472E-B097-8B87D17D50E1}" srcOrd="0" destOrd="0" presId="urn:microsoft.com/office/officeart/2005/8/layout/vList2"/>
    <dgm:cxn modelId="{622B52FE-7291-42D3-89CA-C6F05DDC8048}" srcId="{0F6CC9E2-309B-479F-A325-4881C647361F}" destId="{978584F6-683A-49E2-9985-009AEC429FE7}" srcOrd="2" destOrd="0" parTransId="{55ED671B-8D3F-4D66-A691-878F8BB6D7B8}" sibTransId="{3D7055C2-859B-4BEA-BF0E-58F0953FB22B}"/>
    <dgm:cxn modelId="{82BB5E24-6E72-49B5-B2AA-1D44F376B51F}" type="presParOf" srcId="{CF1D117D-D9DE-4C4D-91FC-95EACC3961BB}" destId="{1A828153-E0FF-4947-A095-6D8F34431965}" srcOrd="0" destOrd="0" presId="urn:microsoft.com/office/officeart/2005/8/layout/vList2"/>
    <dgm:cxn modelId="{7F592F78-7EFC-4E65-A4D1-E854F9C87995}" type="presParOf" srcId="{CF1D117D-D9DE-4C4D-91FC-95EACC3961BB}" destId="{1D1D899A-C600-4BEE-9DF6-695917A55888}" srcOrd="1" destOrd="0" presId="urn:microsoft.com/office/officeart/2005/8/layout/vList2"/>
    <dgm:cxn modelId="{71C486A0-D3AA-4720-8A30-3F37AFCCAAF8}" type="presParOf" srcId="{CF1D117D-D9DE-4C4D-91FC-95EACC3961BB}" destId="{E6830888-16FF-40B1-82BA-8CFF6CACE697}" srcOrd="2" destOrd="0" presId="urn:microsoft.com/office/officeart/2005/8/layout/vList2"/>
    <dgm:cxn modelId="{CD4E61A7-F27C-40B3-B144-72A7BCE50F4F}" type="presParOf" srcId="{CF1D117D-D9DE-4C4D-91FC-95EACC3961BB}" destId="{997DEEFA-8E00-402F-8E6E-3DD8039F25FB}" srcOrd="3" destOrd="0" presId="urn:microsoft.com/office/officeart/2005/8/layout/vList2"/>
    <dgm:cxn modelId="{3829D306-8979-49CE-B76A-3CF8207687D1}" type="presParOf" srcId="{CF1D117D-D9DE-4C4D-91FC-95EACC3961BB}" destId="{F6D92B72-E301-4C61-9304-2E50840CD7A3}" srcOrd="4" destOrd="0" presId="urn:microsoft.com/office/officeart/2005/8/layout/vList2"/>
    <dgm:cxn modelId="{E8FE36B4-AAE3-4DA5-8088-75DADE621AB5}" type="presParOf" srcId="{CF1D117D-D9DE-4C4D-91FC-95EACC3961BB}" destId="{39DC72EB-4CBE-4458-BBD7-6423052D54E8}" srcOrd="5" destOrd="0" presId="urn:microsoft.com/office/officeart/2005/8/layout/vList2"/>
    <dgm:cxn modelId="{0AAD4A93-109B-4FC6-9AF1-64AD710AA1BF}" type="presParOf" srcId="{CF1D117D-D9DE-4C4D-91FC-95EACC3961BB}" destId="{4EB3D612-CBE9-40D1-922A-485102576DED}" srcOrd="6" destOrd="0" presId="urn:microsoft.com/office/officeart/2005/8/layout/vList2"/>
    <dgm:cxn modelId="{DC149199-D6E9-4D9C-95FD-65E5576A35A8}" type="presParOf" srcId="{CF1D117D-D9DE-4C4D-91FC-95EACC3961BB}" destId="{F5E2DC2C-FD14-4CFC-8298-8526BEA557A3}" srcOrd="7" destOrd="0" presId="urn:microsoft.com/office/officeart/2005/8/layout/vList2"/>
    <dgm:cxn modelId="{7B38B041-439F-4F50-8CA6-27089B7C827D}" type="presParOf" srcId="{CF1D117D-D9DE-4C4D-91FC-95EACC3961BB}" destId="{A466D736-9628-472E-B097-8B87D17D50E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EEECCE-73A1-4AA7-80B6-4E6AAC2F71B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B9BA9B15-0A81-4A22-A5D3-4856453B8F01}">
      <dgm:prSet/>
      <dgm:spPr/>
      <dgm:t>
        <a:bodyPr/>
        <a:lstStyle/>
        <a:p>
          <a:r>
            <a:rPr lang="en-GB"/>
            <a:t>SUD populations</a:t>
          </a:r>
        </a:p>
      </dgm:t>
    </dgm:pt>
    <dgm:pt modelId="{944BE712-8AC1-44C7-A825-55604C186956}" type="parTrans" cxnId="{D510A74B-2D26-4022-8118-A638AA7EDEE7}">
      <dgm:prSet/>
      <dgm:spPr/>
      <dgm:t>
        <a:bodyPr/>
        <a:lstStyle/>
        <a:p>
          <a:endParaRPr lang="en-GB"/>
        </a:p>
      </dgm:t>
    </dgm:pt>
    <dgm:pt modelId="{C16B53E4-CED4-4419-B602-06F2597B9387}" type="sibTrans" cxnId="{D510A74B-2D26-4022-8118-A638AA7EDEE7}">
      <dgm:prSet/>
      <dgm:spPr/>
      <dgm:t>
        <a:bodyPr/>
        <a:lstStyle/>
        <a:p>
          <a:endParaRPr lang="en-GB"/>
        </a:p>
      </dgm:t>
    </dgm:pt>
    <dgm:pt modelId="{74AA156A-FD3E-48A5-8F13-50A9EADAFB52}">
      <dgm:prSet/>
      <dgm:spPr/>
      <dgm:t>
        <a:bodyPr/>
        <a:lstStyle/>
        <a:p>
          <a:r>
            <a:rPr lang="en-GB"/>
            <a:t>High levels of trauma exposure</a:t>
          </a:r>
        </a:p>
      </dgm:t>
    </dgm:pt>
    <dgm:pt modelId="{196D7A4D-809D-4296-BC1A-E8F450B44129}" type="parTrans" cxnId="{7212D80C-04B5-4AAD-9B14-4D5F5F456F4D}">
      <dgm:prSet/>
      <dgm:spPr/>
      <dgm:t>
        <a:bodyPr/>
        <a:lstStyle/>
        <a:p>
          <a:endParaRPr lang="en-GB"/>
        </a:p>
      </dgm:t>
    </dgm:pt>
    <dgm:pt modelId="{77E9529B-5427-4094-A0E9-FD2D5DB20A8F}" type="sibTrans" cxnId="{7212D80C-04B5-4AAD-9B14-4D5F5F456F4D}">
      <dgm:prSet/>
      <dgm:spPr/>
      <dgm:t>
        <a:bodyPr/>
        <a:lstStyle/>
        <a:p>
          <a:endParaRPr lang="en-GB"/>
        </a:p>
      </dgm:t>
    </dgm:pt>
    <dgm:pt modelId="{95AD3D9B-2FF8-4B32-B5F1-F6193F550908}">
      <dgm:prSet/>
      <dgm:spPr/>
      <dgm:t>
        <a:bodyPr/>
        <a:lstStyle/>
        <a:p>
          <a:r>
            <a:rPr lang="en-GB"/>
            <a:t>PTSD lifetime 26-52%</a:t>
          </a:r>
        </a:p>
      </dgm:t>
    </dgm:pt>
    <dgm:pt modelId="{447E2B87-7CEB-4933-A846-97D2522DDC04}" type="parTrans" cxnId="{25CD8641-A148-40C8-BDFA-01DB4AD3BCBA}">
      <dgm:prSet/>
      <dgm:spPr/>
      <dgm:t>
        <a:bodyPr/>
        <a:lstStyle/>
        <a:p>
          <a:endParaRPr lang="en-GB"/>
        </a:p>
      </dgm:t>
    </dgm:pt>
    <dgm:pt modelId="{5C8A96BE-0B37-4BAB-810A-40533D05505E}" type="sibTrans" cxnId="{25CD8641-A148-40C8-BDFA-01DB4AD3BCBA}">
      <dgm:prSet/>
      <dgm:spPr/>
      <dgm:t>
        <a:bodyPr/>
        <a:lstStyle/>
        <a:p>
          <a:endParaRPr lang="en-GB"/>
        </a:p>
      </dgm:t>
    </dgm:pt>
    <dgm:pt modelId="{7159F424-8708-4AA2-A507-690EDF0482C9}">
      <dgm:prSet/>
      <dgm:spPr/>
      <dgm:t>
        <a:bodyPr/>
        <a:lstStyle/>
        <a:p>
          <a:r>
            <a:rPr lang="en-GB"/>
            <a:t>PTSD current 15-42%</a:t>
          </a:r>
        </a:p>
      </dgm:t>
    </dgm:pt>
    <dgm:pt modelId="{F25DEC7F-4259-4966-B6DF-9E0F88FFBC96}" type="parTrans" cxnId="{F2AB3865-25EC-432A-AA77-F1C35F37EDB3}">
      <dgm:prSet/>
      <dgm:spPr/>
      <dgm:t>
        <a:bodyPr/>
        <a:lstStyle/>
        <a:p>
          <a:endParaRPr lang="en-GB"/>
        </a:p>
      </dgm:t>
    </dgm:pt>
    <dgm:pt modelId="{7884479E-28D7-40AA-8780-59DAA541FE38}" type="sibTrans" cxnId="{F2AB3865-25EC-432A-AA77-F1C35F37EDB3}">
      <dgm:prSet/>
      <dgm:spPr/>
      <dgm:t>
        <a:bodyPr/>
        <a:lstStyle/>
        <a:p>
          <a:endParaRPr lang="en-GB"/>
        </a:p>
      </dgm:t>
    </dgm:pt>
    <dgm:pt modelId="{9B829E57-995B-43F1-97AE-373D33E0BBF9}">
      <dgm:prSet/>
      <dgm:spPr/>
      <dgm:t>
        <a:bodyPr/>
        <a:lstStyle/>
        <a:p>
          <a:r>
            <a:rPr lang="en-GB"/>
            <a:t>PTSD populations</a:t>
          </a:r>
        </a:p>
      </dgm:t>
    </dgm:pt>
    <dgm:pt modelId="{79A5E6B6-B39C-444E-AD81-21BB92991496}" type="parTrans" cxnId="{ADCAF212-784E-473E-9584-467D2C3B595C}">
      <dgm:prSet/>
      <dgm:spPr/>
      <dgm:t>
        <a:bodyPr/>
        <a:lstStyle/>
        <a:p>
          <a:endParaRPr lang="en-GB"/>
        </a:p>
      </dgm:t>
    </dgm:pt>
    <dgm:pt modelId="{F59A1AC1-DD9D-4FE6-B507-1A35A30B0D5E}" type="sibTrans" cxnId="{ADCAF212-784E-473E-9584-467D2C3B595C}">
      <dgm:prSet/>
      <dgm:spPr/>
      <dgm:t>
        <a:bodyPr/>
        <a:lstStyle/>
        <a:p>
          <a:endParaRPr lang="en-GB"/>
        </a:p>
      </dgm:t>
    </dgm:pt>
    <dgm:pt modelId="{6DD35173-ADB2-4CB9-A8F2-EA79BC01B2A4}">
      <dgm:prSet/>
      <dgm:spPr/>
      <dgm:t>
        <a:bodyPr/>
        <a:lstStyle/>
        <a:p>
          <a:r>
            <a:rPr lang="en-GB"/>
            <a:t>Comorbid Problematic substance use 19-35%</a:t>
          </a:r>
        </a:p>
      </dgm:t>
    </dgm:pt>
    <dgm:pt modelId="{27A00EB6-3E91-48A8-AB19-53DEA9A23D26}" type="parTrans" cxnId="{84AD95E3-2695-440D-999D-699B9D5A5794}">
      <dgm:prSet/>
      <dgm:spPr/>
      <dgm:t>
        <a:bodyPr/>
        <a:lstStyle/>
        <a:p>
          <a:endParaRPr lang="en-GB"/>
        </a:p>
      </dgm:t>
    </dgm:pt>
    <dgm:pt modelId="{C8D65311-84A6-4124-8AB2-527D82FD0ADC}" type="sibTrans" cxnId="{84AD95E3-2695-440D-999D-699B9D5A5794}">
      <dgm:prSet/>
      <dgm:spPr/>
      <dgm:t>
        <a:bodyPr/>
        <a:lstStyle/>
        <a:p>
          <a:endParaRPr lang="en-GB"/>
        </a:p>
      </dgm:t>
    </dgm:pt>
    <dgm:pt modelId="{5870651F-7986-47DD-9439-9FADF98038C8}">
      <dgm:prSet/>
      <dgm:spPr/>
      <dgm:t>
        <a:bodyPr/>
        <a:lstStyle/>
        <a:p>
          <a:r>
            <a:rPr lang="en-GB"/>
            <a:t>Comorbid Problematic alcohol use  36-52%</a:t>
          </a:r>
        </a:p>
      </dgm:t>
    </dgm:pt>
    <dgm:pt modelId="{1A5B8342-0214-413C-8423-AB9B38620D05}" type="parTrans" cxnId="{D4D09FE4-75AB-4BBD-8DEF-AC99E89BD6A8}">
      <dgm:prSet/>
      <dgm:spPr/>
      <dgm:t>
        <a:bodyPr/>
        <a:lstStyle/>
        <a:p>
          <a:endParaRPr lang="en-GB"/>
        </a:p>
      </dgm:t>
    </dgm:pt>
    <dgm:pt modelId="{B958CB62-07CC-4B01-9C49-A6C9E6F06371}" type="sibTrans" cxnId="{D4D09FE4-75AB-4BBD-8DEF-AC99E89BD6A8}">
      <dgm:prSet/>
      <dgm:spPr/>
      <dgm:t>
        <a:bodyPr/>
        <a:lstStyle/>
        <a:p>
          <a:endParaRPr lang="en-GB"/>
        </a:p>
      </dgm:t>
    </dgm:pt>
    <dgm:pt modelId="{8B162C5B-C8A4-401E-900A-6E7DC374DF3A}" type="pres">
      <dgm:prSet presAssocID="{04EEECCE-73A1-4AA7-80B6-4E6AAC2F71BC}" presName="Name0" presStyleCnt="0">
        <dgm:presLayoutVars>
          <dgm:dir/>
          <dgm:animLvl val="lvl"/>
          <dgm:resizeHandles val="exact"/>
        </dgm:presLayoutVars>
      </dgm:prSet>
      <dgm:spPr/>
    </dgm:pt>
    <dgm:pt modelId="{7D3793B5-CBCE-4DBA-8924-A2B59F0B45CF}" type="pres">
      <dgm:prSet presAssocID="{B9BA9B15-0A81-4A22-A5D3-4856453B8F01}" presName="linNode" presStyleCnt="0"/>
      <dgm:spPr/>
    </dgm:pt>
    <dgm:pt modelId="{57FE7EB3-1BA0-48AE-8992-9804A18E312B}" type="pres">
      <dgm:prSet presAssocID="{B9BA9B15-0A81-4A22-A5D3-4856453B8F01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68567090-8AA1-4C24-8C15-0877EE120507}" type="pres">
      <dgm:prSet presAssocID="{B9BA9B15-0A81-4A22-A5D3-4856453B8F01}" presName="descendantText" presStyleLbl="alignAccFollowNode1" presStyleIdx="0" presStyleCnt="2">
        <dgm:presLayoutVars>
          <dgm:bulletEnabled val="1"/>
        </dgm:presLayoutVars>
      </dgm:prSet>
      <dgm:spPr/>
    </dgm:pt>
    <dgm:pt modelId="{F0C0EF2E-23FC-484D-A6EE-80ECE2DFADBC}" type="pres">
      <dgm:prSet presAssocID="{C16B53E4-CED4-4419-B602-06F2597B9387}" presName="sp" presStyleCnt="0"/>
      <dgm:spPr/>
    </dgm:pt>
    <dgm:pt modelId="{41617879-5203-4553-9551-4010627495CE}" type="pres">
      <dgm:prSet presAssocID="{9B829E57-995B-43F1-97AE-373D33E0BBF9}" presName="linNode" presStyleCnt="0"/>
      <dgm:spPr/>
    </dgm:pt>
    <dgm:pt modelId="{D7E0F366-4920-42C4-A281-3F4A00B838E9}" type="pres">
      <dgm:prSet presAssocID="{9B829E57-995B-43F1-97AE-373D33E0BBF9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39C259B3-44B4-4ED8-92B6-5042F1990030}" type="pres">
      <dgm:prSet presAssocID="{9B829E57-995B-43F1-97AE-373D33E0BBF9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7212D80C-04B5-4AAD-9B14-4D5F5F456F4D}" srcId="{B9BA9B15-0A81-4A22-A5D3-4856453B8F01}" destId="{74AA156A-FD3E-48A5-8F13-50A9EADAFB52}" srcOrd="0" destOrd="0" parTransId="{196D7A4D-809D-4296-BC1A-E8F450B44129}" sibTransId="{77E9529B-5427-4094-A0E9-FD2D5DB20A8F}"/>
    <dgm:cxn modelId="{ADCAF212-784E-473E-9584-467D2C3B595C}" srcId="{04EEECCE-73A1-4AA7-80B6-4E6AAC2F71BC}" destId="{9B829E57-995B-43F1-97AE-373D33E0BBF9}" srcOrd="1" destOrd="0" parTransId="{79A5E6B6-B39C-444E-AD81-21BB92991496}" sibTransId="{F59A1AC1-DD9D-4FE6-B507-1A35A30B0D5E}"/>
    <dgm:cxn modelId="{36404530-459C-4531-A8A6-B8EAB4471CCE}" type="presOf" srcId="{5870651F-7986-47DD-9439-9FADF98038C8}" destId="{39C259B3-44B4-4ED8-92B6-5042F1990030}" srcOrd="0" destOrd="1" presId="urn:microsoft.com/office/officeart/2005/8/layout/vList5"/>
    <dgm:cxn modelId="{EE06843E-A483-4547-BB03-396E49B9B978}" type="presOf" srcId="{74AA156A-FD3E-48A5-8F13-50A9EADAFB52}" destId="{68567090-8AA1-4C24-8C15-0877EE120507}" srcOrd="0" destOrd="0" presId="urn:microsoft.com/office/officeart/2005/8/layout/vList5"/>
    <dgm:cxn modelId="{603F6D5D-45AD-4E95-82F1-42EA3D0FADB5}" type="presOf" srcId="{7159F424-8708-4AA2-A507-690EDF0482C9}" destId="{68567090-8AA1-4C24-8C15-0877EE120507}" srcOrd="0" destOrd="2" presId="urn:microsoft.com/office/officeart/2005/8/layout/vList5"/>
    <dgm:cxn modelId="{25CD8641-A148-40C8-BDFA-01DB4AD3BCBA}" srcId="{B9BA9B15-0A81-4A22-A5D3-4856453B8F01}" destId="{95AD3D9B-2FF8-4B32-B5F1-F6193F550908}" srcOrd="1" destOrd="0" parTransId="{447E2B87-7CEB-4933-A846-97D2522DDC04}" sibTransId="{5C8A96BE-0B37-4BAB-810A-40533D05505E}"/>
    <dgm:cxn modelId="{F2AB3865-25EC-432A-AA77-F1C35F37EDB3}" srcId="{B9BA9B15-0A81-4A22-A5D3-4856453B8F01}" destId="{7159F424-8708-4AA2-A507-690EDF0482C9}" srcOrd="2" destOrd="0" parTransId="{F25DEC7F-4259-4966-B6DF-9E0F88FFBC96}" sibTransId="{7884479E-28D7-40AA-8780-59DAA541FE38}"/>
    <dgm:cxn modelId="{D510A74B-2D26-4022-8118-A638AA7EDEE7}" srcId="{04EEECCE-73A1-4AA7-80B6-4E6AAC2F71BC}" destId="{B9BA9B15-0A81-4A22-A5D3-4856453B8F01}" srcOrd="0" destOrd="0" parTransId="{944BE712-8AC1-44C7-A825-55604C186956}" sibTransId="{C16B53E4-CED4-4419-B602-06F2597B9387}"/>
    <dgm:cxn modelId="{6749DF73-7391-4207-8E1E-64C4C7153441}" type="presOf" srcId="{B9BA9B15-0A81-4A22-A5D3-4856453B8F01}" destId="{57FE7EB3-1BA0-48AE-8992-9804A18E312B}" srcOrd="0" destOrd="0" presId="urn:microsoft.com/office/officeart/2005/8/layout/vList5"/>
    <dgm:cxn modelId="{B4D078B2-731B-4470-8C24-745F5134CB7D}" type="presOf" srcId="{9B829E57-995B-43F1-97AE-373D33E0BBF9}" destId="{D7E0F366-4920-42C4-A281-3F4A00B838E9}" srcOrd="0" destOrd="0" presId="urn:microsoft.com/office/officeart/2005/8/layout/vList5"/>
    <dgm:cxn modelId="{6FA28CB6-540C-48D7-B27A-01FB5696062C}" type="presOf" srcId="{6DD35173-ADB2-4CB9-A8F2-EA79BC01B2A4}" destId="{39C259B3-44B4-4ED8-92B6-5042F1990030}" srcOrd="0" destOrd="0" presId="urn:microsoft.com/office/officeart/2005/8/layout/vList5"/>
    <dgm:cxn modelId="{3735D1D8-F18A-44F9-BC9E-8AA6FECA6F50}" type="presOf" srcId="{95AD3D9B-2FF8-4B32-B5F1-F6193F550908}" destId="{68567090-8AA1-4C24-8C15-0877EE120507}" srcOrd="0" destOrd="1" presId="urn:microsoft.com/office/officeart/2005/8/layout/vList5"/>
    <dgm:cxn modelId="{84AD95E3-2695-440D-999D-699B9D5A5794}" srcId="{9B829E57-995B-43F1-97AE-373D33E0BBF9}" destId="{6DD35173-ADB2-4CB9-A8F2-EA79BC01B2A4}" srcOrd="0" destOrd="0" parTransId="{27A00EB6-3E91-48A8-AB19-53DEA9A23D26}" sibTransId="{C8D65311-84A6-4124-8AB2-527D82FD0ADC}"/>
    <dgm:cxn modelId="{D4D09FE4-75AB-4BBD-8DEF-AC99E89BD6A8}" srcId="{9B829E57-995B-43F1-97AE-373D33E0BBF9}" destId="{5870651F-7986-47DD-9439-9FADF98038C8}" srcOrd="1" destOrd="0" parTransId="{1A5B8342-0214-413C-8423-AB9B38620D05}" sibTransId="{B958CB62-07CC-4B01-9C49-A6C9E6F06371}"/>
    <dgm:cxn modelId="{2AF54BE5-333C-4DFC-845A-2D590FB78AF8}" type="presOf" srcId="{04EEECCE-73A1-4AA7-80B6-4E6AAC2F71BC}" destId="{8B162C5B-C8A4-401E-900A-6E7DC374DF3A}" srcOrd="0" destOrd="0" presId="urn:microsoft.com/office/officeart/2005/8/layout/vList5"/>
    <dgm:cxn modelId="{5BC2DBCE-6B31-492C-8AFB-25D175B4954C}" type="presParOf" srcId="{8B162C5B-C8A4-401E-900A-6E7DC374DF3A}" destId="{7D3793B5-CBCE-4DBA-8924-A2B59F0B45CF}" srcOrd="0" destOrd="0" presId="urn:microsoft.com/office/officeart/2005/8/layout/vList5"/>
    <dgm:cxn modelId="{EBBBDBF5-3A25-4550-92E1-EFF602CBB1CB}" type="presParOf" srcId="{7D3793B5-CBCE-4DBA-8924-A2B59F0B45CF}" destId="{57FE7EB3-1BA0-48AE-8992-9804A18E312B}" srcOrd="0" destOrd="0" presId="urn:microsoft.com/office/officeart/2005/8/layout/vList5"/>
    <dgm:cxn modelId="{C554BE7D-A7F9-4B29-868F-652D18CBE4C2}" type="presParOf" srcId="{7D3793B5-CBCE-4DBA-8924-A2B59F0B45CF}" destId="{68567090-8AA1-4C24-8C15-0877EE120507}" srcOrd="1" destOrd="0" presId="urn:microsoft.com/office/officeart/2005/8/layout/vList5"/>
    <dgm:cxn modelId="{A5B63F45-4246-409E-8858-56DE8E202922}" type="presParOf" srcId="{8B162C5B-C8A4-401E-900A-6E7DC374DF3A}" destId="{F0C0EF2E-23FC-484D-A6EE-80ECE2DFADBC}" srcOrd="1" destOrd="0" presId="urn:microsoft.com/office/officeart/2005/8/layout/vList5"/>
    <dgm:cxn modelId="{1AC7CACC-6872-4824-A02E-73225BC71AD6}" type="presParOf" srcId="{8B162C5B-C8A4-401E-900A-6E7DC374DF3A}" destId="{41617879-5203-4553-9551-4010627495CE}" srcOrd="2" destOrd="0" presId="urn:microsoft.com/office/officeart/2005/8/layout/vList5"/>
    <dgm:cxn modelId="{58DCD580-3AB4-4AFF-9EAC-29EF60771DBF}" type="presParOf" srcId="{41617879-5203-4553-9551-4010627495CE}" destId="{D7E0F366-4920-42C4-A281-3F4A00B838E9}" srcOrd="0" destOrd="0" presId="urn:microsoft.com/office/officeart/2005/8/layout/vList5"/>
    <dgm:cxn modelId="{26B33277-E5F6-4F32-870E-99D4D679E0ED}" type="presParOf" srcId="{41617879-5203-4553-9551-4010627495CE}" destId="{39C259B3-44B4-4ED8-92B6-5042F199003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DC43F9-00AE-4492-AF29-66DD2BEB071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10A7197-9CE9-4BE9-94C3-20A45C5297C1}">
      <dgm:prSet custT="1"/>
      <dgm:spPr/>
      <dgm:t>
        <a:bodyPr/>
        <a:lstStyle/>
        <a:p>
          <a:r>
            <a:rPr lang="en-GB" sz="2000"/>
            <a:t>Complex histories</a:t>
          </a:r>
        </a:p>
      </dgm:t>
    </dgm:pt>
    <dgm:pt modelId="{9949298C-EF3D-44FD-AD31-C9FB05DAA6A2}" type="parTrans" cxnId="{EF5408AB-9545-4CB5-8743-6B2B1CFCB0AB}">
      <dgm:prSet/>
      <dgm:spPr/>
      <dgm:t>
        <a:bodyPr/>
        <a:lstStyle/>
        <a:p>
          <a:endParaRPr lang="en-GB" sz="2000"/>
        </a:p>
      </dgm:t>
    </dgm:pt>
    <dgm:pt modelId="{64284C6F-D845-47BE-9E71-8EA17C4EA407}" type="sibTrans" cxnId="{EF5408AB-9545-4CB5-8743-6B2B1CFCB0AB}">
      <dgm:prSet/>
      <dgm:spPr/>
      <dgm:t>
        <a:bodyPr/>
        <a:lstStyle/>
        <a:p>
          <a:endParaRPr lang="en-GB" sz="2000"/>
        </a:p>
      </dgm:t>
    </dgm:pt>
    <dgm:pt modelId="{CEF17032-A0FD-43FF-AD3E-7DCEFC9829DC}">
      <dgm:prSet custT="1"/>
      <dgm:spPr/>
      <dgm:t>
        <a:bodyPr/>
        <a:lstStyle/>
        <a:p>
          <a:r>
            <a:rPr lang="en-GB" sz="2000"/>
            <a:t>multiple traumas and adverse events</a:t>
          </a:r>
        </a:p>
      </dgm:t>
    </dgm:pt>
    <dgm:pt modelId="{05E32547-EB1F-4226-BC53-329D3ECA7CB6}" type="parTrans" cxnId="{8D4FA037-B62C-4AB7-8CEE-867E8DA455CD}">
      <dgm:prSet/>
      <dgm:spPr/>
      <dgm:t>
        <a:bodyPr/>
        <a:lstStyle/>
        <a:p>
          <a:endParaRPr lang="en-GB" sz="2000"/>
        </a:p>
      </dgm:t>
    </dgm:pt>
    <dgm:pt modelId="{FFFDD0A6-F74B-4BDE-AADA-770F1A2F3AE7}" type="sibTrans" cxnId="{8D4FA037-B62C-4AB7-8CEE-867E8DA455CD}">
      <dgm:prSet/>
      <dgm:spPr/>
      <dgm:t>
        <a:bodyPr/>
        <a:lstStyle/>
        <a:p>
          <a:endParaRPr lang="en-GB" sz="2000"/>
        </a:p>
      </dgm:t>
    </dgm:pt>
    <dgm:pt modelId="{F68F14D6-2568-4400-AC38-70941E8C322A}">
      <dgm:prSet custT="1"/>
      <dgm:spPr/>
      <dgm:t>
        <a:bodyPr/>
        <a:lstStyle/>
        <a:p>
          <a:r>
            <a:rPr lang="en-GB" sz="2000"/>
            <a:t>Complex presentations </a:t>
          </a:r>
        </a:p>
      </dgm:t>
    </dgm:pt>
    <dgm:pt modelId="{FE81B4BA-BF0C-4CD3-84B4-10CFF3B2EC0B}" type="parTrans" cxnId="{65E79CE0-65F0-4F5A-8E5B-EB7090322C43}">
      <dgm:prSet/>
      <dgm:spPr/>
      <dgm:t>
        <a:bodyPr/>
        <a:lstStyle/>
        <a:p>
          <a:endParaRPr lang="en-GB" sz="2000"/>
        </a:p>
      </dgm:t>
    </dgm:pt>
    <dgm:pt modelId="{E6C02BEC-4C60-49E6-A13D-5E320CDE26E8}" type="sibTrans" cxnId="{65E79CE0-65F0-4F5A-8E5B-EB7090322C43}">
      <dgm:prSet/>
      <dgm:spPr/>
      <dgm:t>
        <a:bodyPr/>
        <a:lstStyle/>
        <a:p>
          <a:endParaRPr lang="en-GB" sz="2000"/>
        </a:p>
      </dgm:t>
    </dgm:pt>
    <dgm:pt modelId="{71D1BC8A-338E-4C13-8F51-A6A3A2D28818}">
      <dgm:prSet custT="1"/>
      <dgm:spPr/>
      <dgm:t>
        <a:bodyPr/>
        <a:lstStyle/>
        <a:p>
          <a:r>
            <a:rPr lang="en-GB" sz="2000"/>
            <a:t>multiple problems and comorbidities</a:t>
          </a:r>
        </a:p>
      </dgm:t>
    </dgm:pt>
    <dgm:pt modelId="{11A5839D-BAA1-47B4-BB5E-1D9955A6A90D}" type="parTrans" cxnId="{7C7B40BD-0FC3-4F3B-A744-DAC56EA93B9C}">
      <dgm:prSet/>
      <dgm:spPr/>
      <dgm:t>
        <a:bodyPr/>
        <a:lstStyle/>
        <a:p>
          <a:endParaRPr lang="en-GB" sz="2000"/>
        </a:p>
      </dgm:t>
    </dgm:pt>
    <dgm:pt modelId="{2A3A56BB-E0BE-4E12-9C40-F2F09BB7B8D2}" type="sibTrans" cxnId="{7C7B40BD-0FC3-4F3B-A744-DAC56EA93B9C}">
      <dgm:prSet/>
      <dgm:spPr/>
      <dgm:t>
        <a:bodyPr/>
        <a:lstStyle/>
        <a:p>
          <a:endParaRPr lang="en-GB" sz="2000"/>
        </a:p>
      </dgm:t>
    </dgm:pt>
    <dgm:pt modelId="{3D1936F6-D126-4E59-BD3B-A2D7DA042D0E}">
      <dgm:prSet custT="1"/>
      <dgm:spPr/>
      <dgm:t>
        <a:bodyPr/>
        <a:lstStyle/>
        <a:p>
          <a:r>
            <a:rPr lang="en-GB" sz="2000"/>
            <a:t>often physical and cognitive impairment</a:t>
          </a:r>
        </a:p>
      </dgm:t>
    </dgm:pt>
    <dgm:pt modelId="{7FB07BA3-1FF3-4969-8B5E-7D4866C3FC4D}" type="parTrans" cxnId="{09AE4465-C81B-49B8-A651-344FFBD9F7F3}">
      <dgm:prSet/>
      <dgm:spPr/>
      <dgm:t>
        <a:bodyPr/>
        <a:lstStyle/>
        <a:p>
          <a:endParaRPr lang="en-GB" sz="2000"/>
        </a:p>
      </dgm:t>
    </dgm:pt>
    <dgm:pt modelId="{B4BE8D04-9247-4073-BEAD-D8C670D455E3}" type="sibTrans" cxnId="{09AE4465-C81B-49B8-A651-344FFBD9F7F3}">
      <dgm:prSet/>
      <dgm:spPr/>
      <dgm:t>
        <a:bodyPr/>
        <a:lstStyle/>
        <a:p>
          <a:endParaRPr lang="en-GB" sz="2000"/>
        </a:p>
      </dgm:t>
    </dgm:pt>
    <dgm:pt modelId="{CCE72571-DEB7-4639-89D0-BE4A3039E2FD}">
      <dgm:prSet custT="1"/>
      <dgm:spPr/>
      <dgm:t>
        <a:bodyPr/>
        <a:lstStyle/>
        <a:p>
          <a:r>
            <a:rPr lang="en-GB" sz="2000"/>
            <a:t>homelessness, violence, suicidal ideation</a:t>
          </a:r>
        </a:p>
      </dgm:t>
    </dgm:pt>
    <dgm:pt modelId="{2D2F8D07-BE68-4E75-AAF0-1501364D3223}" type="parTrans" cxnId="{F40E7B06-1022-4D56-B2E7-1E2768BE4CE1}">
      <dgm:prSet/>
      <dgm:spPr/>
      <dgm:t>
        <a:bodyPr/>
        <a:lstStyle/>
        <a:p>
          <a:endParaRPr lang="en-GB" sz="2000"/>
        </a:p>
      </dgm:t>
    </dgm:pt>
    <dgm:pt modelId="{8551D64A-4BB3-4B13-9413-45B4A332D9A8}" type="sibTrans" cxnId="{F40E7B06-1022-4D56-B2E7-1E2768BE4CE1}">
      <dgm:prSet/>
      <dgm:spPr/>
      <dgm:t>
        <a:bodyPr/>
        <a:lstStyle/>
        <a:p>
          <a:endParaRPr lang="en-GB" sz="2000"/>
        </a:p>
      </dgm:t>
    </dgm:pt>
    <dgm:pt modelId="{F2D7F0FD-4EA1-4EE5-A8A9-2EE966462955}">
      <dgm:prSet custT="1"/>
      <dgm:spPr/>
      <dgm:t>
        <a:bodyPr/>
        <a:lstStyle/>
        <a:p>
          <a:r>
            <a:rPr lang="en-GB" sz="2000"/>
            <a:t>Case management needs</a:t>
          </a:r>
        </a:p>
      </dgm:t>
    </dgm:pt>
    <dgm:pt modelId="{5E49FFE8-A4A5-46BB-B522-A8EF12188FD0}" type="parTrans" cxnId="{D2D4387A-3B38-4DF3-A00D-F309B4A32D88}">
      <dgm:prSet/>
      <dgm:spPr/>
      <dgm:t>
        <a:bodyPr/>
        <a:lstStyle/>
        <a:p>
          <a:endParaRPr lang="en-GB" sz="2000"/>
        </a:p>
      </dgm:t>
    </dgm:pt>
    <dgm:pt modelId="{241A6DB6-97ED-46A3-A3FB-6624643C671D}" type="sibTrans" cxnId="{D2D4387A-3B38-4DF3-A00D-F309B4A32D88}">
      <dgm:prSet/>
      <dgm:spPr/>
      <dgm:t>
        <a:bodyPr/>
        <a:lstStyle/>
        <a:p>
          <a:endParaRPr lang="en-GB" sz="2000"/>
        </a:p>
      </dgm:t>
    </dgm:pt>
    <dgm:pt modelId="{A9EDC475-382A-4355-8DD5-7D5300B44AD2}">
      <dgm:prSet custT="1"/>
      <dgm:spPr/>
      <dgm:t>
        <a:bodyPr/>
        <a:lstStyle/>
        <a:p>
          <a:r>
            <a:rPr lang="en-GB" sz="2000"/>
            <a:t>E.g. housing, access to health care, criminal justice system, risk management</a:t>
          </a:r>
        </a:p>
      </dgm:t>
    </dgm:pt>
    <dgm:pt modelId="{1B080094-011F-41CF-96E2-BC8A51558281}" type="parTrans" cxnId="{23F19A9C-CA5F-4B18-BBB7-4AD9BCD235D1}">
      <dgm:prSet/>
      <dgm:spPr/>
      <dgm:t>
        <a:bodyPr/>
        <a:lstStyle/>
        <a:p>
          <a:endParaRPr lang="en-GB" sz="2000"/>
        </a:p>
      </dgm:t>
    </dgm:pt>
    <dgm:pt modelId="{00227F1C-FBD9-4BA9-84CC-7DCEFBC952A9}" type="sibTrans" cxnId="{23F19A9C-CA5F-4B18-BBB7-4AD9BCD235D1}">
      <dgm:prSet/>
      <dgm:spPr/>
      <dgm:t>
        <a:bodyPr/>
        <a:lstStyle/>
        <a:p>
          <a:endParaRPr lang="en-GB" sz="2000"/>
        </a:p>
      </dgm:t>
    </dgm:pt>
    <dgm:pt modelId="{235628E7-B05C-43F6-9211-5C27FA386B57}">
      <dgm:prSet custT="1"/>
      <dgm:spPr/>
      <dgm:t>
        <a:bodyPr/>
        <a:lstStyle/>
        <a:p>
          <a:endParaRPr lang="en-GB" sz="2000"/>
        </a:p>
      </dgm:t>
    </dgm:pt>
    <dgm:pt modelId="{CA513CD1-B1D6-47F3-98F8-FE7E34F04ECA}" type="parTrans" cxnId="{212D8B0F-5451-4E86-A1EA-1488FBAE0750}">
      <dgm:prSet/>
      <dgm:spPr/>
      <dgm:t>
        <a:bodyPr/>
        <a:lstStyle/>
        <a:p>
          <a:endParaRPr lang="en-GB"/>
        </a:p>
      </dgm:t>
    </dgm:pt>
    <dgm:pt modelId="{081D9A66-795F-4524-A198-2560512A66E1}" type="sibTrans" cxnId="{212D8B0F-5451-4E86-A1EA-1488FBAE0750}">
      <dgm:prSet/>
      <dgm:spPr/>
      <dgm:t>
        <a:bodyPr/>
        <a:lstStyle/>
        <a:p>
          <a:endParaRPr lang="en-GB"/>
        </a:p>
      </dgm:t>
    </dgm:pt>
    <dgm:pt modelId="{81385C29-02ED-4E60-96C5-4E1C495A642C}" type="pres">
      <dgm:prSet presAssocID="{08DC43F9-00AE-4492-AF29-66DD2BEB0716}" presName="linear" presStyleCnt="0">
        <dgm:presLayoutVars>
          <dgm:animLvl val="lvl"/>
          <dgm:resizeHandles val="exact"/>
        </dgm:presLayoutVars>
      </dgm:prSet>
      <dgm:spPr/>
    </dgm:pt>
    <dgm:pt modelId="{98934CCC-801B-4559-8691-3AD91EB37E3C}" type="pres">
      <dgm:prSet presAssocID="{610A7197-9CE9-4BE9-94C3-20A45C5297C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0458774-5ABE-4309-8D92-A7C97B972828}" type="pres">
      <dgm:prSet presAssocID="{610A7197-9CE9-4BE9-94C3-20A45C5297C1}" presName="childText" presStyleLbl="revTx" presStyleIdx="0" presStyleCnt="3">
        <dgm:presLayoutVars>
          <dgm:bulletEnabled val="1"/>
        </dgm:presLayoutVars>
      </dgm:prSet>
      <dgm:spPr/>
    </dgm:pt>
    <dgm:pt modelId="{6F6DA611-C2A9-4301-B944-50BDF8DE49FB}" type="pres">
      <dgm:prSet presAssocID="{F68F14D6-2568-4400-AC38-70941E8C322A}" presName="parentText" presStyleLbl="node1" presStyleIdx="1" presStyleCnt="3" custLinFactNeighborX="25" custLinFactNeighborY="-18840">
        <dgm:presLayoutVars>
          <dgm:chMax val="0"/>
          <dgm:bulletEnabled val="1"/>
        </dgm:presLayoutVars>
      </dgm:prSet>
      <dgm:spPr/>
    </dgm:pt>
    <dgm:pt modelId="{3A419DC7-16CD-45DD-A58F-CC34D28045CD}" type="pres">
      <dgm:prSet presAssocID="{F68F14D6-2568-4400-AC38-70941E8C322A}" presName="childText" presStyleLbl="revTx" presStyleIdx="1" presStyleCnt="3">
        <dgm:presLayoutVars>
          <dgm:bulletEnabled val="1"/>
        </dgm:presLayoutVars>
      </dgm:prSet>
      <dgm:spPr/>
    </dgm:pt>
    <dgm:pt modelId="{322BEED1-25E4-44AC-B87B-4E0DC2599FF5}" type="pres">
      <dgm:prSet presAssocID="{F2D7F0FD-4EA1-4EE5-A8A9-2EE966462955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6202575F-0F2C-4136-AD5F-9C97EAD946C6}" type="pres">
      <dgm:prSet presAssocID="{F2D7F0FD-4EA1-4EE5-A8A9-2EE966462955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F40E7B06-1022-4D56-B2E7-1E2768BE4CE1}" srcId="{F68F14D6-2568-4400-AC38-70941E8C322A}" destId="{CCE72571-DEB7-4639-89D0-BE4A3039E2FD}" srcOrd="2" destOrd="0" parTransId="{2D2F8D07-BE68-4E75-AAF0-1501364D3223}" sibTransId="{8551D64A-4BB3-4B13-9413-45B4A332D9A8}"/>
    <dgm:cxn modelId="{212D8B0F-5451-4E86-A1EA-1488FBAE0750}" srcId="{F2D7F0FD-4EA1-4EE5-A8A9-2EE966462955}" destId="{235628E7-B05C-43F6-9211-5C27FA386B57}" srcOrd="0" destOrd="0" parTransId="{CA513CD1-B1D6-47F3-98F8-FE7E34F04ECA}" sibTransId="{081D9A66-795F-4524-A198-2560512A66E1}"/>
    <dgm:cxn modelId="{2FB08A2D-E461-44DB-9708-271BB7C8FD9A}" type="presOf" srcId="{CCE72571-DEB7-4639-89D0-BE4A3039E2FD}" destId="{3A419DC7-16CD-45DD-A58F-CC34D28045CD}" srcOrd="0" destOrd="2" presId="urn:microsoft.com/office/officeart/2005/8/layout/vList2"/>
    <dgm:cxn modelId="{8D4FA037-B62C-4AB7-8CEE-867E8DA455CD}" srcId="{610A7197-9CE9-4BE9-94C3-20A45C5297C1}" destId="{CEF17032-A0FD-43FF-AD3E-7DCEFC9829DC}" srcOrd="0" destOrd="0" parTransId="{05E32547-EB1F-4226-BC53-329D3ECA7CB6}" sibTransId="{FFFDD0A6-F74B-4BDE-AADA-770F1A2F3AE7}"/>
    <dgm:cxn modelId="{3C77213E-D890-48B5-BE36-2112E616C384}" type="presOf" srcId="{71D1BC8A-338E-4C13-8F51-A6A3A2D28818}" destId="{3A419DC7-16CD-45DD-A58F-CC34D28045CD}" srcOrd="0" destOrd="0" presId="urn:microsoft.com/office/officeart/2005/8/layout/vList2"/>
    <dgm:cxn modelId="{0EA4903F-704E-4E4A-8E52-0BC957AB5694}" type="presOf" srcId="{235628E7-B05C-43F6-9211-5C27FA386B57}" destId="{6202575F-0F2C-4136-AD5F-9C97EAD946C6}" srcOrd="0" destOrd="0" presId="urn:microsoft.com/office/officeart/2005/8/layout/vList2"/>
    <dgm:cxn modelId="{FB2BBC5B-AAFA-4FB8-A80F-110FF5DB204E}" type="presOf" srcId="{610A7197-9CE9-4BE9-94C3-20A45C5297C1}" destId="{98934CCC-801B-4559-8691-3AD91EB37E3C}" srcOrd="0" destOrd="0" presId="urn:microsoft.com/office/officeart/2005/8/layout/vList2"/>
    <dgm:cxn modelId="{09AE4465-C81B-49B8-A651-344FFBD9F7F3}" srcId="{F68F14D6-2568-4400-AC38-70941E8C322A}" destId="{3D1936F6-D126-4E59-BD3B-A2D7DA042D0E}" srcOrd="1" destOrd="0" parTransId="{7FB07BA3-1FF3-4969-8B5E-7D4866C3FC4D}" sibTransId="{B4BE8D04-9247-4073-BEAD-D8C670D455E3}"/>
    <dgm:cxn modelId="{BD5BD578-D8CC-4D00-BC0D-5F26263BE65D}" type="presOf" srcId="{F68F14D6-2568-4400-AC38-70941E8C322A}" destId="{6F6DA611-C2A9-4301-B944-50BDF8DE49FB}" srcOrd="0" destOrd="0" presId="urn:microsoft.com/office/officeart/2005/8/layout/vList2"/>
    <dgm:cxn modelId="{D2D4387A-3B38-4DF3-A00D-F309B4A32D88}" srcId="{08DC43F9-00AE-4492-AF29-66DD2BEB0716}" destId="{F2D7F0FD-4EA1-4EE5-A8A9-2EE966462955}" srcOrd="2" destOrd="0" parTransId="{5E49FFE8-A4A5-46BB-B522-A8EF12188FD0}" sibTransId="{241A6DB6-97ED-46A3-A3FB-6624643C671D}"/>
    <dgm:cxn modelId="{23F19A9C-CA5F-4B18-BBB7-4AD9BCD235D1}" srcId="{F2D7F0FD-4EA1-4EE5-A8A9-2EE966462955}" destId="{A9EDC475-382A-4355-8DD5-7D5300B44AD2}" srcOrd="1" destOrd="0" parTransId="{1B080094-011F-41CF-96E2-BC8A51558281}" sibTransId="{00227F1C-FBD9-4BA9-84CC-7DCEFBC952A9}"/>
    <dgm:cxn modelId="{EF5408AB-9545-4CB5-8743-6B2B1CFCB0AB}" srcId="{08DC43F9-00AE-4492-AF29-66DD2BEB0716}" destId="{610A7197-9CE9-4BE9-94C3-20A45C5297C1}" srcOrd="0" destOrd="0" parTransId="{9949298C-EF3D-44FD-AD31-C9FB05DAA6A2}" sibTransId="{64284C6F-D845-47BE-9E71-8EA17C4EA407}"/>
    <dgm:cxn modelId="{7C7B40BD-0FC3-4F3B-A744-DAC56EA93B9C}" srcId="{F68F14D6-2568-4400-AC38-70941E8C322A}" destId="{71D1BC8A-338E-4C13-8F51-A6A3A2D28818}" srcOrd="0" destOrd="0" parTransId="{11A5839D-BAA1-47B4-BB5E-1D9955A6A90D}" sibTransId="{2A3A56BB-E0BE-4E12-9C40-F2F09BB7B8D2}"/>
    <dgm:cxn modelId="{4FB56DC2-6E9F-416A-AD64-8111A42D9A7C}" type="presOf" srcId="{3D1936F6-D126-4E59-BD3B-A2D7DA042D0E}" destId="{3A419DC7-16CD-45DD-A58F-CC34D28045CD}" srcOrd="0" destOrd="1" presId="urn:microsoft.com/office/officeart/2005/8/layout/vList2"/>
    <dgm:cxn modelId="{223174C4-4CF8-4267-B9A8-D2C0DCD626BD}" type="presOf" srcId="{F2D7F0FD-4EA1-4EE5-A8A9-2EE966462955}" destId="{322BEED1-25E4-44AC-B87B-4E0DC2599FF5}" srcOrd="0" destOrd="0" presId="urn:microsoft.com/office/officeart/2005/8/layout/vList2"/>
    <dgm:cxn modelId="{34C6E9C5-9BBD-49AB-BD54-345FFBB76DC0}" type="presOf" srcId="{08DC43F9-00AE-4492-AF29-66DD2BEB0716}" destId="{81385C29-02ED-4E60-96C5-4E1C495A642C}" srcOrd="0" destOrd="0" presId="urn:microsoft.com/office/officeart/2005/8/layout/vList2"/>
    <dgm:cxn modelId="{14486FC6-86DA-4F76-9AF8-CDC2FDC3B39D}" type="presOf" srcId="{CEF17032-A0FD-43FF-AD3E-7DCEFC9829DC}" destId="{10458774-5ABE-4309-8D92-A7C97B972828}" srcOrd="0" destOrd="0" presId="urn:microsoft.com/office/officeart/2005/8/layout/vList2"/>
    <dgm:cxn modelId="{65E79CE0-65F0-4F5A-8E5B-EB7090322C43}" srcId="{08DC43F9-00AE-4492-AF29-66DD2BEB0716}" destId="{F68F14D6-2568-4400-AC38-70941E8C322A}" srcOrd="1" destOrd="0" parTransId="{FE81B4BA-BF0C-4CD3-84B4-10CFF3B2EC0B}" sibTransId="{E6C02BEC-4C60-49E6-A13D-5E320CDE26E8}"/>
    <dgm:cxn modelId="{E23375EE-5C05-4608-9FA7-79A5A667EFCB}" type="presOf" srcId="{A9EDC475-382A-4355-8DD5-7D5300B44AD2}" destId="{6202575F-0F2C-4136-AD5F-9C97EAD946C6}" srcOrd="0" destOrd="1" presId="urn:microsoft.com/office/officeart/2005/8/layout/vList2"/>
    <dgm:cxn modelId="{6EF31497-9AEC-41D0-8748-85854363831C}" type="presParOf" srcId="{81385C29-02ED-4E60-96C5-4E1C495A642C}" destId="{98934CCC-801B-4559-8691-3AD91EB37E3C}" srcOrd="0" destOrd="0" presId="urn:microsoft.com/office/officeart/2005/8/layout/vList2"/>
    <dgm:cxn modelId="{81245C31-3B14-412D-9356-AECCF9D0F17A}" type="presParOf" srcId="{81385C29-02ED-4E60-96C5-4E1C495A642C}" destId="{10458774-5ABE-4309-8D92-A7C97B972828}" srcOrd="1" destOrd="0" presId="urn:microsoft.com/office/officeart/2005/8/layout/vList2"/>
    <dgm:cxn modelId="{747B0682-D208-4D6A-8F1A-A67709832277}" type="presParOf" srcId="{81385C29-02ED-4E60-96C5-4E1C495A642C}" destId="{6F6DA611-C2A9-4301-B944-50BDF8DE49FB}" srcOrd="2" destOrd="0" presId="urn:microsoft.com/office/officeart/2005/8/layout/vList2"/>
    <dgm:cxn modelId="{1FFFFE50-1B65-4E0F-A9FD-04F9122C39E6}" type="presParOf" srcId="{81385C29-02ED-4E60-96C5-4E1C495A642C}" destId="{3A419DC7-16CD-45DD-A58F-CC34D28045CD}" srcOrd="3" destOrd="0" presId="urn:microsoft.com/office/officeart/2005/8/layout/vList2"/>
    <dgm:cxn modelId="{E0362B2A-A8B8-4DB6-B1C6-CE05110C9609}" type="presParOf" srcId="{81385C29-02ED-4E60-96C5-4E1C495A642C}" destId="{322BEED1-25E4-44AC-B87B-4E0DC2599FF5}" srcOrd="4" destOrd="0" presId="urn:microsoft.com/office/officeart/2005/8/layout/vList2"/>
    <dgm:cxn modelId="{5AD0C4D4-830C-4AD1-BC15-A1099D13504C}" type="presParOf" srcId="{81385C29-02ED-4E60-96C5-4E1C495A642C}" destId="{6202575F-0F2C-4136-AD5F-9C97EAD946C6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EB85FC7-283B-42BB-9432-34129F8E47E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7C5AE926-A3F4-4184-896A-D1888EBEBAA7}">
      <dgm:prSet/>
      <dgm:spPr/>
      <dgm:t>
        <a:bodyPr/>
        <a:lstStyle/>
        <a:p>
          <a:r>
            <a:rPr lang="en-GB"/>
            <a:t>Where do we start?</a:t>
          </a:r>
        </a:p>
      </dgm:t>
    </dgm:pt>
    <dgm:pt modelId="{128108A4-AAD1-4CEC-84B1-DF6D16A6944A}" type="parTrans" cxnId="{4B4A86DA-D599-4C0C-BD50-5596D5CAC9D2}">
      <dgm:prSet/>
      <dgm:spPr/>
      <dgm:t>
        <a:bodyPr/>
        <a:lstStyle/>
        <a:p>
          <a:endParaRPr lang="en-GB"/>
        </a:p>
      </dgm:t>
    </dgm:pt>
    <dgm:pt modelId="{AB802EF4-0A58-4929-B397-E5065D38B81D}" type="sibTrans" cxnId="{4B4A86DA-D599-4C0C-BD50-5596D5CAC9D2}">
      <dgm:prSet/>
      <dgm:spPr/>
      <dgm:t>
        <a:bodyPr/>
        <a:lstStyle/>
        <a:p>
          <a:endParaRPr lang="en-GB"/>
        </a:p>
      </dgm:t>
    </dgm:pt>
    <dgm:pt modelId="{D4658F3F-883E-42F4-82BF-EF1831AB8CDE}">
      <dgm:prSet/>
      <dgm:spPr/>
      <dgm:t>
        <a:bodyPr/>
        <a:lstStyle/>
        <a:p>
          <a:r>
            <a:rPr lang="en-GB"/>
            <a:t>Fear of making things worse</a:t>
          </a:r>
        </a:p>
      </dgm:t>
    </dgm:pt>
    <dgm:pt modelId="{A19EBEF9-EC83-446E-899B-04A66945383D}" type="parTrans" cxnId="{27A1C0A3-04CD-4611-A83D-830C702DFC80}">
      <dgm:prSet/>
      <dgm:spPr/>
      <dgm:t>
        <a:bodyPr/>
        <a:lstStyle/>
        <a:p>
          <a:endParaRPr lang="en-GB"/>
        </a:p>
      </dgm:t>
    </dgm:pt>
    <dgm:pt modelId="{3789388D-1E97-4DB5-B404-6783853B515F}" type="sibTrans" cxnId="{27A1C0A3-04CD-4611-A83D-830C702DFC80}">
      <dgm:prSet/>
      <dgm:spPr/>
      <dgm:t>
        <a:bodyPr/>
        <a:lstStyle/>
        <a:p>
          <a:endParaRPr lang="en-GB"/>
        </a:p>
      </dgm:t>
    </dgm:pt>
    <dgm:pt modelId="{445779C6-8784-4248-979F-FEBFC31B6EFC}">
      <dgm:prSet/>
      <dgm:spPr/>
      <dgm:t>
        <a:bodyPr/>
        <a:lstStyle/>
        <a:p>
          <a:r>
            <a:rPr lang="en-GB"/>
            <a:t>Uncertainty about the need for abstinence</a:t>
          </a:r>
        </a:p>
      </dgm:t>
    </dgm:pt>
    <dgm:pt modelId="{FCD2D605-F3C4-451D-8653-9BB6F181482E}" type="parTrans" cxnId="{06BC72FB-DEA8-424A-A8A8-87551BAA12C4}">
      <dgm:prSet/>
      <dgm:spPr/>
      <dgm:t>
        <a:bodyPr/>
        <a:lstStyle/>
        <a:p>
          <a:endParaRPr lang="en-GB"/>
        </a:p>
      </dgm:t>
    </dgm:pt>
    <dgm:pt modelId="{C557D554-27E2-41F6-9360-79180CEB6EE7}" type="sibTrans" cxnId="{06BC72FB-DEA8-424A-A8A8-87551BAA12C4}">
      <dgm:prSet/>
      <dgm:spPr/>
      <dgm:t>
        <a:bodyPr/>
        <a:lstStyle/>
        <a:p>
          <a:endParaRPr lang="en-GB"/>
        </a:p>
      </dgm:t>
    </dgm:pt>
    <dgm:pt modelId="{772CE744-C6B6-48D3-A856-F331C0A59A3E}">
      <dgm:prSet/>
      <dgm:spPr/>
      <dgm:t>
        <a:bodyPr/>
        <a:lstStyle/>
        <a:p>
          <a:r>
            <a:rPr lang="en-GB"/>
            <a:t>Uncertainty about the evidence</a:t>
          </a:r>
        </a:p>
      </dgm:t>
    </dgm:pt>
    <dgm:pt modelId="{2F51FD64-A48E-4457-BECE-37BD14C673FC}" type="parTrans" cxnId="{FD844C1E-048D-42B3-86FF-87C9D8C0C4F4}">
      <dgm:prSet/>
      <dgm:spPr/>
      <dgm:t>
        <a:bodyPr/>
        <a:lstStyle/>
        <a:p>
          <a:endParaRPr lang="en-GB"/>
        </a:p>
      </dgm:t>
    </dgm:pt>
    <dgm:pt modelId="{2D095FBA-722B-46E8-A30C-6F1899BFF59B}" type="sibTrans" cxnId="{FD844C1E-048D-42B3-86FF-87C9D8C0C4F4}">
      <dgm:prSet/>
      <dgm:spPr/>
      <dgm:t>
        <a:bodyPr/>
        <a:lstStyle/>
        <a:p>
          <a:endParaRPr lang="en-GB"/>
        </a:p>
      </dgm:t>
    </dgm:pt>
    <dgm:pt modelId="{E7BA980C-49A9-408C-8B51-E641F66E7E15}">
      <dgm:prSet/>
      <dgm:spPr/>
      <dgm:t>
        <a:bodyPr/>
        <a:lstStyle/>
        <a:p>
          <a:r>
            <a:rPr lang="en-GB"/>
            <a:t>AUD &amp; SUD frequent exclusions from RCTs</a:t>
          </a:r>
        </a:p>
      </dgm:t>
    </dgm:pt>
    <dgm:pt modelId="{C80020FA-8F64-4BFF-AE86-2DB3A972F704}" type="parTrans" cxnId="{96907541-10EE-4661-9D76-CE937E8AB00D}">
      <dgm:prSet/>
      <dgm:spPr/>
      <dgm:t>
        <a:bodyPr/>
        <a:lstStyle/>
        <a:p>
          <a:endParaRPr lang="en-GB"/>
        </a:p>
      </dgm:t>
    </dgm:pt>
    <dgm:pt modelId="{2BED19CF-B3FA-424B-87FD-DDBB050E244B}" type="sibTrans" cxnId="{96907541-10EE-4661-9D76-CE937E8AB00D}">
      <dgm:prSet/>
      <dgm:spPr/>
      <dgm:t>
        <a:bodyPr/>
        <a:lstStyle/>
        <a:p>
          <a:endParaRPr lang="en-GB"/>
        </a:p>
      </dgm:t>
    </dgm:pt>
    <dgm:pt modelId="{7611457D-70C2-420E-B805-0BAD58FC9A46}" type="pres">
      <dgm:prSet presAssocID="{CEB85FC7-283B-42BB-9432-34129F8E47EB}" presName="linear" presStyleCnt="0">
        <dgm:presLayoutVars>
          <dgm:animLvl val="lvl"/>
          <dgm:resizeHandles val="exact"/>
        </dgm:presLayoutVars>
      </dgm:prSet>
      <dgm:spPr/>
    </dgm:pt>
    <dgm:pt modelId="{95AF038F-708A-4C62-890C-377537B64ED9}" type="pres">
      <dgm:prSet presAssocID="{7C5AE926-A3F4-4184-896A-D1888EBEBAA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531A616-94CA-4A96-898C-4B9A14562116}" type="pres">
      <dgm:prSet presAssocID="{AB802EF4-0A58-4929-B397-E5065D38B81D}" presName="spacer" presStyleCnt="0"/>
      <dgm:spPr/>
    </dgm:pt>
    <dgm:pt modelId="{C35FB52D-CB53-4635-92B4-40B71A3FDBDC}" type="pres">
      <dgm:prSet presAssocID="{D4658F3F-883E-42F4-82BF-EF1831AB8CDE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705206F-F592-4B99-8282-CDB2FFE5FC86}" type="pres">
      <dgm:prSet presAssocID="{3789388D-1E97-4DB5-B404-6783853B515F}" presName="spacer" presStyleCnt="0"/>
      <dgm:spPr/>
    </dgm:pt>
    <dgm:pt modelId="{7EA34260-3933-4716-8527-6E84195C7F31}" type="pres">
      <dgm:prSet presAssocID="{445779C6-8784-4248-979F-FEBFC31B6EF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A4188F20-F3AF-4491-AE0A-95441B2D14E9}" type="pres">
      <dgm:prSet presAssocID="{C557D554-27E2-41F6-9360-79180CEB6EE7}" presName="spacer" presStyleCnt="0"/>
      <dgm:spPr/>
    </dgm:pt>
    <dgm:pt modelId="{5330B370-14F7-48EE-BBDB-0AAF8532CC4A}" type="pres">
      <dgm:prSet presAssocID="{772CE744-C6B6-48D3-A856-F331C0A59A3E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6847387C-1B47-4165-8974-C2CF56753218}" type="pres">
      <dgm:prSet presAssocID="{772CE744-C6B6-48D3-A856-F331C0A59A3E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FD844C1E-048D-42B3-86FF-87C9D8C0C4F4}" srcId="{CEB85FC7-283B-42BB-9432-34129F8E47EB}" destId="{772CE744-C6B6-48D3-A856-F331C0A59A3E}" srcOrd="3" destOrd="0" parTransId="{2F51FD64-A48E-4457-BECE-37BD14C673FC}" sibTransId="{2D095FBA-722B-46E8-A30C-6F1899BFF59B}"/>
    <dgm:cxn modelId="{96907541-10EE-4661-9D76-CE937E8AB00D}" srcId="{772CE744-C6B6-48D3-A856-F331C0A59A3E}" destId="{E7BA980C-49A9-408C-8B51-E641F66E7E15}" srcOrd="0" destOrd="0" parTransId="{C80020FA-8F64-4BFF-AE86-2DB3A972F704}" sibTransId="{2BED19CF-B3FA-424B-87FD-DDBB050E244B}"/>
    <dgm:cxn modelId="{04CDE769-E291-4304-A932-82855057D68A}" type="presOf" srcId="{772CE744-C6B6-48D3-A856-F331C0A59A3E}" destId="{5330B370-14F7-48EE-BBDB-0AAF8532CC4A}" srcOrd="0" destOrd="0" presId="urn:microsoft.com/office/officeart/2005/8/layout/vList2"/>
    <dgm:cxn modelId="{F0657C94-4536-46B8-AAFC-7367C342A2E8}" type="presOf" srcId="{CEB85FC7-283B-42BB-9432-34129F8E47EB}" destId="{7611457D-70C2-420E-B805-0BAD58FC9A46}" srcOrd="0" destOrd="0" presId="urn:microsoft.com/office/officeart/2005/8/layout/vList2"/>
    <dgm:cxn modelId="{27A1C0A3-04CD-4611-A83D-830C702DFC80}" srcId="{CEB85FC7-283B-42BB-9432-34129F8E47EB}" destId="{D4658F3F-883E-42F4-82BF-EF1831AB8CDE}" srcOrd="1" destOrd="0" parTransId="{A19EBEF9-EC83-446E-899B-04A66945383D}" sibTransId="{3789388D-1E97-4DB5-B404-6783853B515F}"/>
    <dgm:cxn modelId="{CD7004C0-2248-47F2-AEBC-77BF2016D45A}" type="presOf" srcId="{D4658F3F-883E-42F4-82BF-EF1831AB8CDE}" destId="{C35FB52D-CB53-4635-92B4-40B71A3FDBDC}" srcOrd="0" destOrd="0" presId="urn:microsoft.com/office/officeart/2005/8/layout/vList2"/>
    <dgm:cxn modelId="{4B4A86DA-D599-4C0C-BD50-5596D5CAC9D2}" srcId="{CEB85FC7-283B-42BB-9432-34129F8E47EB}" destId="{7C5AE926-A3F4-4184-896A-D1888EBEBAA7}" srcOrd="0" destOrd="0" parTransId="{128108A4-AAD1-4CEC-84B1-DF6D16A6944A}" sibTransId="{AB802EF4-0A58-4929-B397-E5065D38B81D}"/>
    <dgm:cxn modelId="{29AA91DC-D9B7-4A6C-A2C6-3974AFA2149F}" type="presOf" srcId="{E7BA980C-49A9-408C-8B51-E641F66E7E15}" destId="{6847387C-1B47-4165-8974-C2CF56753218}" srcOrd="0" destOrd="0" presId="urn:microsoft.com/office/officeart/2005/8/layout/vList2"/>
    <dgm:cxn modelId="{CB28FEE4-3596-477B-9159-C0DADD8575A3}" type="presOf" srcId="{7C5AE926-A3F4-4184-896A-D1888EBEBAA7}" destId="{95AF038F-708A-4C62-890C-377537B64ED9}" srcOrd="0" destOrd="0" presId="urn:microsoft.com/office/officeart/2005/8/layout/vList2"/>
    <dgm:cxn modelId="{0B4F5DE9-DC73-40E5-AA58-002F1977E33C}" type="presOf" srcId="{445779C6-8784-4248-979F-FEBFC31B6EFC}" destId="{7EA34260-3933-4716-8527-6E84195C7F31}" srcOrd="0" destOrd="0" presId="urn:microsoft.com/office/officeart/2005/8/layout/vList2"/>
    <dgm:cxn modelId="{06BC72FB-DEA8-424A-A8A8-87551BAA12C4}" srcId="{CEB85FC7-283B-42BB-9432-34129F8E47EB}" destId="{445779C6-8784-4248-979F-FEBFC31B6EFC}" srcOrd="2" destOrd="0" parTransId="{FCD2D605-F3C4-451D-8653-9BB6F181482E}" sibTransId="{C557D554-27E2-41F6-9360-79180CEB6EE7}"/>
    <dgm:cxn modelId="{427EA468-0310-48DA-B159-4ACD37B3534C}" type="presParOf" srcId="{7611457D-70C2-420E-B805-0BAD58FC9A46}" destId="{95AF038F-708A-4C62-890C-377537B64ED9}" srcOrd="0" destOrd="0" presId="urn:microsoft.com/office/officeart/2005/8/layout/vList2"/>
    <dgm:cxn modelId="{1218EB76-9843-47DA-A917-EB22EEAE19D8}" type="presParOf" srcId="{7611457D-70C2-420E-B805-0BAD58FC9A46}" destId="{A531A616-94CA-4A96-898C-4B9A14562116}" srcOrd="1" destOrd="0" presId="urn:microsoft.com/office/officeart/2005/8/layout/vList2"/>
    <dgm:cxn modelId="{3B2C58AD-6D94-4F6F-AD84-D93F28B3AFED}" type="presParOf" srcId="{7611457D-70C2-420E-B805-0BAD58FC9A46}" destId="{C35FB52D-CB53-4635-92B4-40B71A3FDBDC}" srcOrd="2" destOrd="0" presId="urn:microsoft.com/office/officeart/2005/8/layout/vList2"/>
    <dgm:cxn modelId="{2EF47A56-BEB8-400B-82FC-0CAE15535243}" type="presParOf" srcId="{7611457D-70C2-420E-B805-0BAD58FC9A46}" destId="{D705206F-F592-4B99-8282-CDB2FFE5FC86}" srcOrd="3" destOrd="0" presId="urn:microsoft.com/office/officeart/2005/8/layout/vList2"/>
    <dgm:cxn modelId="{AC9BB43C-2194-4233-B8FF-83AC11218440}" type="presParOf" srcId="{7611457D-70C2-420E-B805-0BAD58FC9A46}" destId="{7EA34260-3933-4716-8527-6E84195C7F31}" srcOrd="4" destOrd="0" presId="urn:microsoft.com/office/officeart/2005/8/layout/vList2"/>
    <dgm:cxn modelId="{22328B06-FE36-4216-A586-4F785637893E}" type="presParOf" srcId="{7611457D-70C2-420E-B805-0BAD58FC9A46}" destId="{A4188F20-F3AF-4491-AE0A-95441B2D14E9}" srcOrd="5" destOrd="0" presId="urn:microsoft.com/office/officeart/2005/8/layout/vList2"/>
    <dgm:cxn modelId="{8AAFFDFA-3551-4FC7-811F-66E5F41B24B4}" type="presParOf" srcId="{7611457D-70C2-420E-B805-0BAD58FC9A46}" destId="{5330B370-14F7-48EE-BBDB-0AAF8532CC4A}" srcOrd="6" destOrd="0" presId="urn:microsoft.com/office/officeart/2005/8/layout/vList2"/>
    <dgm:cxn modelId="{CBAF6C7F-EED5-4DEF-BAB3-AE845A9FD621}" type="presParOf" srcId="{7611457D-70C2-420E-B805-0BAD58FC9A46}" destId="{6847387C-1B47-4165-8974-C2CF56753218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D5A9442-E109-496C-A5FE-D52A2D0230B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A55DDC9-98AA-4329-A855-83D5DBFAD7DA}">
      <dgm:prSet/>
      <dgm:spPr/>
      <dgm:t>
        <a:bodyPr/>
        <a:lstStyle/>
        <a:p>
          <a:pPr rtl="0"/>
          <a:r>
            <a:rPr lang="en-GB">
              <a:latin typeface="Aptos Display" panose="020F0302020204030204"/>
            </a:rPr>
            <a:t>Example</a:t>
          </a:r>
          <a:r>
            <a:rPr lang="en-GB"/>
            <a:t> of effectively treating PTSD and addiction simultaneously</a:t>
          </a:r>
        </a:p>
      </dgm:t>
    </dgm:pt>
    <dgm:pt modelId="{865DA9CB-7FEE-40DF-B7A5-4CBD6B143D17}" type="parTrans" cxnId="{2B2CBE0A-44CA-4D5B-8409-79EDACE27EA9}">
      <dgm:prSet/>
      <dgm:spPr/>
      <dgm:t>
        <a:bodyPr/>
        <a:lstStyle/>
        <a:p>
          <a:endParaRPr lang="en-GB"/>
        </a:p>
      </dgm:t>
    </dgm:pt>
    <dgm:pt modelId="{3DD940B8-8B68-45D1-9281-13D5EC63E492}" type="sibTrans" cxnId="{2B2CBE0A-44CA-4D5B-8409-79EDACE27EA9}">
      <dgm:prSet/>
      <dgm:spPr/>
      <dgm:t>
        <a:bodyPr/>
        <a:lstStyle/>
        <a:p>
          <a:endParaRPr lang="en-GB"/>
        </a:p>
      </dgm:t>
    </dgm:pt>
    <dgm:pt modelId="{CB31471B-39BB-4C82-BE13-8A7804BBFB35}" type="pres">
      <dgm:prSet presAssocID="{0D5A9442-E109-496C-A5FE-D52A2D0230B1}" presName="linear" presStyleCnt="0">
        <dgm:presLayoutVars>
          <dgm:animLvl val="lvl"/>
          <dgm:resizeHandles val="exact"/>
        </dgm:presLayoutVars>
      </dgm:prSet>
      <dgm:spPr/>
    </dgm:pt>
    <dgm:pt modelId="{B6E537F3-2855-4963-BEE0-AD26344A8407}" type="pres">
      <dgm:prSet presAssocID="{3A55DDC9-98AA-4329-A855-83D5DBFAD7D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2B2CBE0A-44CA-4D5B-8409-79EDACE27EA9}" srcId="{0D5A9442-E109-496C-A5FE-D52A2D0230B1}" destId="{3A55DDC9-98AA-4329-A855-83D5DBFAD7DA}" srcOrd="0" destOrd="0" parTransId="{865DA9CB-7FEE-40DF-B7A5-4CBD6B143D17}" sibTransId="{3DD940B8-8B68-45D1-9281-13D5EC63E492}"/>
    <dgm:cxn modelId="{9D566346-379C-4E12-8519-87266B96269E}" type="presOf" srcId="{0D5A9442-E109-496C-A5FE-D52A2D0230B1}" destId="{CB31471B-39BB-4C82-BE13-8A7804BBFB35}" srcOrd="0" destOrd="0" presId="urn:microsoft.com/office/officeart/2005/8/layout/vList2"/>
    <dgm:cxn modelId="{9218E16E-37F3-46F0-ADEB-E14AE1050288}" type="presOf" srcId="{3A55DDC9-98AA-4329-A855-83D5DBFAD7DA}" destId="{B6E537F3-2855-4963-BEE0-AD26344A8407}" srcOrd="0" destOrd="0" presId="urn:microsoft.com/office/officeart/2005/8/layout/vList2"/>
    <dgm:cxn modelId="{73E47213-5AA9-40CA-B192-4713049DFF03}" type="presParOf" srcId="{CB31471B-39BB-4C82-BE13-8A7804BBFB35}" destId="{B6E537F3-2855-4963-BEE0-AD26344A840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56CCE99-F989-4591-BF00-B17570B5F72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812FC7B-0CED-4A21-91EF-7C2D51FA88F3}">
      <dgm:prSet/>
      <dgm:spPr/>
      <dgm:t>
        <a:bodyPr/>
        <a:lstStyle/>
        <a:p>
          <a:r>
            <a:rPr lang="en-GB"/>
            <a:t>Rapid access</a:t>
          </a:r>
        </a:p>
      </dgm:t>
    </dgm:pt>
    <dgm:pt modelId="{D6648AFD-0052-4DAC-A87D-66B72353271A}" type="parTrans" cxnId="{DBA456CF-047B-41FA-B60D-483CFBD7ADBE}">
      <dgm:prSet/>
      <dgm:spPr/>
      <dgm:t>
        <a:bodyPr/>
        <a:lstStyle/>
        <a:p>
          <a:endParaRPr lang="en-GB"/>
        </a:p>
      </dgm:t>
    </dgm:pt>
    <dgm:pt modelId="{E8323156-861C-46B6-B8D4-6F86C0D9F362}" type="sibTrans" cxnId="{DBA456CF-047B-41FA-B60D-483CFBD7ADBE}">
      <dgm:prSet/>
      <dgm:spPr/>
      <dgm:t>
        <a:bodyPr/>
        <a:lstStyle/>
        <a:p>
          <a:endParaRPr lang="en-GB"/>
        </a:p>
      </dgm:t>
    </dgm:pt>
    <dgm:pt modelId="{C6878B6D-557E-4540-ADF1-4D1CAA24E371}">
      <dgm:prSet/>
      <dgm:spPr/>
      <dgm:t>
        <a:bodyPr/>
        <a:lstStyle/>
        <a:p>
          <a:r>
            <a:rPr lang="en-GB"/>
            <a:t>Tiered psychological support</a:t>
          </a:r>
        </a:p>
      </dgm:t>
    </dgm:pt>
    <dgm:pt modelId="{C08BB853-D7A0-4B11-B294-6DD3312DE62D}" type="parTrans" cxnId="{8CED6FCF-8DAD-451C-8BD4-B0A77B9E4A22}">
      <dgm:prSet/>
      <dgm:spPr/>
      <dgm:t>
        <a:bodyPr/>
        <a:lstStyle/>
        <a:p>
          <a:endParaRPr lang="en-GB"/>
        </a:p>
      </dgm:t>
    </dgm:pt>
    <dgm:pt modelId="{010AC0F6-096A-475A-9444-E3658EB4B888}" type="sibTrans" cxnId="{8CED6FCF-8DAD-451C-8BD4-B0A77B9E4A22}">
      <dgm:prSet/>
      <dgm:spPr/>
      <dgm:t>
        <a:bodyPr/>
        <a:lstStyle/>
        <a:p>
          <a:endParaRPr lang="en-GB"/>
        </a:p>
      </dgm:t>
    </dgm:pt>
    <dgm:pt modelId="{ABAD9C90-9309-4639-B5F6-BC497B36A294}">
      <dgm:prSet/>
      <dgm:spPr/>
      <dgm:t>
        <a:bodyPr/>
        <a:lstStyle/>
        <a:p>
          <a:r>
            <a:rPr lang="en-GB"/>
            <a:t>Trauma informed</a:t>
          </a:r>
        </a:p>
      </dgm:t>
    </dgm:pt>
    <dgm:pt modelId="{C3A87591-FA98-4FD6-BB79-13AD94A62C99}" type="parTrans" cxnId="{348CBBCD-C7E1-44B2-BE2A-FB4D5B1DC0CA}">
      <dgm:prSet/>
      <dgm:spPr/>
      <dgm:t>
        <a:bodyPr/>
        <a:lstStyle/>
        <a:p>
          <a:endParaRPr lang="en-GB"/>
        </a:p>
      </dgm:t>
    </dgm:pt>
    <dgm:pt modelId="{F7530BF5-4EF7-4868-B8EF-C7F74AAC3311}" type="sibTrans" cxnId="{348CBBCD-C7E1-44B2-BE2A-FB4D5B1DC0CA}">
      <dgm:prSet/>
      <dgm:spPr/>
      <dgm:t>
        <a:bodyPr/>
        <a:lstStyle/>
        <a:p>
          <a:endParaRPr lang="en-GB"/>
        </a:p>
      </dgm:t>
    </dgm:pt>
    <dgm:pt modelId="{0B04B4C6-4562-49BF-B90F-5A249D34FCD8}">
      <dgm:prSet/>
      <dgm:spPr/>
      <dgm:t>
        <a:bodyPr/>
        <a:lstStyle/>
        <a:p>
          <a:r>
            <a:rPr lang="en-GB"/>
            <a:t>Addressing barriers to engagement</a:t>
          </a:r>
        </a:p>
      </dgm:t>
    </dgm:pt>
    <dgm:pt modelId="{970C9BAA-F00D-4968-9758-0CD686545CEF}" type="parTrans" cxnId="{24DEEBE8-5206-41A8-9430-DDC44888D055}">
      <dgm:prSet/>
      <dgm:spPr/>
      <dgm:t>
        <a:bodyPr/>
        <a:lstStyle/>
        <a:p>
          <a:endParaRPr lang="en-GB"/>
        </a:p>
      </dgm:t>
    </dgm:pt>
    <dgm:pt modelId="{CC6E184C-39F9-49C3-BFF1-6378771CE44C}" type="sibTrans" cxnId="{24DEEBE8-5206-41A8-9430-DDC44888D055}">
      <dgm:prSet/>
      <dgm:spPr/>
      <dgm:t>
        <a:bodyPr/>
        <a:lstStyle/>
        <a:p>
          <a:endParaRPr lang="en-GB"/>
        </a:p>
      </dgm:t>
    </dgm:pt>
    <dgm:pt modelId="{6EAB4D5D-AC8F-40FD-8A85-4B0149EA4EDC}">
      <dgm:prSet phldr="0"/>
      <dgm:spPr/>
      <dgm:t>
        <a:bodyPr/>
        <a:lstStyle/>
        <a:p>
          <a:pPr rtl="0"/>
          <a:r>
            <a:rPr lang="en-GB" dirty="0">
              <a:solidFill>
                <a:schemeClr val="bg1"/>
              </a:solidFill>
              <a:latin typeface="Calibri"/>
              <a:ea typeface="Calibri"/>
              <a:cs typeface="Calibri"/>
            </a:rPr>
            <a:t>Individualised care</a:t>
          </a:r>
          <a:endParaRPr lang="en-GB" dirty="0">
            <a:solidFill>
              <a:schemeClr val="bg1"/>
            </a:solidFill>
            <a:latin typeface="Aptos Display" panose="020F0302020204030204"/>
          </a:endParaRPr>
        </a:p>
      </dgm:t>
    </dgm:pt>
    <dgm:pt modelId="{D5689387-549A-455F-B97E-22CA606B8E8D}" type="parTrans" cxnId="{39E66F42-CE28-497D-B1A9-4CFD1D3CDC66}">
      <dgm:prSet/>
      <dgm:spPr/>
      <dgm:t>
        <a:bodyPr/>
        <a:lstStyle/>
        <a:p>
          <a:endParaRPr lang="en-GB"/>
        </a:p>
      </dgm:t>
    </dgm:pt>
    <dgm:pt modelId="{FF73449E-11E9-4A49-9239-1363DFD4A4AC}" type="sibTrans" cxnId="{39E66F42-CE28-497D-B1A9-4CFD1D3CDC66}">
      <dgm:prSet/>
      <dgm:spPr/>
      <dgm:t>
        <a:bodyPr/>
        <a:lstStyle/>
        <a:p>
          <a:endParaRPr lang="en-GB"/>
        </a:p>
      </dgm:t>
    </dgm:pt>
    <dgm:pt modelId="{627C9D9D-EF27-4D39-8ACF-D8313A5DB81D}" type="pres">
      <dgm:prSet presAssocID="{E56CCE99-F989-4591-BF00-B17570B5F725}" presName="CompostProcess" presStyleCnt="0">
        <dgm:presLayoutVars>
          <dgm:dir/>
          <dgm:resizeHandles val="exact"/>
        </dgm:presLayoutVars>
      </dgm:prSet>
      <dgm:spPr/>
    </dgm:pt>
    <dgm:pt modelId="{A43E0939-AFE2-4067-B0A7-1C762EE25073}" type="pres">
      <dgm:prSet presAssocID="{E56CCE99-F989-4591-BF00-B17570B5F725}" presName="arrow" presStyleLbl="bgShp" presStyleIdx="0" presStyleCnt="1"/>
      <dgm:spPr/>
    </dgm:pt>
    <dgm:pt modelId="{4B725431-A7DB-4A2F-99E6-08BC800A97F8}" type="pres">
      <dgm:prSet presAssocID="{E56CCE99-F989-4591-BF00-B17570B5F725}" presName="linearProcess" presStyleCnt="0"/>
      <dgm:spPr/>
    </dgm:pt>
    <dgm:pt modelId="{D8E460E9-45FA-4EDE-BFDA-A0308EE3F35B}" type="pres">
      <dgm:prSet presAssocID="{0812FC7B-0CED-4A21-91EF-7C2D51FA88F3}" presName="textNode" presStyleLbl="node1" presStyleIdx="0" presStyleCnt="5">
        <dgm:presLayoutVars>
          <dgm:bulletEnabled val="1"/>
        </dgm:presLayoutVars>
      </dgm:prSet>
      <dgm:spPr/>
    </dgm:pt>
    <dgm:pt modelId="{2D217820-22BE-49B1-A131-0B2DDFD89EB0}" type="pres">
      <dgm:prSet presAssocID="{E8323156-861C-46B6-B8D4-6F86C0D9F362}" presName="sibTrans" presStyleCnt="0"/>
      <dgm:spPr/>
    </dgm:pt>
    <dgm:pt modelId="{DBF64532-FF49-4D15-B2D5-88E65C20BED5}" type="pres">
      <dgm:prSet presAssocID="{C6878B6D-557E-4540-ADF1-4D1CAA24E371}" presName="textNode" presStyleLbl="node1" presStyleIdx="1" presStyleCnt="5">
        <dgm:presLayoutVars>
          <dgm:bulletEnabled val="1"/>
        </dgm:presLayoutVars>
      </dgm:prSet>
      <dgm:spPr/>
    </dgm:pt>
    <dgm:pt modelId="{5BB2543A-A631-436A-B273-BC0D18C0C97D}" type="pres">
      <dgm:prSet presAssocID="{010AC0F6-096A-475A-9444-E3658EB4B888}" presName="sibTrans" presStyleCnt="0"/>
      <dgm:spPr/>
    </dgm:pt>
    <dgm:pt modelId="{FCCEF2DD-CEBF-4E2C-A520-7EB02C38D66E}" type="pres">
      <dgm:prSet presAssocID="{6EAB4D5D-AC8F-40FD-8A85-4B0149EA4EDC}" presName="textNode" presStyleLbl="node1" presStyleIdx="2" presStyleCnt="5">
        <dgm:presLayoutVars>
          <dgm:bulletEnabled val="1"/>
        </dgm:presLayoutVars>
      </dgm:prSet>
      <dgm:spPr/>
    </dgm:pt>
    <dgm:pt modelId="{712E24B9-B44D-4D5F-BE67-477A55BB0C40}" type="pres">
      <dgm:prSet presAssocID="{FF73449E-11E9-4A49-9239-1363DFD4A4AC}" presName="sibTrans" presStyleCnt="0"/>
      <dgm:spPr/>
    </dgm:pt>
    <dgm:pt modelId="{9A1C54E9-D6D2-47AF-8DFB-15037C4DE150}" type="pres">
      <dgm:prSet presAssocID="{ABAD9C90-9309-4639-B5F6-BC497B36A294}" presName="textNode" presStyleLbl="node1" presStyleIdx="3" presStyleCnt="5">
        <dgm:presLayoutVars>
          <dgm:bulletEnabled val="1"/>
        </dgm:presLayoutVars>
      </dgm:prSet>
      <dgm:spPr/>
    </dgm:pt>
    <dgm:pt modelId="{09F3914B-8E29-4ACE-904E-09DCB5C48889}" type="pres">
      <dgm:prSet presAssocID="{F7530BF5-4EF7-4868-B8EF-C7F74AAC3311}" presName="sibTrans" presStyleCnt="0"/>
      <dgm:spPr/>
    </dgm:pt>
    <dgm:pt modelId="{2462A75C-C233-4DC0-85C4-FF91706A7924}" type="pres">
      <dgm:prSet presAssocID="{0B04B4C6-4562-49BF-B90F-5A249D34FCD8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8EBE2B3C-4205-4A92-A70D-CD103AA98739}" type="presOf" srcId="{6EAB4D5D-AC8F-40FD-8A85-4B0149EA4EDC}" destId="{FCCEF2DD-CEBF-4E2C-A520-7EB02C38D66E}" srcOrd="0" destOrd="0" presId="urn:microsoft.com/office/officeart/2005/8/layout/hProcess9"/>
    <dgm:cxn modelId="{39E66F42-CE28-497D-B1A9-4CFD1D3CDC66}" srcId="{E56CCE99-F989-4591-BF00-B17570B5F725}" destId="{6EAB4D5D-AC8F-40FD-8A85-4B0149EA4EDC}" srcOrd="2" destOrd="0" parTransId="{D5689387-549A-455F-B97E-22CA606B8E8D}" sibTransId="{FF73449E-11E9-4A49-9239-1363DFD4A4AC}"/>
    <dgm:cxn modelId="{BB8AE54A-0A73-495A-865B-5D1D93A4EF9A}" type="presOf" srcId="{C6878B6D-557E-4540-ADF1-4D1CAA24E371}" destId="{DBF64532-FF49-4D15-B2D5-88E65C20BED5}" srcOrd="0" destOrd="0" presId="urn:microsoft.com/office/officeart/2005/8/layout/hProcess9"/>
    <dgm:cxn modelId="{4F094E77-C77F-4C2A-809D-419934C4A8D7}" type="presOf" srcId="{0812FC7B-0CED-4A21-91EF-7C2D51FA88F3}" destId="{D8E460E9-45FA-4EDE-BFDA-A0308EE3F35B}" srcOrd="0" destOrd="0" presId="urn:microsoft.com/office/officeart/2005/8/layout/hProcess9"/>
    <dgm:cxn modelId="{8295F0AD-EE15-4FE3-A9F3-C33B112861B3}" type="presOf" srcId="{E56CCE99-F989-4591-BF00-B17570B5F725}" destId="{627C9D9D-EF27-4D39-8ACF-D8313A5DB81D}" srcOrd="0" destOrd="0" presId="urn:microsoft.com/office/officeart/2005/8/layout/hProcess9"/>
    <dgm:cxn modelId="{348CBBCD-C7E1-44B2-BE2A-FB4D5B1DC0CA}" srcId="{E56CCE99-F989-4591-BF00-B17570B5F725}" destId="{ABAD9C90-9309-4639-B5F6-BC497B36A294}" srcOrd="3" destOrd="0" parTransId="{C3A87591-FA98-4FD6-BB79-13AD94A62C99}" sibTransId="{F7530BF5-4EF7-4868-B8EF-C7F74AAC3311}"/>
    <dgm:cxn modelId="{8CED6FCF-8DAD-451C-8BD4-B0A77B9E4A22}" srcId="{E56CCE99-F989-4591-BF00-B17570B5F725}" destId="{C6878B6D-557E-4540-ADF1-4D1CAA24E371}" srcOrd="1" destOrd="0" parTransId="{C08BB853-D7A0-4B11-B294-6DD3312DE62D}" sibTransId="{010AC0F6-096A-475A-9444-E3658EB4B888}"/>
    <dgm:cxn modelId="{DBA456CF-047B-41FA-B60D-483CFBD7ADBE}" srcId="{E56CCE99-F989-4591-BF00-B17570B5F725}" destId="{0812FC7B-0CED-4A21-91EF-7C2D51FA88F3}" srcOrd="0" destOrd="0" parTransId="{D6648AFD-0052-4DAC-A87D-66B72353271A}" sibTransId="{E8323156-861C-46B6-B8D4-6F86C0D9F362}"/>
    <dgm:cxn modelId="{3D57C6D8-F0A1-4F4E-8362-F9CAE05A8F6F}" type="presOf" srcId="{0B04B4C6-4562-49BF-B90F-5A249D34FCD8}" destId="{2462A75C-C233-4DC0-85C4-FF91706A7924}" srcOrd="0" destOrd="0" presId="urn:microsoft.com/office/officeart/2005/8/layout/hProcess9"/>
    <dgm:cxn modelId="{24DEEBE8-5206-41A8-9430-DDC44888D055}" srcId="{E56CCE99-F989-4591-BF00-B17570B5F725}" destId="{0B04B4C6-4562-49BF-B90F-5A249D34FCD8}" srcOrd="4" destOrd="0" parTransId="{970C9BAA-F00D-4968-9758-0CD686545CEF}" sibTransId="{CC6E184C-39F9-49C3-BFF1-6378771CE44C}"/>
    <dgm:cxn modelId="{95FC91FA-63F5-44A6-AB93-913CAB0D5080}" type="presOf" srcId="{ABAD9C90-9309-4639-B5F6-BC497B36A294}" destId="{9A1C54E9-D6D2-47AF-8DFB-15037C4DE150}" srcOrd="0" destOrd="0" presId="urn:microsoft.com/office/officeart/2005/8/layout/hProcess9"/>
    <dgm:cxn modelId="{1B0CEEEF-2BAF-4D15-B7BD-06E9E32A0C85}" type="presParOf" srcId="{627C9D9D-EF27-4D39-8ACF-D8313A5DB81D}" destId="{A43E0939-AFE2-4067-B0A7-1C762EE25073}" srcOrd="0" destOrd="0" presId="urn:microsoft.com/office/officeart/2005/8/layout/hProcess9"/>
    <dgm:cxn modelId="{BB8F62B2-DA85-409E-9F14-0D9529AC815C}" type="presParOf" srcId="{627C9D9D-EF27-4D39-8ACF-D8313A5DB81D}" destId="{4B725431-A7DB-4A2F-99E6-08BC800A97F8}" srcOrd="1" destOrd="0" presId="urn:microsoft.com/office/officeart/2005/8/layout/hProcess9"/>
    <dgm:cxn modelId="{95DDDCCC-28A3-4C75-8995-EADD560BCBFA}" type="presParOf" srcId="{4B725431-A7DB-4A2F-99E6-08BC800A97F8}" destId="{D8E460E9-45FA-4EDE-BFDA-A0308EE3F35B}" srcOrd="0" destOrd="0" presId="urn:microsoft.com/office/officeart/2005/8/layout/hProcess9"/>
    <dgm:cxn modelId="{14D7D4FC-7C4C-44CA-9F94-CCD1071CD642}" type="presParOf" srcId="{4B725431-A7DB-4A2F-99E6-08BC800A97F8}" destId="{2D217820-22BE-49B1-A131-0B2DDFD89EB0}" srcOrd="1" destOrd="0" presId="urn:microsoft.com/office/officeart/2005/8/layout/hProcess9"/>
    <dgm:cxn modelId="{EE64CD0C-11FA-4826-B39F-AEB3D55E1063}" type="presParOf" srcId="{4B725431-A7DB-4A2F-99E6-08BC800A97F8}" destId="{DBF64532-FF49-4D15-B2D5-88E65C20BED5}" srcOrd="2" destOrd="0" presId="urn:microsoft.com/office/officeart/2005/8/layout/hProcess9"/>
    <dgm:cxn modelId="{2F396A13-FC37-459B-8469-4DECBA636ADF}" type="presParOf" srcId="{4B725431-A7DB-4A2F-99E6-08BC800A97F8}" destId="{5BB2543A-A631-436A-B273-BC0D18C0C97D}" srcOrd="3" destOrd="0" presId="urn:microsoft.com/office/officeart/2005/8/layout/hProcess9"/>
    <dgm:cxn modelId="{C6D96178-A247-4D94-8C93-B903CC2B1F66}" type="presParOf" srcId="{4B725431-A7DB-4A2F-99E6-08BC800A97F8}" destId="{FCCEF2DD-CEBF-4E2C-A520-7EB02C38D66E}" srcOrd="4" destOrd="0" presId="urn:microsoft.com/office/officeart/2005/8/layout/hProcess9"/>
    <dgm:cxn modelId="{EE8FC27C-B804-46A1-97AD-A37F2B0E8F72}" type="presParOf" srcId="{4B725431-A7DB-4A2F-99E6-08BC800A97F8}" destId="{712E24B9-B44D-4D5F-BE67-477A55BB0C40}" srcOrd="5" destOrd="0" presId="urn:microsoft.com/office/officeart/2005/8/layout/hProcess9"/>
    <dgm:cxn modelId="{2EE24AA3-2019-4D7E-88D2-2CAF7A5EC763}" type="presParOf" srcId="{4B725431-A7DB-4A2F-99E6-08BC800A97F8}" destId="{9A1C54E9-D6D2-47AF-8DFB-15037C4DE150}" srcOrd="6" destOrd="0" presId="urn:microsoft.com/office/officeart/2005/8/layout/hProcess9"/>
    <dgm:cxn modelId="{E4F0B9DE-E3CB-43E6-99FA-C812639DE5EA}" type="presParOf" srcId="{4B725431-A7DB-4A2F-99E6-08BC800A97F8}" destId="{09F3914B-8E29-4ACE-904E-09DCB5C48889}" srcOrd="7" destOrd="0" presId="urn:microsoft.com/office/officeart/2005/8/layout/hProcess9"/>
    <dgm:cxn modelId="{5384EE06-A882-45D7-8B8A-502063A27699}" type="presParOf" srcId="{4B725431-A7DB-4A2F-99E6-08BC800A97F8}" destId="{2462A75C-C233-4DC0-85C4-FF91706A7924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313319F-D2AD-4BDB-B934-B8D51820DC2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4D5FF4B-379B-484B-A79E-9F133EE5047E}">
      <dgm:prSet custT="1"/>
      <dgm:spPr/>
      <dgm:t>
        <a:bodyPr/>
        <a:lstStyle/>
        <a:p>
          <a:endParaRPr lang="en-GB" sz="2400" b="1"/>
        </a:p>
        <a:p>
          <a:r>
            <a:rPr lang="en-GB" sz="2800" b="1"/>
            <a:t>Highly significant improvements in:</a:t>
          </a:r>
        </a:p>
        <a:p>
          <a:r>
            <a:rPr lang="en-GB" sz="1400" b="0">
              <a:sym typeface="Wingdings" panose="05000000000000000000" pitchFamily="2" charset="2"/>
            </a:rPr>
            <a:t></a:t>
          </a:r>
          <a:r>
            <a:rPr lang="en-GB" sz="2400" b="0">
              <a:sym typeface="Wingdings" panose="05000000000000000000" pitchFamily="2" charset="2"/>
            </a:rPr>
            <a:t> </a:t>
          </a:r>
          <a:r>
            <a:rPr lang="en-GB" sz="2400" b="0"/>
            <a:t>Psychological distress</a:t>
          </a:r>
        </a:p>
        <a:p>
          <a:pPr>
            <a:buFont typeface="Arial" panose="020B0604020202020204" pitchFamily="34" charset="0"/>
            <a:buChar char="•"/>
          </a:pPr>
          <a:r>
            <a:rPr lang="en-GB" sz="1400" b="0">
              <a:sym typeface="Wingdings" panose="05000000000000000000" pitchFamily="2" charset="2"/>
            </a:rPr>
            <a:t></a:t>
          </a:r>
          <a:r>
            <a:rPr lang="en-GB" sz="2400" b="0">
              <a:sym typeface="Wingdings" panose="05000000000000000000" pitchFamily="2" charset="2"/>
            </a:rPr>
            <a:t> </a:t>
          </a:r>
          <a:r>
            <a:rPr lang="en-GB" sz="2400" b="0"/>
            <a:t>Quality of life</a:t>
          </a:r>
        </a:p>
        <a:p>
          <a:pPr>
            <a:buFont typeface="Arial" panose="020B0604020202020204" pitchFamily="34" charset="0"/>
            <a:buChar char="•"/>
          </a:pPr>
          <a:r>
            <a:rPr lang="en-GB" sz="1400" b="0">
              <a:sym typeface="Wingdings" panose="05000000000000000000" pitchFamily="2" charset="2"/>
            </a:rPr>
            <a:t></a:t>
          </a:r>
          <a:r>
            <a:rPr lang="en-GB" sz="2400" b="0">
              <a:sym typeface="Wingdings" panose="05000000000000000000" pitchFamily="2" charset="2"/>
            </a:rPr>
            <a:t> </a:t>
          </a:r>
          <a:r>
            <a:rPr lang="en-GB" sz="2400" b="0"/>
            <a:t>Impairments in functioning</a:t>
          </a:r>
        </a:p>
        <a:p>
          <a:r>
            <a:rPr lang="en-GB" sz="2400" b="1"/>
            <a:t> </a:t>
          </a:r>
        </a:p>
        <a:p>
          <a:endParaRPr lang="en-GB" sz="1600"/>
        </a:p>
      </dgm:t>
    </dgm:pt>
    <dgm:pt modelId="{ACDB5605-A264-43D0-B461-65DB4779556F}" type="parTrans" cxnId="{4D8B93D3-0BA4-4F87-82BE-2087D3BB549F}">
      <dgm:prSet/>
      <dgm:spPr/>
      <dgm:t>
        <a:bodyPr/>
        <a:lstStyle/>
        <a:p>
          <a:endParaRPr lang="en-GB" sz="2000"/>
        </a:p>
      </dgm:t>
    </dgm:pt>
    <dgm:pt modelId="{EE2BDA03-63A6-4D37-9C70-F2378C09D468}" type="sibTrans" cxnId="{4D8B93D3-0BA4-4F87-82BE-2087D3BB549F}">
      <dgm:prSet/>
      <dgm:spPr/>
      <dgm:t>
        <a:bodyPr/>
        <a:lstStyle/>
        <a:p>
          <a:endParaRPr lang="en-GB" sz="2000"/>
        </a:p>
      </dgm:t>
    </dgm:pt>
    <dgm:pt modelId="{AFF55C06-D0BC-4696-82D4-3BB6903BCF3C}">
      <dgm:prSet custT="1"/>
      <dgm:spPr/>
      <dgm:t>
        <a:bodyPr/>
        <a:lstStyle/>
        <a:p>
          <a:endParaRPr lang="en-GB" sz="1400"/>
        </a:p>
      </dgm:t>
    </dgm:pt>
    <dgm:pt modelId="{5C50AD61-03B2-4593-9380-D516601B09A5}" type="parTrans" cxnId="{2F3740C6-61EB-4B2B-9285-8B370ECEE420}">
      <dgm:prSet/>
      <dgm:spPr/>
      <dgm:t>
        <a:bodyPr/>
        <a:lstStyle/>
        <a:p>
          <a:endParaRPr lang="en-GB" sz="2000"/>
        </a:p>
      </dgm:t>
    </dgm:pt>
    <dgm:pt modelId="{94CC4764-1280-4017-8EB4-EA3587AD0D83}" type="sibTrans" cxnId="{2F3740C6-61EB-4B2B-9285-8B370ECEE420}">
      <dgm:prSet/>
      <dgm:spPr/>
      <dgm:t>
        <a:bodyPr/>
        <a:lstStyle/>
        <a:p>
          <a:endParaRPr lang="en-GB" sz="2000"/>
        </a:p>
      </dgm:t>
    </dgm:pt>
    <dgm:pt modelId="{49410C2F-8E4A-47E6-BBA7-C7E3ED697C74}">
      <dgm:prSet custT="1"/>
      <dgm:spPr/>
      <dgm:t>
        <a:bodyPr/>
        <a:lstStyle/>
        <a:p>
          <a:r>
            <a:rPr lang="en-GB" sz="2800" b="1"/>
            <a:t>Cost-effective: approx. 6k QALY </a:t>
          </a:r>
        </a:p>
      </dgm:t>
    </dgm:pt>
    <dgm:pt modelId="{A771AFA1-0E31-4B9E-8D89-572ABAC671D8}" type="parTrans" cxnId="{9F7EB8C3-5668-4D00-9B3E-19F990785AB0}">
      <dgm:prSet/>
      <dgm:spPr/>
      <dgm:t>
        <a:bodyPr/>
        <a:lstStyle/>
        <a:p>
          <a:endParaRPr lang="en-GB" sz="2000"/>
        </a:p>
      </dgm:t>
    </dgm:pt>
    <dgm:pt modelId="{1D5D2636-C96F-4F65-A34B-1998027D73F1}" type="sibTrans" cxnId="{9F7EB8C3-5668-4D00-9B3E-19F990785AB0}">
      <dgm:prSet/>
      <dgm:spPr/>
      <dgm:t>
        <a:bodyPr/>
        <a:lstStyle/>
        <a:p>
          <a:endParaRPr lang="en-GB" sz="2000"/>
        </a:p>
      </dgm:t>
    </dgm:pt>
    <dgm:pt modelId="{579C918C-BEC2-44F8-A868-DD1A0B301E14}">
      <dgm:prSet custT="1"/>
      <dgm:spPr/>
      <dgm:t>
        <a:bodyPr/>
        <a:lstStyle/>
        <a:p>
          <a:r>
            <a:rPr lang="en-GB" sz="2800" b="1"/>
            <a:t>Demonstrating a psychological model for addictions and mental health services across Wales</a:t>
          </a:r>
        </a:p>
      </dgm:t>
    </dgm:pt>
    <dgm:pt modelId="{9B60219C-C2D0-4B65-ADEA-F6522C687A6D}" type="parTrans" cxnId="{D3D413E4-8A6F-4B89-85FF-8B2A2711F57B}">
      <dgm:prSet/>
      <dgm:spPr/>
      <dgm:t>
        <a:bodyPr/>
        <a:lstStyle/>
        <a:p>
          <a:endParaRPr lang="en-GB" sz="2000"/>
        </a:p>
      </dgm:t>
    </dgm:pt>
    <dgm:pt modelId="{D835C785-7E26-49D4-83EB-262BD08531A8}" type="sibTrans" cxnId="{D3D413E4-8A6F-4B89-85FF-8B2A2711F57B}">
      <dgm:prSet/>
      <dgm:spPr/>
      <dgm:t>
        <a:bodyPr/>
        <a:lstStyle/>
        <a:p>
          <a:endParaRPr lang="en-GB" sz="2000"/>
        </a:p>
      </dgm:t>
    </dgm:pt>
    <dgm:pt modelId="{5C6ACE2C-4BD0-454E-AF48-7C90A9BE0B54}" type="pres">
      <dgm:prSet presAssocID="{3313319F-D2AD-4BDB-B934-B8D51820DC2F}" presName="linear" presStyleCnt="0">
        <dgm:presLayoutVars>
          <dgm:animLvl val="lvl"/>
          <dgm:resizeHandles val="exact"/>
        </dgm:presLayoutVars>
      </dgm:prSet>
      <dgm:spPr/>
    </dgm:pt>
    <dgm:pt modelId="{13A2822B-9E20-4D33-A4E0-C1041BBCAA66}" type="pres">
      <dgm:prSet presAssocID="{B4D5FF4B-379B-484B-A79E-9F133EE5047E}" presName="parentText" presStyleLbl="node1" presStyleIdx="0" presStyleCnt="3" custScaleY="167070">
        <dgm:presLayoutVars>
          <dgm:chMax val="0"/>
          <dgm:bulletEnabled val="1"/>
        </dgm:presLayoutVars>
      </dgm:prSet>
      <dgm:spPr/>
    </dgm:pt>
    <dgm:pt modelId="{774A3D97-A0FE-4E90-BFF2-59327AF7D04D}" type="pres">
      <dgm:prSet presAssocID="{B4D5FF4B-379B-484B-A79E-9F133EE5047E}" presName="childText" presStyleLbl="revTx" presStyleIdx="0" presStyleCnt="1">
        <dgm:presLayoutVars>
          <dgm:bulletEnabled val="1"/>
        </dgm:presLayoutVars>
      </dgm:prSet>
      <dgm:spPr/>
    </dgm:pt>
    <dgm:pt modelId="{CA76FE99-B146-4A62-8D1B-F1BB72B041FC}" type="pres">
      <dgm:prSet presAssocID="{49410C2F-8E4A-47E6-BBA7-C7E3ED697C74}" presName="parentText" presStyleLbl="node1" presStyleIdx="1" presStyleCnt="3" custScaleY="72667" custLinFactY="-641" custLinFactNeighborY="-100000">
        <dgm:presLayoutVars>
          <dgm:chMax val="0"/>
          <dgm:bulletEnabled val="1"/>
        </dgm:presLayoutVars>
      </dgm:prSet>
      <dgm:spPr/>
    </dgm:pt>
    <dgm:pt modelId="{2627B2EB-6F35-4C88-89AB-938BC25A4CDC}" type="pres">
      <dgm:prSet presAssocID="{1D5D2636-C96F-4F65-A34B-1998027D73F1}" presName="spacer" presStyleCnt="0"/>
      <dgm:spPr/>
    </dgm:pt>
    <dgm:pt modelId="{43EB8253-2AA6-4E20-B57C-E9F47FFAEFF1}" type="pres">
      <dgm:prSet presAssocID="{579C918C-BEC2-44F8-A868-DD1A0B301E14}" presName="parentText" presStyleLbl="node1" presStyleIdx="2" presStyleCnt="3" custScaleY="83339" custLinFactY="13668" custLinFactNeighborY="100000">
        <dgm:presLayoutVars>
          <dgm:chMax val="0"/>
          <dgm:bulletEnabled val="1"/>
        </dgm:presLayoutVars>
      </dgm:prSet>
      <dgm:spPr/>
    </dgm:pt>
  </dgm:ptLst>
  <dgm:cxnLst>
    <dgm:cxn modelId="{836CE867-A1A3-4C83-8912-A8D6E441C4DA}" type="presOf" srcId="{B4D5FF4B-379B-484B-A79E-9F133EE5047E}" destId="{13A2822B-9E20-4D33-A4E0-C1041BBCAA66}" srcOrd="0" destOrd="0" presId="urn:microsoft.com/office/officeart/2005/8/layout/vList2"/>
    <dgm:cxn modelId="{6D512474-34E9-4F15-885F-23D284C38A33}" type="presOf" srcId="{49410C2F-8E4A-47E6-BBA7-C7E3ED697C74}" destId="{CA76FE99-B146-4A62-8D1B-F1BB72B041FC}" srcOrd="0" destOrd="0" presId="urn:microsoft.com/office/officeart/2005/8/layout/vList2"/>
    <dgm:cxn modelId="{77937F75-98B8-41E4-AD5F-FA0A13D83FB1}" type="presOf" srcId="{3313319F-D2AD-4BDB-B934-B8D51820DC2F}" destId="{5C6ACE2C-4BD0-454E-AF48-7C90A9BE0B54}" srcOrd="0" destOrd="0" presId="urn:microsoft.com/office/officeart/2005/8/layout/vList2"/>
    <dgm:cxn modelId="{F6758E8B-4481-4D53-BF1F-6389F5AB47B3}" type="presOf" srcId="{AFF55C06-D0BC-4696-82D4-3BB6903BCF3C}" destId="{774A3D97-A0FE-4E90-BFF2-59327AF7D04D}" srcOrd="0" destOrd="0" presId="urn:microsoft.com/office/officeart/2005/8/layout/vList2"/>
    <dgm:cxn modelId="{9F7EB8C3-5668-4D00-9B3E-19F990785AB0}" srcId="{3313319F-D2AD-4BDB-B934-B8D51820DC2F}" destId="{49410C2F-8E4A-47E6-BBA7-C7E3ED697C74}" srcOrd="1" destOrd="0" parTransId="{A771AFA1-0E31-4B9E-8D89-572ABAC671D8}" sibTransId="{1D5D2636-C96F-4F65-A34B-1998027D73F1}"/>
    <dgm:cxn modelId="{2F3740C6-61EB-4B2B-9285-8B370ECEE420}" srcId="{B4D5FF4B-379B-484B-A79E-9F133EE5047E}" destId="{AFF55C06-D0BC-4696-82D4-3BB6903BCF3C}" srcOrd="0" destOrd="0" parTransId="{5C50AD61-03B2-4593-9380-D516601B09A5}" sibTransId="{94CC4764-1280-4017-8EB4-EA3587AD0D83}"/>
    <dgm:cxn modelId="{4D8B93D3-0BA4-4F87-82BE-2087D3BB549F}" srcId="{3313319F-D2AD-4BDB-B934-B8D51820DC2F}" destId="{B4D5FF4B-379B-484B-A79E-9F133EE5047E}" srcOrd="0" destOrd="0" parTransId="{ACDB5605-A264-43D0-B461-65DB4779556F}" sibTransId="{EE2BDA03-63A6-4D37-9C70-F2378C09D468}"/>
    <dgm:cxn modelId="{78019FD3-2E59-4FC4-9B96-50A1FB673EB4}" type="presOf" srcId="{579C918C-BEC2-44F8-A868-DD1A0B301E14}" destId="{43EB8253-2AA6-4E20-B57C-E9F47FFAEFF1}" srcOrd="0" destOrd="0" presId="urn:microsoft.com/office/officeart/2005/8/layout/vList2"/>
    <dgm:cxn modelId="{D3D413E4-8A6F-4B89-85FF-8B2A2711F57B}" srcId="{3313319F-D2AD-4BDB-B934-B8D51820DC2F}" destId="{579C918C-BEC2-44F8-A868-DD1A0B301E14}" srcOrd="2" destOrd="0" parTransId="{9B60219C-C2D0-4B65-ADEA-F6522C687A6D}" sibTransId="{D835C785-7E26-49D4-83EB-262BD08531A8}"/>
    <dgm:cxn modelId="{07036B12-938F-4C0B-B70A-0E0EDB04ACB7}" type="presParOf" srcId="{5C6ACE2C-4BD0-454E-AF48-7C90A9BE0B54}" destId="{13A2822B-9E20-4D33-A4E0-C1041BBCAA66}" srcOrd="0" destOrd="0" presId="urn:microsoft.com/office/officeart/2005/8/layout/vList2"/>
    <dgm:cxn modelId="{C5C40D7C-A6D9-49C7-9DD0-8B819195A15F}" type="presParOf" srcId="{5C6ACE2C-4BD0-454E-AF48-7C90A9BE0B54}" destId="{774A3D97-A0FE-4E90-BFF2-59327AF7D04D}" srcOrd="1" destOrd="0" presId="urn:microsoft.com/office/officeart/2005/8/layout/vList2"/>
    <dgm:cxn modelId="{B09918F3-C0B1-4908-844C-68FEB57E34AD}" type="presParOf" srcId="{5C6ACE2C-4BD0-454E-AF48-7C90A9BE0B54}" destId="{CA76FE99-B146-4A62-8D1B-F1BB72B041FC}" srcOrd="2" destOrd="0" presId="urn:microsoft.com/office/officeart/2005/8/layout/vList2"/>
    <dgm:cxn modelId="{C24D9EE7-19BC-426F-BB40-3FEB43F1F575}" type="presParOf" srcId="{5C6ACE2C-4BD0-454E-AF48-7C90A9BE0B54}" destId="{2627B2EB-6F35-4C88-89AB-938BC25A4CDC}" srcOrd="3" destOrd="0" presId="urn:microsoft.com/office/officeart/2005/8/layout/vList2"/>
    <dgm:cxn modelId="{B392EA10-F9A6-437B-B4C1-5251BA0342B1}" type="presParOf" srcId="{5C6ACE2C-4BD0-454E-AF48-7C90A9BE0B54}" destId="{43EB8253-2AA6-4E20-B57C-E9F47FFAEFF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828153-E0FF-4947-A095-6D8F34431965}">
      <dsp:nvSpPr>
        <dsp:cNvPr id="0" name=""/>
        <dsp:cNvSpPr/>
      </dsp:nvSpPr>
      <dsp:spPr>
        <a:xfrm>
          <a:off x="0" y="0"/>
          <a:ext cx="11534049" cy="80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Need for increased understanding of working with those presenting with trauma and substance use problems</a:t>
          </a:r>
        </a:p>
      </dsp:txBody>
      <dsp:txXfrm>
        <a:off x="39295" y="39295"/>
        <a:ext cx="11455459" cy="726370"/>
      </dsp:txXfrm>
    </dsp:sp>
    <dsp:sp modelId="{E6830888-16FF-40B1-82BA-8CFF6CACE697}">
      <dsp:nvSpPr>
        <dsp:cNvPr id="0" name=""/>
        <dsp:cNvSpPr/>
      </dsp:nvSpPr>
      <dsp:spPr>
        <a:xfrm>
          <a:off x="0" y="870871"/>
          <a:ext cx="11534049" cy="80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Lack of research</a:t>
          </a:r>
        </a:p>
      </dsp:txBody>
      <dsp:txXfrm>
        <a:off x="39295" y="910166"/>
        <a:ext cx="11455459" cy="726370"/>
      </dsp:txXfrm>
    </dsp:sp>
    <dsp:sp modelId="{F6D92B72-E301-4C61-9304-2E50840CD7A3}">
      <dsp:nvSpPr>
        <dsp:cNvPr id="0" name=""/>
        <dsp:cNvSpPr/>
      </dsp:nvSpPr>
      <dsp:spPr>
        <a:xfrm>
          <a:off x="0" y="1799671"/>
          <a:ext cx="11534049" cy="80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Clinicians don’t feel confident/competent</a:t>
          </a:r>
        </a:p>
      </dsp:txBody>
      <dsp:txXfrm>
        <a:off x="39295" y="1838966"/>
        <a:ext cx="11455459" cy="726370"/>
      </dsp:txXfrm>
    </dsp:sp>
    <dsp:sp modelId="{4EB3D612-CBE9-40D1-922A-485102576DED}">
      <dsp:nvSpPr>
        <dsp:cNvPr id="0" name=""/>
        <dsp:cNvSpPr/>
      </dsp:nvSpPr>
      <dsp:spPr>
        <a:xfrm>
          <a:off x="0" y="2728471"/>
          <a:ext cx="11534049" cy="80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TSW and WG funded </a:t>
          </a:r>
        </a:p>
      </dsp:txBody>
      <dsp:txXfrm>
        <a:off x="39295" y="2767766"/>
        <a:ext cx="11455459" cy="726370"/>
      </dsp:txXfrm>
    </dsp:sp>
    <dsp:sp modelId="{A466D736-9628-472E-B097-8B87D17D50E1}">
      <dsp:nvSpPr>
        <dsp:cNvPr id="0" name=""/>
        <dsp:cNvSpPr/>
      </dsp:nvSpPr>
      <dsp:spPr>
        <a:xfrm>
          <a:off x="0" y="3657271"/>
          <a:ext cx="11534049" cy="80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In-line with the All Wales Co-occurring Framework</a:t>
          </a:r>
        </a:p>
      </dsp:txBody>
      <dsp:txXfrm>
        <a:off x="39295" y="3696566"/>
        <a:ext cx="11455459" cy="7263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567090-8AA1-4C24-8C15-0877EE120507}">
      <dsp:nvSpPr>
        <dsp:cNvPr id="0" name=""/>
        <dsp:cNvSpPr/>
      </dsp:nvSpPr>
      <dsp:spPr>
        <a:xfrm rot="5400000">
          <a:off x="2705192" y="-589753"/>
          <a:ext cx="1753176" cy="33710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300" kern="1200"/>
            <a:t>High levels of trauma exposure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300" kern="1200"/>
            <a:t>PTSD lifetime 26-52%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300" kern="1200"/>
            <a:t>PTSD current 15-42%</a:t>
          </a:r>
        </a:p>
      </dsp:txBody>
      <dsp:txXfrm rot="-5400000">
        <a:off x="1896237" y="304785"/>
        <a:ext cx="3285505" cy="1582010"/>
      </dsp:txXfrm>
    </dsp:sp>
    <dsp:sp modelId="{57FE7EB3-1BA0-48AE-8992-9804A18E312B}">
      <dsp:nvSpPr>
        <dsp:cNvPr id="0" name=""/>
        <dsp:cNvSpPr/>
      </dsp:nvSpPr>
      <dsp:spPr>
        <a:xfrm>
          <a:off x="0" y="54"/>
          <a:ext cx="1896237" cy="21914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SUD populations</a:t>
          </a:r>
        </a:p>
      </dsp:txBody>
      <dsp:txXfrm>
        <a:off x="92567" y="92621"/>
        <a:ext cx="1711103" cy="2006336"/>
      </dsp:txXfrm>
    </dsp:sp>
    <dsp:sp modelId="{39C259B3-44B4-4ED8-92B6-5042F1990030}">
      <dsp:nvSpPr>
        <dsp:cNvPr id="0" name=""/>
        <dsp:cNvSpPr/>
      </dsp:nvSpPr>
      <dsp:spPr>
        <a:xfrm rot="5400000">
          <a:off x="2705192" y="1711290"/>
          <a:ext cx="1753176" cy="33710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300" kern="1200"/>
            <a:t>Comorbid Problematic substance use 19-35%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300" kern="1200"/>
            <a:t>Comorbid Problematic alcohol use  36-52%</a:t>
          </a:r>
        </a:p>
      </dsp:txBody>
      <dsp:txXfrm rot="-5400000">
        <a:off x="1896237" y="2605829"/>
        <a:ext cx="3285505" cy="1582010"/>
      </dsp:txXfrm>
    </dsp:sp>
    <dsp:sp modelId="{D7E0F366-4920-42C4-A281-3F4A00B838E9}">
      <dsp:nvSpPr>
        <dsp:cNvPr id="0" name=""/>
        <dsp:cNvSpPr/>
      </dsp:nvSpPr>
      <dsp:spPr>
        <a:xfrm>
          <a:off x="0" y="2301099"/>
          <a:ext cx="1896237" cy="21914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PTSD populations</a:t>
          </a:r>
        </a:p>
      </dsp:txBody>
      <dsp:txXfrm>
        <a:off x="92567" y="2393666"/>
        <a:ext cx="1711103" cy="20063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934CCC-801B-4559-8691-3AD91EB37E3C}">
      <dsp:nvSpPr>
        <dsp:cNvPr id="0" name=""/>
        <dsp:cNvSpPr/>
      </dsp:nvSpPr>
      <dsp:spPr>
        <a:xfrm>
          <a:off x="0" y="2158"/>
          <a:ext cx="6303961" cy="80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Complex histories</a:t>
          </a:r>
        </a:p>
      </dsp:txBody>
      <dsp:txXfrm>
        <a:off x="39295" y="41453"/>
        <a:ext cx="6225371" cy="726370"/>
      </dsp:txXfrm>
    </dsp:sp>
    <dsp:sp modelId="{10458774-5ABE-4309-8D92-A7C97B972828}">
      <dsp:nvSpPr>
        <dsp:cNvPr id="0" name=""/>
        <dsp:cNvSpPr/>
      </dsp:nvSpPr>
      <dsp:spPr>
        <a:xfrm>
          <a:off x="0" y="807118"/>
          <a:ext cx="6303961" cy="712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0151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/>
            <a:t>multiple traumas and adverse events</a:t>
          </a:r>
        </a:p>
      </dsp:txBody>
      <dsp:txXfrm>
        <a:off x="0" y="807118"/>
        <a:ext cx="6303961" cy="712080"/>
      </dsp:txXfrm>
    </dsp:sp>
    <dsp:sp modelId="{6F6DA611-C2A9-4301-B944-50BDF8DE49FB}">
      <dsp:nvSpPr>
        <dsp:cNvPr id="0" name=""/>
        <dsp:cNvSpPr/>
      </dsp:nvSpPr>
      <dsp:spPr>
        <a:xfrm>
          <a:off x="0" y="1326349"/>
          <a:ext cx="6303961" cy="80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Complex presentations </a:t>
          </a:r>
        </a:p>
      </dsp:txBody>
      <dsp:txXfrm>
        <a:off x="39295" y="1365644"/>
        <a:ext cx="6225371" cy="726370"/>
      </dsp:txXfrm>
    </dsp:sp>
    <dsp:sp modelId="{3A419DC7-16CD-45DD-A58F-CC34D28045CD}">
      <dsp:nvSpPr>
        <dsp:cNvPr id="0" name=""/>
        <dsp:cNvSpPr/>
      </dsp:nvSpPr>
      <dsp:spPr>
        <a:xfrm>
          <a:off x="0" y="2324158"/>
          <a:ext cx="6303961" cy="10236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0151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/>
            <a:t>multiple problems and comorbidities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/>
            <a:t>often physical and cognitive impairment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/>
            <a:t>homelessness, violence, suicidal ideation</a:t>
          </a:r>
        </a:p>
      </dsp:txBody>
      <dsp:txXfrm>
        <a:off x="0" y="2324158"/>
        <a:ext cx="6303961" cy="1023615"/>
      </dsp:txXfrm>
    </dsp:sp>
    <dsp:sp modelId="{322BEED1-25E4-44AC-B87B-4E0DC2599FF5}">
      <dsp:nvSpPr>
        <dsp:cNvPr id="0" name=""/>
        <dsp:cNvSpPr/>
      </dsp:nvSpPr>
      <dsp:spPr>
        <a:xfrm>
          <a:off x="0" y="3347773"/>
          <a:ext cx="6303961" cy="80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Case management needs</a:t>
          </a:r>
        </a:p>
      </dsp:txBody>
      <dsp:txXfrm>
        <a:off x="39295" y="3387068"/>
        <a:ext cx="6225371" cy="726370"/>
      </dsp:txXfrm>
    </dsp:sp>
    <dsp:sp modelId="{6202575F-0F2C-4136-AD5F-9C97EAD946C6}">
      <dsp:nvSpPr>
        <dsp:cNvPr id="0" name=""/>
        <dsp:cNvSpPr/>
      </dsp:nvSpPr>
      <dsp:spPr>
        <a:xfrm>
          <a:off x="0" y="4152733"/>
          <a:ext cx="6303961" cy="9568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0151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/>
            <a:t>E.g. housing, access to health care, criminal justice system, risk management</a:t>
          </a:r>
        </a:p>
      </dsp:txBody>
      <dsp:txXfrm>
        <a:off x="0" y="4152733"/>
        <a:ext cx="6303961" cy="9568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AF038F-708A-4C62-890C-377537B64ED9}">
      <dsp:nvSpPr>
        <dsp:cNvPr id="0" name=""/>
        <dsp:cNvSpPr/>
      </dsp:nvSpPr>
      <dsp:spPr>
        <a:xfrm>
          <a:off x="0" y="859914"/>
          <a:ext cx="6639559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/>
            <a:t>Where do we start?</a:t>
          </a:r>
        </a:p>
      </dsp:txBody>
      <dsp:txXfrm>
        <a:off x="32784" y="892698"/>
        <a:ext cx="6573991" cy="606012"/>
      </dsp:txXfrm>
    </dsp:sp>
    <dsp:sp modelId="{C35FB52D-CB53-4635-92B4-40B71A3FDBDC}">
      <dsp:nvSpPr>
        <dsp:cNvPr id="0" name=""/>
        <dsp:cNvSpPr/>
      </dsp:nvSpPr>
      <dsp:spPr>
        <a:xfrm>
          <a:off x="0" y="1612134"/>
          <a:ext cx="6639559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/>
            <a:t>Fear of making things worse</a:t>
          </a:r>
        </a:p>
      </dsp:txBody>
      <dsp:txXfrm>
        <a:off x="32784" y="1644918"/>
        <a:ext cx="6573991" cy="606012"/>
      </dsp:txXfrm>
    </dsp:sp>
    <dsp:sp modelId="{7EA34260-3933-4716-8527-6E84195C7F31}">
      <dsp:nvSpPr>
        <dsp:cNvPr id="0" name=""/>
        <dsp:cNvSpPr/>
      </dsp:nvSpPr>
      <dsp:spPr>
        <a:xfrm>
          <a:off x="0" y="2364355"/>
          <a:ext cx="6639559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/>
            <a:t>Uncertainty about the need for abstinence</a:t>
          </a:r>
        </a:p>
      </dsp:txBody>
      <dsp:txXfrm>
        <a:off x="32784" y="2397139"/>
        <a:ext cx="6573991" cy="606012"/>
      </dsp:txXfrm>
    </dsp:sp>
    <dsp:sp modelId="{5330B370-14F7-48EE-BBDB-0AAF8532CC4A}">
      <dsp:nvSpPr>
        <dsp:cNvPr id="0" name=""/>
        <dsp:cNvSpPr/>
      </dsp:nvSpPr>
      <dsp:spPr>
        <a:xfrm>
          <a:off x="0" y="3116575"/>
          <a:ext cx="6639559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/>
            <a:t>Uncertainty about the evidence</a:t>
          </a:r>
        </a:p>
      </dsp:txBody>
      <dsp:txXfrm>
        <a:off x="32784" y="3149359"/>
        <a:ext cx="6573991" cy="606012"/>
      </dsp:txXfrm>
    </dsp:sp>
    <dsp:sp modelId="{6847387C-1B47-4165-8974-C2CF56753218}">
      <dsp:nvSpPr>
        <dsp:cNvPr id="0" name=""/>
        <dsp:cNvSpPr/>
      </dsp:nvSpPr>
      <dsp:spPr>
        <a:xfrm>
          <a:off x="0" y="3788155"/>
          <a:ext cx="6639559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0806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/>
            <a:t>AUD &amp; SUD frequent exclusions from RCTs</a:t>
          </a:r>
        </a:p>
      </dsp:txBody>
      <dsp:txXfrm>
        <a:off x="0" y="3788155"/>
        <a:ext cx="6639559" cy="4636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E537F3-2855-4963-BEE0-AD26344A8407}">
      <dsp:nvSpPr>
        <dsp:cNvPr id="0" name=""/>
        <dsp:cNvSpPr/>
      </dsp:nvSpPr>
      <dsp:spPr>
        <a:xfrm>
          <a:off x="0" y="14487"/>
          <a:ext cx="10515600" cy="1193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>
              <a:latin typeface="Aptos Display" panose="020F0302020204030204"/>
            </a:rPr>
            <a:t>Example</a:t>
          </a:r>
          <a:r>
            <a:rPr lang="en-GB" sz="3000" kern="1200"/>
            <a:t> of effectively treating PTSD and addiction simultaneously</a:t>
          </a:r>
        </a:p>
      </dsp:txBody>
      <dsp:txXfrm>
        <a:off x="58257" y="72744"/>
        <a:ext cx="10399086" cy="107688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3E0939-AFE2-4067-B0A7-1C762EE25073}">
      <dsp:nvSpPr>
        <dsp:cNvPr id="0" name=""/>
        <dsp:cNvSpPr/>
      </dsp:nvSpPr>
      <dsp:spPr>
        <a:xfrm>
          <a:off x="772953" y="0"/>
          <a:ext cx="8760142" cy="296814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E460E9-45FA-4EDE-BFDA-A0308EE3F35B}">
      <dsp:nvSpPr>
        <dsp:cNvPr id="0" name=""/>
        <dsp:cNvSpPr/>
      </dsp:nvSpPr>
      <dsp:spPr>
        <a:xfrm>
          <a:off x="2354" y="890444"/>
          <a:ext cx="1973310" cy="11872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Rapid access</a:t>
          </a:r>
        </a:p>
      </dsp:txBody>
      <dsp:txXfrm>
        <a:off x="60311" y="948401"/>
        <a:ext cx="1857396" cy="1071345"/>
      </dsp:txXfrm>
    </dsp:sp>
    <dsp:sp modelId="{DBF64532-FF49-4D15-B2D5-88E65C20BED5}">
      <dsp:nvSpPr>
        <dsp:cNvPr id="0" name=""/>
        <dsp:cNvSpPr/>
      </dsp:nvSpPr>
      <dsp:spPr>
        <a:xfrm>
          <a:off x="2084362" y="890444"/>
          <a:ext cx="1973310" cy="11872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Tiered psychological support</a:t>
          </a:r>
        </a:p>
      </dsp:txBody>
      <dsp:txXfrm>
        <a:off x="2142319" y="948401"/>
        <a:ext cx="1857396" cy="1071345"/>
      </dsp:txXfrm>
    </dsp:sp>
    <dsp:sp modelId="{FCCEF2DD-CEBF-4E2C-A520-7EB02C38D66E}">
      <dsp:nvSpPr>
        <dsp:cNvPr id="0" name=""/>
        <dsp:cNvSpPr/>
      </dsp:nvSpPr>
      <dsp:spPr>
        <a:xfrm>
          <a:off x="4166369" y="890444"/>
          <a:ext cx="1973310" cy="11872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>
              <a:solidFill>
                <a:schemeClr val="bg1"/>
              </a:solidFill>
              <a:latin typeface="Calibri"/>
              <a:ea typeface="Calibri"/>
              <a:cs typeface="Calibri"/>
            </a:rPr>
            <a:t>Individualised care</a:t>
          </a:r>
          <a:endParaRPr lang="en-GB" sz="2100" kern="1200" dirty="0">
            <a:solidFill>
              <a:schemeClr val="bg1"/>
            </a:solidFill>
            <a:latin typeface="Aptos Display" panose="020F0302020204030204"/>
          </a:endParaRPr>
        </a:p>
      </dsp:txBody>
      <dsp:txXfrm>
        <a:off x="4224326" y="948401"/>
        <a:ext cx="1857396" cy="1071345"/>
      </dsp:txXfrm>
    </dsp:sp>
    <dsp:sp modelId="{9A1C54E9-D6D2-47AF-8DFB-15037C4DE150}">
      <dsp:nvSpPr>
        <dsp:cNvPr id="0" name=""/>
        <dsp:cNvSpPr/>
      </dsp:nvSpPr>
      <dsp:spPr>
        <a:xfrm>
          <a:off x="6248376" y="890444"/>
          <a:ext cx="1973310" cy="11872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Trauma informed</a:t>
          </a:r>
        </a:p>
      </dsp:txBody>
      <dsp:txXfrm>
        <a:off x="6306333" y="948401"/>
        <a:ext cx="1857396" cy="1071345"/>
      </dsp:txXfrm>
    </dsp:sp>
    <dsp:sp modelId="{2462A75C-C233-4DC0-85C4-FF91706A7924}">
      <dsp:nvSpPr>
        <dsp:cNvPr id="0" name=""/>
        <dsp:cNvSpPr/>
      </dsp:nvSpPr>
      <dsp:spPr>
        <a:xfrm>
          <a:off x="8330384" y="890444"/>
          <a:ext cx="1973310" cy="11872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Addressing barriers to engagement</a:t>
          </a:r>
        </a:p>
      </dsp:txBody>
      <dsp:txXfrm>
        <a:off x="8388341" y="948401"/>
        <a:ext cx="1857396" cy="107134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A2822B-9E20-4D33-A4E0-C1041BBCAA66}">
      <dsp:nvSpPr>
        <dsp:cNvPr id="0" name=""/>
        <dsp:cNvSpPr/>
      </dsp:nvSpPr>
      <dsp:spPr>
        <a:xfrm>
          <a:off x="0" y="2527"/>
          <a:ext cx="10856686" cy="2411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b="1" kern="1200"/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/>
            <a:t>Highly significant improvements in: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>
              <a:sym typeface="Wingdings" panose="05000000000000000000" pitchFamily="2" charset="2"/>
            </a:rPr>
            <a:t></a:t>
          </a:r>
          <a:r>
            <a:rPr lang="en-GB" sz="2400" b="0" kern="1200">
              <a:sym typeface="Wingdings" panose="05000000000000000000" pitchFamily="2" charset="2"/>
            </a:rPr>
            <a:t> </a:t>
          </a:r>
          <a:r>
            <a:rPr lang="en-GB" sz="2400" b="0" kern="1200"/>
            <a:t>Psychological distress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400" b="0" kern="1200">
              <a:sym typeface="Wingdings" panose="05000000000000000000" pitchFamily="2" charset="2"/>
            </a:rPr>
            <a:t></a:t>
          </a:r>
          <a:r>
            <a:rPr lang="en-GB" sz="2400" b="0" kern="1200">
              <a:sym typeface="Wingdings" panose="05000000000000000000" pitchFamily="2" charset="2"/>
            </a:rPr>
            <a:t> </a:t>
          </a:r>
          <a:r>
            <a:rPr lang="en-GB" sz="2400" b="0" kern="1200"/>
            <a:t>Quality of life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400" b="0" kern="1200">
              <a:sym typeface="Wingdings" panose="05000000000000000000" pitchFamily="2" charset="2"/>
            </a:rPr>
            <a:t></a:t>
          </a:r>
          <a:r>
            <a:rPr lang="en-GB" sz="2400" b="0" kern="1200">
              <a:sym typeface="Wingdings" panose="05000000000000000000" pitchFamily="2" charset="2"/>
            </a:rPr>
            <a:t> </a:t>
          </a:r>
          <a:r>
            <a:rPr lang="en-GB" sz="2400" b="0" kern="1200"/>
            <a:t>Impairments in functioning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/>
            <a:t>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117705" y="120232"/>
        <a:ext cx="10621276" cy="2175789"/>
      </dsp:txXfrm>
    </dsp:sp>
    <dsp:sp modelId="{774A3D97-A0FE-4E90-BFF2-59327AF7D04D}">
      <dsp:nvSpPr>
        <dsp:cNvPr id="0" name=""/>
        <dsp:cNvSpPr/>
      </dsp:nvSpPr>
      <dsp:spPr>
        <a:xfrm>
          <a:off x="0" y="2413727"/>
          <a:ext cx="10856686" cy="65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4700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1400" kern="1200"/>
        </a:p>
      </dsp:txBody>
      <dsp:txXfrm>
        <a:off x="0" y="2413727"/>
        <a:ext cx="10856686" cy="65109"/>
      </dsp:txXfrm>
    </dsp:sp>
    <dsp:sp modelId="{CA76FE99-B146-4A62-8D1B-F1BB72B041FC}">
      <dsp:nvSpPr>
        <dsp:cNvPr id="0" name=""/>
        <dsp:cNvSpPr/>
      </dsp:nvSpPr>
      <dsp:spPr>
        <a:xfrm>
          <a:off x="0" y="2458262"/>
          <a:ext cx="10856686" cy="10487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/>
            <a:t>Cost-effective: approx. 6k QALY </a:t>
          </a:r>
        </a:p>
      </dsp:txBody>
      <dsp:txXfrm>
        <a:off x="51196" y="2509458"/>
        <a:ext cx="10754294" cy="946357"/>
      </dsp:txXfrm>
    </dsp:sp>
    <dsp:sp modelId="{43EB8253-2AA6-4E20-B57C-E9F47FFAEFF1}">
      <dsp:nvSpPr>
        <dsp:cNvPr id="0" name=""/>
        <dsp:cNvSpPr/>
      </dsp:nvSpPr>
      <dsp:spPr>
        <a:xfrm>
          <a:off x="0" y="3541437"/>
          <a:ext cx="10856686" cy="12027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/>
            <a:t>Demonstrating a psychological model for addictions and mental health services across Wales</a:t>
          </a:r>
        </a:p>
      </dsp:txBody>
      <dsp:txXfrm>
        <a:off x="58714" y="3600151"/>
        <a:ext cx="10739258" cy="10853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4E07F-D10D-4172-94E5-7E3E19C9B575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3CCD7-F9F5-47C8-92FE-A5CA278BA2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14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Lucie - This is about work that we have been involved in at the request of traumatic stress wales to develop some resources to fill a gap in learning to help people with trauma related difficulties and substances misuse. </a:t>
            </a:r>
          </a:p>
          <a:p>
            <a:endParaRPr lang="en-GB"/>
          </a:p>
          <a:p>
            <a:r>
              <a:rPr lang="en-GB"/>
              <a:t>We all came from different backgrounds….</a:t>
            </a:r>
          </a:p>
          <a:p>
            <a:endParaRPr lang="en-GB"/>
          </a:p>
          <a:p>
            <a:r>
              <a:rPr lang="en-GB"/>
              <a:t>This project has been funded by Traumatic Stress Wales and Welsh Government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r>
              <a:rPr lang="en-GB"/>
              <a:t>Gap in learning recognised, we were approached by TSW</a:t>
            </a:r>
          </a:p>
          <a:p>
            <a:endParaRPr lang="en-GB"/>
          </a:p>
          <a:p>
            <a:r>
              <a:rPr lang="en-GB"/>
              <a:t>How it came about – based on </a:t>
            </a:r>
            <a:r>
              <a:rPr lang="en-GB" err="1"/>
              <a:t>clinican</a:t>
            </a:r>
            <a:r>
              <a:rPr lang="en-GB"/>
              <a:t>, research and clients experiences...</a:t>
            </a:r>
          </a:p>
          <a:p>
            <a:r>
              <a:rPr lang="en-GB"/>
              <a:t>Background – TW/WG funded</a:t>
            </a:r>
          </a:p>
          <a:p>
            <a:endParaRPr lang="en-GB"/>
          </a:p>
          <a:p>
            <a:endParaRPr lang="en-GB"/>
          </a:p>
          <a:p>
            <a:r>
              <a:rPr lang="en-GB"/>
              <a:t>Targeted at clinicians working in </a:t>
            </a:r>
            <a:r>
              <a:rPr lang="en-GB" err="1"/>
              <a:t>m.h</a:t>
            </a:r>
            <a:r>
              <a:rPr lang="en-GB"/>
              <a:t> services and addiction services (including 3rd sector)- in line with all wales co-</a:t>
            </a:r>
            <a:r>
              <a:rPr lang="en-GB" err="1"/>
              <a:t>occuring</a:t>
            </a:r>
            <a:r>
              <a:rPr lang="en-GB"/>
              <a:t> framework</a:t>
            </a:r>
          </a:p>
          <a:p>
            <a:r>
              <a:rPr lang="en-GB"/>
              <a:t>Area where not much research/awareness</a:t>
            </a:r>
          </a:p>
          <a:p>
            <a:r>
              <a:rPr lang="en-GB"/>
              <a:t>Some of the challenges/ difficulties/myths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63CCD7-F9F5-47C8-92FE-A5CA278BA27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7179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Neil – provider perspective?/challenges</a:t>
            </a:r>
          </a:p>
          <a:p>
            <a:r>
              <a:rPr lang="en-GB"/>
              <a:t>Trying to bring together the service user voice and the research and perspective of the service providers, </a:t>
            </a:r>
            <a:r>
              <a:rPr lang="en-GB" err="1"/>
              <a:t>thinkng</a:t>
            </a:r>
            <a:r>
              <a:rPr lang="en-GB"/>
              <a:t> about key elements of why it can be </a:t>
            </a:r>
            <a:r>
              <a:rPr lang="en-GB" err="1"/>
              <a:t>challnegong</a:t>
            </a:r>
            <a:r>
              <a:rPr lang="en-GB"/>
              <a:t> to work with people with trauma </a:t>
            </a:r>
            <a:r>
              <a:rPr lang="en-GB" err="1"/>
              <a:t>preenting</a:t>
            </a:r>
            <a:r>
              <a:rPr lang="en-GB"/>
              <a:t> with substance use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63CCD7-F9F5-47C8-92FE-A5CA278BA27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6236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Lucie - Things that can be incorporated in to your practice</a:t>
            </a:r>
          </a:p>
          <a:p>
            <a:r>
              <a:rPr lang="en-GB"/>
              <a:t>Massive thankyou to Claire, Rachel and </a:t>
            </a:r>
            <a:r>
              <a:rPr lang="en-GB" err="1"/>
              <a:t>Vinne</a:t>
            </a:r>
            <a:r>
              <a:rPr lang="en-GB"/>
              <a:t> </a:t>
            </a:r>
          </a:p>
          <a:p>
            <a:endParaRPr lang="en-GB"/>
          </a:p>
          <a:p>
            <a:r>
              <a:rPr lang="en-GB"/>
              <a:t>Neil – plan for videos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63CCD7-F9F5-47C8-92FE-A5CA278BA27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828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Neil </a:t>
            </a:r>
          </a:p>
          <a:p>
            <a:r>
              <a:rPr lang="en-GB"/>
              <a:t>Applause for 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63CCD7-F9F5-47C8-92FE-A5CA278BA27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901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Neil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63CCD7-F9F5-47C8-92FE-A5CA278BA27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665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D4430300-DDD9-4F07-A512-6454EBCB93D1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 anchor="b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4D8E60FE-9E98-47A3-89FD-1FF41DB55930}" type="slidenum">
              <a:rPr lang="en-US" altLang="en-US" sz="1200">
                <a:latin typeface="Calibri" panose="020F0502020204030204" pitchFamily="34" charset="0"/>
              </a:rPr>
              <a:pPr algn="r"/>
              <a:t>4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A46E42E3-02F0-4419-8416-F22BC3C8D5F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D1A778AD-81C6-46AC-8031-694003D07F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I have had the pleasure and challenge of working with those who have barriers to engagement throughout my career. From starting on a needle exchange, to outreaching to the homes of those who have dropped out of addiction services, to developing a counselling service offering support to those facing homelessness. I have found that often those who could most benefit from therapy are those with the most pervasive barriers to actually engaging with this support. I recognise that the onus is on us as services to be able to adapt to accommodate these barriers through an empathetic approach bolstered by quality multi-agency working with the services around a client. I feel it is important to offer quality psychological intervention that is appropriate to a client’s current presentation. This intervention needs to be paced and targeted to the current point in their recovery journey. The complex interplay between addiction and mental health </a:t>
            </a:r>
            <a:r>
              <a:rPr lang="en-GB" err="1"/>
              <a:t>difficutlies</a:t>
            </a:r>
            <a:r>
              <a:rPr lang="en-GB"/>
              <a:t> represent a surmountable challenge to offering this support, not an exclusionary criteria.  These videos highlight the power and </a:t>
            </a:r>
            <a:r>
              <a:rPr lang="en-GB" err="1"/>
              <a:t>neccisity</a:t>
            </a:r>
            <a:r>
              <a:rPr lang="en-GB"/>
              <a:t> of working in this way. 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63CCD7-F9F5-47C8-92FE-A5CA278BA27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584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I have had the pleasure and challenge of working with those who have barriers to engagement throughout my career. From starting on a needle exchange, to outreaching to the homes of those who have dropped out of addiction services, to developing a counselling service offering support to those facing homelessness. I have found that often those who could most benefit from therapy are those with the most pervasive barriers to actually engaging with this support. I recognise that the onus is on us as services to be able to adapt to accommodate these barriers through an empathetic approach bolstered by quality multi-agency working with the services around a client. I feel it is important to offer quality psychological intervention that is appropriate to a client’s current presentation. This intervention needs to be paced and targeted to the current point in their recovery journey. The complex interplay between addiction and mental health difficulties represent a surmountable challenge to offering this support, not an exclusionary criteria.  These videos highlight the power and necessity of working in this way. 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63CCD7-F9F5-47C8-92FE-A5CA278BA27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6462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Set up service specifically designed  for ppl on Buvidal and presenting with </a:t>
            </a:r>
            <a:r>
              <a:rPr lang="en-GB" err="1"/>
              <a:t>mh</a:t>
            </a:r>
            <a:endParaRPr lang="en-GB"/>
          </a:p>
          <a:p>
            <a:r>
              <a:rPr lang="en-GB"/>
              <a:t>Highlighting fact large prevalence on trauma</a:t>
            </a:r>
          </a:p>
          <a:p>
            <a:r>
              <a:rPr lang="en-GB"/>
              <a:t>Key factors in success- Coproduced, tiered, rapid access, addressing barrier to engagement (where </a:t>
            </a:r>
            <a:r>
              <a:rPr lang="en-GB" err="1"/>
              <a:t>peple</a:t>
            </a:r>
            <a:r>
              <a:rPr lang="en-GB"/>
              <a:t> feel safe) </a:t>
            </a:r>
          </a:p>
          <a:p>
            <a:r>
              <a:rPr lang="en-GB"/>
              <a:t>Safety and adaptive strategies </a:t>
            </a:r>
          </a:p>
          <a:p>
            <a:r>
              <a:rPr lang="en-GB"/>
              <a:t>Demonstrated efficacy and cost effectiveness  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63CCD7-F9F5-47C8-92FE-A5CA278BA27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451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63CCD7-F9F5-47C8-92FE-A5CA278BA27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6800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63CCD7-F9F5-47C8-92FE-A5CA278BA27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390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63CCD7-F9F5-47C8-92FE-A5CA278BA27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081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7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2044" y="878265"/>
            <a:ext cx="9759885" cy="2723773"/>
          </a:xfrm>
          <a:noFill/>
        </p:spPr>
        <p:txBody>
          <a:bodyPr/>
          <a:lstStyle/>
          <a:p>
            <a:r>
              <a:rPr lang="en-GB">
                <a:ln w="31750">
                  <a:solidFill>
                    <a:schemeClr val="accent1"/>
                  </a:solidFill>
                </a:ln>
                <a:noFill/>
              </a:rPr>
              <a:t>Substance Use and </a:t>
            </a:r>
            <a:br>
              <a:rPr lang="en-GB">
                <a:ln w="31750">
                  <a:solidFill>
                    <a:schemeClr val="accent1"/>
                  </a:solidFill>
                </a:ln>
                <a:noFill/>
              </a:rPr>
            </a:br>
            <a:r>
              <a:rPr lang="en-GB">
                <a:ln w="31750">
                  <a:solidFill>
                    <a:schemeClr val="accent1"/>
                  </a:solidFill>
                </a:ln>
                <a:noFill/>
              </a:rPr>
              <a:t>Trauma –</a:t>
            </a:r>
            <a:br>
              <a:rPr lang="en-GB">
                <a:ln w="31750">
                  <a:solidFill>
                    <a:schemeClr val="accent1"/>
                  </a:solidFill>
                </a:ln>
                <a:noFill/>
              </a:rPr>
            </a:br>
            <a:r>
              <a:rPr lang="en-GB">
                <a:ln w="31750">
                  <a:solidFill>
                    <a:schemeClr val="accent1"/>
                  </a:solidFill>
                </a:ln>
                <a:noFill/>
              </a:rPr>
              <a:t>TSW Film World Premiere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Lucie James, Lewis Jones and Neil Roberts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D5E8C3-9D9C-44AA-9665-BACEEB6928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637" y="4376179"/>
            <a:ext cx="3207112" cy="32071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B40C3C-ED8E-4EE2-862F-0DA831F5AB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08" y="5632930"/>
            <a:ext cx="3293052" cy="9769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58123C-8B31-4AC6-8A76-3FA8804068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305" y="5632930"/>
            <a:ext cx="3376010" cy="855256"/>
          </a:xfrm>
          <a:prstGeom prst="rect">
            <a:avLst/>
          </a:prstGeom>
        </p:spPr>
      </p:pic>
      <p:pic>
        <p:nvPicPr>
          <p:cNvPr id="1026" name="Picture 2" descr="Cardiff University logo, Vector Logo of Cardiff University brand free ...">
            <a:extLst>
              <a:ext uri="{FF2B5EF4-FFF2-40B4-BE49-F238E27FC236}">
                <a16:creationId xmlns:a16="http://schemas.microsoft.com/office/drawing/2014/main" id="{49DFA155-B501-46A4-860E-19FD5E0A0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572" y="5423138"/>
            <a:ext cx="2266380" cy="1274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A965501-C426-4486-ABA0-117A1ADED33B}"/>
              </a:ext>
            </a:extLst>
          </p:cNvPr>
          <p:cNvSpPr/>
          <p:nvPr/>
        </p:nvSpPr>
        <p:spPr>
          <a:xfrm>
            <a:off x="495442" y="496864"/>
            <a:ext cx="21362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>
                <a:ln w="31750">
                  <a:solidFill>
                    <a:schemeClr val="accent1"/>
                  </a:solidFill>
                </a:ln>
                <a:noFill/>
              </a:rPr>
              <a:t>Barriers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2F5DFA-4F44-4325-B712-1AAD2CAA16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54" y="1934677"/>
            <a:ext cx="3060836" cy="30608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62D48AD-8688-453B-AE16-55B035A4F0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539" y="1888956"/>
            <a:ext cx="3462435" cy="346243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A54F984-0D40-4613-BEEF-C7C620EE6EA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107" y="1934676"/>
            <a:ext cx="3060836" cy="306083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E3E46DF-D908-47D9-B30C-7CC7BBBF36B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34676"/>
            <a:ext cx="3060836" cy="306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512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33F61B9-507D-406C-9ABB-968E37A152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0769764"/>
              </p:ext>
            </p:extLst>
          </p:nvPr>
        </p:nvGraphicFramePr>
        <p:xfrm>
          <a:off x="838200" y="2071821"/>
          <a:ext cx="10515600" cy="1222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C696620-F6E7-40E2-898D-A9B1F2FCFA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2735603"/>
              </p:ext>
            </p:extLst>
          </p:nvPr>
        </p:nvGraphicFramePr>
        <p:xfrm>
          <a:off x="838200" y="3575525"/>
          <a:ext cx="10306050" cy="2968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56C5DDCD-9869-4A13-AC05-589473B3CF2D}"/>
              </a:ext>
            </a:extLst>
          </p:cNvPr>
          <p:cNvSpPr/>
          <p:nvPr/>
        </p:nvSpPr>
        <p:spPr>
          <a:xfrm>
            <a:off x="458966" y="154111"/>
            <a:ext cx="92258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>
                <a:ln w="31750">
                  <a:solidFill>
                    <a:schemeClr val="accent1"/>
                  </a:solidFill>
                </a:ln>
                <a:noFill/>
              </a:rPr>
              <a:t>Buvidal Psychological Support Service (BPSS) - Overview</a:t>
            </a:r>
          </a:p>
        </p:txBody>
      </p:sp>
    </p:spTree>
    <p:extLst>
      <p:ext uri="{BB962C8B-B14F-4D97-AF65-F5344CB8AC3E}">
        <p14:creationId xmlns:p14="http://schemas.microsoft.com/office/powerpoint/2010/main" val="1046242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D86F3E8-4CF5-4B9A-B3DB-E6370A4273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7763753"/>
              </p:ext>
            </p:extLst>
          </p:nvPr>
        </p:nvGraphicFramePr>
        <p:xfrm>
          <a:off x="667657" y="1486821"/>
          <a:ext cx="10856686" cy="4744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D6D0F84F-9532-4CA4-86FF-70AF76119207}"/>
              </a:ext>
            </a:extLst>
          </p:cNvPr>
          <p:cNvSpPr/>
          <p:nvPr/>
        </p:nvSpPr>
        <p:spPr>
          <a:xfrm>
            <a:off x="478216" y="394742"/>
            <a:ext cx="92258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>
                <a:ln w="31750">
                  <a:solidFill>
                    <a:schemeClr val="accent1"/>
                  </a:solidFill>
                </a:ln>
                <a:noFill/>
              </a:rPr>
              <a:t>BPSS - Outcomes</a:t>
            </a:r>
          </a:p>
        </p:txBody>
      </p:sp>
    </p:spTree>
    <p:extLst>
      <p:ext uri="{BB962C8B-B14F-4D97-AF65-F5344CB8AC3E}">
        <p14:creationId xmlns:p14="http://schemas.microsoft.com/office/powerpoint/2010/main" val="1933910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8801CCB-1883-40A1-891F-2E220AC81B4A}"/>
              </a:ext>
            </a:extLst>
          </p:cNvPr>
          <p:cNvSpPr/>
          <p:nvPr/>
        </p:nvSpPr>
        <p:spPr>
          <a:xfrm>
            <a:off x="2181225" y="2659559"/>
            <a:ext cx="78295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0">
                <a:ln w="31750">
                  <a:solidFill>
                    <a:schemeClr val="accent1"/>
                  </a:solidFill>
                </a:ln>
                <a:noFill/>
              </a:rPr>
              <a:t>Time for the premiere….</a:t>
            </a:r>
          </a:p>
        </p:txBody>
      </p:sp>
    </p:spTree>
    <p:extLst>
      <p:ext uri="{BB962C8B-B14F-4D97-AF65-F5344CB8AC3E}">
        <p14:creationId xmlns:p14="http://schemas.microsoft.com/office/powerpoint/2010/main" val="16326097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476BB5-BF97-4C7B-AA47-BBF08A54613E}"/>
              </a:ext>
            </a:extLst>
          </p:cNvPr>
          <p:cNvSpPr txBox="1"/>
          <p:nvPr/>
        </p:nvSpPr>
        <p:spPr>
          <a:xfrm>
            <a:off x="4049486" y="2380343"/>
            <a:ext cx="3947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[Rachael Video]</a:t>
            </a:r>
          </a:p>
        </p:txBody>
      </p:sp>
    </p:spTree>
    <p:extLst>
      <p:ext uri="{BB962C8B-B14F-4D97-AF65-F5344CB8AC3E}">
        <p14:creationId xmlns:p14="http://schemas.microsoft.com/office/powerpoint/2010/main" val="1901410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4745CA7-5C7C-4099-B19A-4000A99AEC47}"/>
              </a:ext>
            </a:extLst>
          </p:cNvPr>
          <p:cNvSpPr txBox="1"/>
          <p:nvPr/>
        </p:nvSpPr>
        <p:spPr>
          <a:xfrm>
            <a:off x="4049486" y="2380343"/>
            <a:ext cx="3947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[Provider Video]</a:t>
            </a:r>
          </a:p>
        </p:txBody>
      </p:sp>
    </p:spTree>
    <p:extLst>
      <p:ext uri="{BB962C8B-B14F-4D97-AF65-F5344CB8AC3E}">
        <p14:creationId xmlns:p14="http://schemas.microsoft.com/office/powerpoint/2010/main" val="3248802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BEC9117-8133-4DAF-8DAB-DC01455FBB9A}"/>
              </a:ext>
            </a:extLst>
          </p:cNvPr>
          <p:cNvSpPr txBox="1"/>
          <p:nvPr/>
        </p:nvSpPr>
        <p:spPr>
          <a:xfrm>
            <a:off x="4049486" y="2380343"/>
            <a:ext cx="3947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[Animation Video]</a:t>
            </a:r>
          </a:p>
        </p:txBody>
      </p:sp>
    </p:spTree>
    <p:extLst>
      <p:ext uri="{BB962C8B-B14F-4D97-AF65-F5344CB8AC3E}">
        <p14:creationId xmlns:p14="http://schemas.microsoft.com/office/powerpoint/2010/main" val="1429373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2F430D9-91A6-4E8F-8879-4687D9BE3E94}"/>
              </a:ext>
            </a:extLst>
          </p:cNvPr>
          <p:cNvSpPr/>
          <p:nvPr/>
        </p:nvSpPr>
        <p:spPr>
          <a:xfrm>
            <a:off x="886777" y="258556"/>
            <a:ext cx="9225854" cy="8032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00" b="1">
                <a:ln w="31750">
                  <a:solidFill>
                    <a:schemeClr val="accent1"/>
                  </a:solidFill>
                </a:ln>
                <a:noFill/>
              </a:rPr>
              <a:t>Acknowledgements</a:t>
            </a:r>
            <a:r>
              <a:rPr lang="en-GB" sz="3200">
                <a:ln w="31750">
                  <a:solidFill>
                    <a:schemeClr val="accent1"/>
                  </a:solidFill>
                </a:ln>
                <a:noFill/>
              </a:rPr>
              <a:t> </a:t>
            </a:r>
          </a:p>
          <a:p>
            <a:endParaRPr lang="en-GB" sz="3200">
              <a:ln w="31750">
                <a:solidFill>
                  <a:schemeClr val="accent1"/>
                </a:solidFill>
              </a:ln>
              <a:noFill/>
            </a:endParaRPr>
          </a:p>
          <a:p>
            <a:r>
              <a:rPr lang="en-GB" sz="2800">
                <a:ln w="31750">
                  <a:solidFill>
                    <a:schemeClr val="accent1"/>
                  </a:solidFill>
                </a:ln>
                <a:noFill/>
              </a:rPr>
              <a:t>Massive thankyou to Claire, Rachael and Vinnie</a:t>
            </a:r>
          </a:p>
          <a:p>
            <a:endParaRPr lang="en-GB" sz="2800">
              <a:ln w="31750">
                <a:solidFill>
                  <a:schemeClr val="accent1"/>
                </a:solidFill>
              </a:ln>
              <a:noFill/>
            </a:endParaRPr>
          </a:p>
          <a:p>
            <a:r>
              <a:rPr lang="en-GB" sz="2800">
                <a:ln w="31750">
                  <a:solidFill>
                    <a:schemeClr val="accent1"/>
                  </a:solidFill>
                </a:ln>
                <a:noFill/>
              </a:rPr>
              <a:t>Cat Hopkins and Cardiff University  </a:t>
            </a:r>
          </a:p>
          <a:p>
            <a:endParaRPr lang="en-GB" sz="2800">
              <a:ln w="31750">
                <a:solidFill>
                  <a:schemeClr val="accent1"/>
                </a:solidFill>
              </a:ln>
              <a:noFill/>
            </a:endParaRPr>
          </a:p>
          <a:p>
            <a:r>
              <a:rPr lang="en-GB" sz="2800">
                <a:ln w="31750">
                  <a:solidFill>
                    <a:schemeClr val="accent1"/>
                  </a:solidFill>
                </a:ln>
                <a:noFill/>
              </a:rPr>
              <a:t>Cardiff and Vale University Health Board</a:t>
            </a:r>
          </a:p>
          <a:p>
            <a:endParaRPr lang="en-GB" sz="2800">
              <a:ln w="31750">
                <a:solidFill>
                  <a:schemeClr val="accent1"/>
                </a:solidFill>
              </a:ln>
              <a:noFill/>
            </a:endParaRPr>
          </a:p>
          <a:p>
            <a:r>
              <a:rPr lang="en-GB" sz="2800">
                <a:ln w="31750">
                  <a:solidFill>
                    <a:schemeClr val="accent1"/>
                  </a:solidFill>
                </a:ln>
                <a:noFill/>
              </a:rPr>
              <a:t>Like an Egg productions</a:t>
            </a:r>
          </a:p>
          <a:p>
            <a:endParaRPr lang="en-GB" sz="2800">
              <a:ln w="31750">
                <a:solidFill>
                  <a:schemeClr val="accent1"/>
                </a:solidFill>
              </a:ln>
              <a:noFill/>
            </a:endParaRPr>
          </a:p>
          <a:p>
            <a:r>
              <a:rPr lang="en-GB" sz="2800">
                <a:ln w="31750">
                  <a:solidFill>
                    <a:schemeClr val="accent1"/>
                  </a:solidFill>
                </a:ln>
                <a:noFill/>
              </a:rPr>
              <a:t>TSW and Welsh Government</a:t>
            </a:r>
          </a:p>
          <a:p>
            <a:endParaRPr lang="en-GB" sz="2800">
              <a:ln w="31750">
                <a:solidFill>
                  <a:schemeClr val="accent1"/>
                </a:solidFill>
              </a:ln>
              <a:noFill/>
            </a:endParaRPr>
          </a:p>
          <a:p>
            <a:r>
              <a:rPr lang="en-GB" sz="2800">
                <a:ln w="31750">
                  <a:solidFill>
                    <a:schemeClr val="accent1"/>
                  </a:solidFill>
                </a:ln>
                <a:noFill/>
              </a:rPr>
              <a:t>Recovery Cymru and CAVDAS</a:t>
            </a:r>
          </a:p>
          <a:p>
            <a:endParaRPr lang="en-GB" sz="3200">
              <a:ln w="31750">
                <a:solidFill>
                  <a:schemeClr val="accent1"/>
                </a:solidFill>
              </a:ln>
              <a:noFill/>
            </a:endParaRPr>
          </a:p>
          <a:p>
            <a:endParaRPr lang="en-GB" sz="3200">
              <a:ln w="31750">
                <a:solidFill>
                  <a:schemeClr val="accent1"/>
                </a:solidFill>
              </a:ln>
              <a:noFill/>
            </a:endParaRPr>
          </a:p>
          <a:p>
            <a:endParaRPr lang="en-GB" sz="3200">
              <a:ln w="31750">
                <a:solidFill>
                  <a:schemeClr val="accent1"/>
                </a:solidFill>
              </a:ln>
              <a:noFill/>
            </a:endParaRPr>
          </a:p>
          <a:p>
            <a:endParaRPr lang="en-GB" sz="3200">
              <a:ln w="31750">
                <a:solidFill>
                  <a:schemeClr val="accent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7263719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DC53962-1D73-4493-982F-CA01C19F3897}"/>
              </a:ext>
            </a:extLst>
          </p:cNvPr>
          <p:cNvSpPr/>
          <p:nvPr/>
        </p:nvSpPr>
        <p:spPr>
          <a:xfrm>
            <a:off x="2181225" y="1490008"/>
            <a:ext cx="78295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0">
                <a:ln w="31750">
                  <a:solidFill>
                    <a:schemeClr val="accent1"/>
                  </a:solidFill>
                </a:ln>
                <a:noFill/>
              </a:rPr>
              <a:t>Any Questions or Comments?</a:t>
            </a:r>
          </a:p>
        </p:txBody>
      </p:sp>
    </p:spTree>
    <p:extLst>
      <p:ext uri="{BB962C8B-B14F-4D97-AF65-F5344CB8AC3E}">
        <p14:creationId xmlns:p14="http://schemas.microsoft.com/office/powerpoint/2010/main" val="52876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64EF0E5-1CDB-4A37-A79D-18CCE762FE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6427076"/>
              </p:ext>
            </p:extLst>
          </p:nvPr>
        </p:nvGraphicFramePr>
        <p:xfrm>
          <a:off x="398206" y="1672040"/>
          <a:ext cx="11534049" cy="4554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FEC8A689-292C-452E-BEE7-AB4430C9EDC2}"/>
              </a:ext>
            </a:extLst>
          </p:cNvPr>
          <p:cNvSpPr/>
          <p:nvPr/>
        </p:nvSpPr>
        <p:spPr>
          <a:xfrm>
            <a:off x="398206" y="443186"/>
            <a:ext cx="48387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>
                <a:ln w="31750">
                  <a:solidFill>
                    <a:schemeClr val="accent1"/>
                  </a:solidFill>
                </a:ln>
                <a:noFill/>
              </a:rPr>
              <a:t>Rationale for Films</a:t>
            </a:r>
            <a:endParaRPr lang="en-GB" sz="4800"/>
          </a:p>
        </p:txBody>
      </p:sp>
    </p:spTree>
    <p:extLst>
      <p:ext uri="{BB962C8B-B14F-4D97-AF65-F5344CB8AC3E}">
        <p14:creationId xmlns:p14="http://schemas.microsoft.com/office/powerpoint/2010/main" val="4117948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6B81AAE-8F2F-419A-ABDF-BDD65625ED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5947088"/>
              </p:ext>
            </p:extLst>
          </p:nvPr>
        </p:nvGraphicFramePr>
        <p:xfrm>
          <a:off x="1981201" y="1600201"/>
          <a:ext cx="5267325" cy="4492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124" name="TextBox 4">
            <a:extLst>
              <a:ext uri="{FF2B5EF4-FFF2-40B4-BE49-F238E27FC236}">
                <a16:creationId xmlns:a16="http://schemas.microsoft.com/office/drawing/2014/main" id="{62972038-CDD3-4C20-9531-EED5535F24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1" y="6092826"/>
            <a:ext cx="82296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>
                <a:latin typeface="Arial" panose="020B0604020202020204" pitchFamily="34" charset="0"/>
              </a:rPr>
              <a:t>Breslau 1992; Kessler 1995; Mills 2006 AJP; Pietrzak 2011, Cottler 1992 AJP; Dragan 2007 Addictive Behaviours; Driessen 2008 Alcoholism; Helzer 1987 NEJM; Reynolds 2005 Drug &amp; Alc Dep; Schäfer 2010 Alc &amp; Drg Dep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>
              <a:latin typeface="Arial" panose="020B0604020202020204" pitchFamily="34" charset="0"/>
            </a:endParaRPr>
          </a:p>
        </p:txBody>
      </p:sp>
      <p:pic>
        <p:nvPicPr>
          <p:cNvPr id="5125" name="Picture 4" descr="A picture containing text, mask, drawing, painting&#10;&#10;Description automatically generated">
            <a:extLst>
              <a:ext uri="{FF2B5EF4-FFF2-40B4-BE49-F238E27FC236}">
                <a16:creationId xmlns:a16="http://schemas.microsoft.com/office/drawing/2014/main" id="{62E95179-247E-4874-93FA-D7E816866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014" y="1857375"/>
            <a:ext cx="3322637" cy="249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530327-1395-4CD8-BD52-51AAB0C85C72}"/>
              </a:ext>
            </a:extLst>
          </p:cNvPr>
          <p:cNvSpPr txBox="1"/>
          <p:nvPr/>
        </p:nvSpPr>
        <p:spPr>
          <a:xfrm>
            <a:off x="9070975" y="4484687"/>
            <a:ext cx="27368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/>
              <a:t>James Huntley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A78D9B-1430-41EF-A839-427043FFBE32}"/>
              </a:ext>
            </a:extLst>
          </p:cNvPr>
          <p:cNvSpPr/>
          <p:nvPr/>
        </p:nvSpPr>
        <p:spPr>
          <a:xfrm>
            <a:off x="398206" y="443186"/>
            <a:ext cx="29120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>
                <a:ln w="31750">
                  <a:solidFill>
                    <a:schemeClr val="accent1"/>
                  </a:solidFill>
                </a:ln>
                <a:noFill/>
              </a:rPr>
              <a:t>Prevalence</a:t>
            </a:r>
            <a:endParaRPr lang="en-GB" sz="4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>
            <a:extLst>
              <a:ext uri="{FF2B5EF4-FFF2-40B4-BE49-F238E27FC236}">
                <a16:creationId xmlns:a16="http://schemas.microsoft.com/office/drawing/2014/main" id="{E24C41C1-1FCE-48BC-B9AE-D8FB755EC1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50" y="1714501"/>
            <a:ext cx="6376988" cy="399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Box 1">
            <a:extLst>
              <a:ext uri="{FF2B5EF4-FFF2-40B4-BE49-F238E27FC236}">
                <a16:creationId xmlns:a16="http://schemas.microsoft.com/office/drawing/2014/main" id="{E2F0E7FB-A451-4365-AD25-3D9E931619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5364" y="1828801"/>
            <a:ext cx="33337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7911" tIns="28956" rIns="57911" bIns="28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1800">
              <a:latin typeface="Lucida Sans Unicode" panose="020B0602030504020204" pitchFamily="34" charset="0"/>
            </a:endParaRP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4DB5EDDB-102B-4A37-AECB-3B85266E4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45064" y="5726114"/>
            <a:ext cx="4440237" cy="274637"/>
          </a:xfrm>
        </p:spPr>
        <p:txBody>
          <a:bodyPr/>
          <a:lstStyle/>
          <a:p>
            <a:pPr algn="r">
              <a:defRPr/>
            </a:pPr>
            <a:r>
              <a:rPr lang="en-GB" sz="1050"/>
              <a:t>With acknowledgement to </a:t>
            </a:r>
            <a:r>
              <a:rPr lang="en-GB" sz="1050" err="1"/>
              <a:t>Sudie</a:t>
            </a:r>
            <a:r>
              <a:rPr lang="en-GB" sz="1050"/>
              <a:t> Back</a:t>
            </a:r>
            <a:endParaRPr lang="en-US" sz="10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96B8A0-4B21-41F6-BDEB-E29C3632ED26}"/>
              </a:ext>
            </a:extLst>
          </p:cNvPr>
          <p:cNvSpPr/>
          <p:nvPr/>
        </p:nvSpPr>
        <p:spPr>
          <a:xfrm>
            <a:off x="443926" y="144841"/>
            <a:ext cx="92258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>
                <a:ln w="31750">
                  <a:solidFill>
                    <a:schemeClr val="accent1"/>
                  </a:solidFill>
                </a:ln>
                <a:noFill/>
              </a:rPr>
              <a:t>PTSD and SUD: </a:t>
            </a:r>
            <a:br>
              <a:rPr lang="en-GB" sz="4800">
                <a:ln w="31750">
                  <a:solidFill>
                    <a:schemeClr val="accent1"/>
                  </a:solidFill>
                </a:ln>
                <a:noFill/>
              </a:rPr>
            </a:br>
            <a:r>
              <a:rPr lang="en-GB" sz="4800">
                <a:ln w="31750">
                  <a:solidFill>
                    <a:schemeClr val="accent1"/>
                  </a:solidFill>
                </a:ln>
                <a:noFill/>
              </a:rPr>
              <a:t>A Non-Random Association</a:t>
            </a:r>
            <a:endParaRPr lang="en-GB" sz="4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B9FC9A40-FE92-4EF7-B5A9-FE9ECAEFDC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3395025"/>
              </p:ext>
            </p:extLst>
          </p:nvPr>
        </p:nvGraphicFramePr>
        <p:xfrm>
          <a:off x="925516" y="1381125"/>
          <a:ext cx="6303961" cy="5111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44" name="Picture 1">
            <a:extLst>
              <a:ext uri="{FF2B5EF4-FFF2-40B4-BE49-F238E27FC236}">
                <a16:creationId xmlns:a16="http://schemas.microsoft.com/office/drawing/2014/main" id="{AB0E740B-C79B-4628-92CB-91248A3A9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4" y="1665289"/>
            <a:ext cx="3087687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B1B4F2B-673D-4866-B313-0EC61F40F1DD}"/>
              </a:ext>
            </a:extLst>
          </p:cNvPr>
          <p:cNvSpPr txBox="1"/>
          <p:nvPr/>
        </p:nvSpPr>
        <p:spPr>
          <a:xfrm>
            <a:off x="8266113" y="5192713"/>
            <a:ext cx="20891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/>
              <a:t>Rashid Johnson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A4D037-98A6-4BAF-AEB0-2DBB4CCBF9E1}"/>
              </a:ext>
            </a:extLst>
          </p:cNvPr>
          <p:cNvSpPr/>
          <p:nvPr/>
        </p:nvSpPr>
        <p:spPr>
          <a:xfrm>
            <a:off x="489646" y="275572"/>
            <a:ext cx="92258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>
                <a:ln w="31750">
                  <a:solidFill>
                    <a:schemeClr val="accent1"/>
                  </a:solidFill>
                </a:ln>
                <a:noFill/>
              </a:rPr>
              <a:t>Common Issues and Challenges</a:t>
            </a:r>
            <a:endParaRPr lang="en-GB" sz="4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2E8E28B6-FEEB-4602-8ECE-917014BCCE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6746297"/>
              </p:ext>
            </p:extLst>
          </p:nvPr>
        </p:nvGraphicFramePr>
        <p:xfrm>
          <a:off x="422117" y="1207135"/>
          <a:ext cx="6639560" cy="5111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44" name="Picture 1">
            <a:extLst>
              <a:ext uri="{FF2B5EF4-FFF2-40B4-BE49-F238E27FC236}">
                <a16:creationId xmlns:a16="http://schemas.microsoft.com/office/drawing/2014/main" id="{AB0E740B-C79B-4628-92CB-91248A3A9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4" y="1665289"/>
            <a:ext cx="3087687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B1B4F2B-673D-4866-B313-0EC61F40F1DD}"/>
              </a:ext>
            </a:extLst>
          </p:cNvPr>
          <p:cNvSpPr txBox="1"/>
          <p:nvPr/>
        </p:nvSpPr>
        <p:spPr>
          <a:xfrm>
            <a:off x="8266113" y="5192713"/>
            <a:ext cx="20891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/>
              <a:t>Rashid Johnson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4D564E-85E0-4711-A53C-1806808BAB4C}"/>
              </a:ext>
            </a:extLst>
          </p:cNvPr>
          <p:cNvSpPr/>
          <p:nvPr/>
        </p:nvSpPr>
        <p:spPr>
          <a:xfrm>
            <a:off x="489646" y="275572"/>
            <a:ext cx="92258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>
                <a:ln w="31750">
                  <a:solidFill>
                    <a:schemeClr val="accent1"/>
                  </a:solidFill>
                </a:ln>
                <a:noFill/>
              </a:rPr>
              <a:t>Common Issues and Challenges</a:t>
            </a:r>
            <a:endParaRPr lang="en-GB" sz="4800"/>
          </a:p>
        </p:txBody>
      </p:sp>
    </p:spTree>
    <p:extLst>
      <p:ext uri="{BB962C8B-B14F-4D97-AF65-F5344CB8AC3E}">
        <p14:creationId xmlns:p14="http://schemas.microsoft.com/office/powerpoint/2010/main" val="630844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>
            <a:extLst>
              <a:ext uri="{FF2B5EF4-FFF2-40B4-BE49-F238E27FC236}">
                <a16:creationId xmlns:a16="http://schemas.microsoft.com/office/drawing/2014/main" id="{3FBC162F-26A6-47F1-9D65-C1A307674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3414" y="4132263"/>
            <a:ext cx="241458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1800">
              <a:latin typeface="Arial" panose="020B0604020202020204" pitchFamily="34" charset="0"/>
            </a:endParaRPr>
          </a:p>
        </p:txBody>
      </p:sp>
      <p:pic>
        <p:nvPicPr>
          <p:cNvPr id="11267" name="Picture 6" descr="12,119 Medical Clinic Building Stock Photos, Pictures &amp;amp; Royalty-Free Images  - iStock">
            <a:extLst>
              <a:ext uri="{FF2B5EF4-FFF2-40B4-BE49-F238E27FC236}">
                <a16:creationId xmlns:a16="http://schemas.microsoft.com/office/drawing/2014/main" id="{947AB982-AA67-46F6-B75B-606944158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050" y="2636839"/>
            <a:ext cx="2813050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Box 2">
            <a:extLst>
              <a:ext uri="{FF2B5EF4-FFF2-40B4-BE49-F238E27FC236}">
                <a16:creationId xmlns:a16="http://schemas.microsoft.com/office/drawing/2014/main" id="{3F1C8A08-DEF3-4E37-A8B0-F1E70B8AC2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9" y="1803400"/>
            <a:ext cx="19446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Addiction service</a:t>
            </a:r>
          </a:p>
        </p:txBody>
      </p:sp>
      <p:pic>
        <p:nvPicPr>
          <p:cNvPr id="11269" name="Picture 8" descr="Building icon, clinic, dispensary, hospital icon - Download on Iconfinder">
            <a:extLst>
              <a:ext uri="{FF2B5EF4-FFF2-40B4-BE49-F238E27FC236}">
                <a16:creationId xmlns:a16="http://schemas.microsoft.com/office/drawing/2014/main" id="{CB948448-BB08-41C9-B664-7E0ED7D10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1" y="2276476"/>
            <a:ext cx="2620963" cy="262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Box 7">
            <a:extLst>
              <a:ext uri="{FF2B5EF4-FFF2-40B4-BE49-F238E27FC236}">
                <a16:creationId xmlns:a16="http://schemas.microsoft.com/office/drawing/2014/main" id="{4256556D-2659-4C31-8061-9B9FF0CFEC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3413" y="1803401"/>
            <a:ext cx="2235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CMHT/ Traumatic Stress Clinic</a:t>
            </a:r>
          </a:p>
        </p:txBody>
      </p:sp>
      <p:pic>
        <p:nvPicPr>
          <p:cNvPr id="11271" name="Picture 2" descr="How to Create Realistic Animated Walk Cycle in PowerPoint 2016 / 2019  Tutorial">
            <a:extLst>
              <a:ext uri="{FF2B5EF4-FFF2-40B4-BE49-F238E27FC236}">
                <a16:creationId xmlns:a16="http://schemas.microsoft.com/office/drawing/2014/main" id="{711A0CD8-67B1-4F74-A923-190E0D1C22A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364" y="2628901"/>
            <a:ext cx="3100387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FB62F8A-FD9D-4A74-B4B1-B541EE350105}"/>
              </a:ext>
            </a:extLst>
          </p:cNvPr>
          <p:cNvSpPr/>
          <p:nvPr/>
        </p:nvSpPr>
        <p:spPr>
          <a:xfrm>
            <a:off x="478216" y="394742"/>
            <a:ext cx="92258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>
                <a:ln w="31750">
                  <a:solidFill>
                    <a:schemeClr val="accent1"/>
                  </a:solidFill>
                </a:ln>
                <a:noFill/>
              </a:rPr>
              <a:t>Sequential Treatment Approach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>
            <a:extLst>
              <a:ext uri="{FF2B5EF4-FFF2-40B4-BE49-F238E27FC236}">
                <a16:creationId xmlns:a16="http://schemas.microsoft.com/office/drawing/2014/main" id="{B76C454D-E607-43AF-8824-5BE2B11025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3414" y="4132263"/>
            <a:ext cx="241458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1800">
              <a:latin typeface="Arial" panose="020B0604020202020204" pitchFamily="34" charset="0"/>
            </a:endParaRPr>
          </a:p>
        </p:txBody>
      </p:sp>
      <p:pic>
        <p:nvPicPr>
          <p:cNvPr id="12291" name="Picture 6" descr="12,119 Medical Clinic Building Stock Photos, Pictures &amp;amp; Royalty-Free Images  - iStock">
            <a:extLst>
              <a:ext uri="{FF2B5EF4-FFF2-40B4-BE49-F238E27FC236}">
                <a16:creationId xmlns:a16="http://schemas.microsoft.com/office/drawing/2014/main" id="{C0AECD36-07B1-461A-B455-61A70273D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050" y="2636839"/>
            <a:ext cx="2813050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2" descr="1,255 Falling Through Cracks Illustrations &amp;amp; Clip Art - iStock">
            <a:extLst>
              <a:ext uri="{FF2B5EF4-FFF2-40B4-BE49-F238E27FC236}">
                <a16:creationId xmlns:a16="http://schemas.microsoft.com/office/drawing/2014/main" id="{B99DB2B4-7B54-4A42-A3EE-0D3B9152A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951" y="1871664"/>
            <a:ext cx="4087813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Box 2">
            <a:extLst>
              <a:ext uri="{FF2B5EF4-FFF2-40B4-BE49-F238E27FC236}">
                <a16:creationId xmlns:a16="http://schemas.microsoft.com/office/drawing/2014/main" id="{F913EA44-98A3-4CC1-9FDC-1B7F2D3D7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9" y="1803400"/>
            <a:ext cx="19446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Addiction service</a:t>
            </a:r>
          </a:p>
        </p:txBody>
      </p:sp>
      <p:pic>
        <p:nvPicPr>
          <p:cNvPr id="12294" name="Picture 8" descr="Building icon, clinic, dispensary, hospital icon - Download on Iconfinder">
            <a:extLst>
              <a:ext uri="{FF2B5EF4-FFF2-40B4-BE49-F238E27FC236}">
                <a16:creationId xmlns:a16="http://schemas.microsoft.com/office/drawing/2014/main" id="{E6F31785-D8FB-41C1-9C39-797E11BE5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1" y="2276476"/>
            <a:ext cx="2620963" cy="262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TextBox 7">
            <a:extLst>
              <a:ext uri="{FF2B5EF4-FFF2-40B4-BE49-F238E27FC236}">
                <a16:creationId xmlns:a16="http://schemas.microsoft.com/office/drawing/2014/main" id="{3BED6F0B-22AC-4A6D-BEBF-2C09694480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3413" y="1803401"/>
            <a:ext cx="2235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CMHT/ Traumatic Stress Clinic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9E6733E-C207-422C-B018-91AD7318EEC8}"/>
              </a:ext>
            </a:extLst>
          </p:cNvPr>
          <p:cNvSpPr/>
          <p:nvPr/>
        </p:nvSpPr>
        <p:spPr>
          <a:xfrm>
            <a:off x="363916" y="331422"/>
            <a:ext cx="92258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>
                <a:ln w="31750">
                  <a:solidFill>
                    <a:schemeClr val="accent1"/>
                  </a:solidFill>
                </a:ln>
                <a:noFill/>
              </a:rPr>
              <a:t>Sequential Treatment Approach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F1A0554-63B1-452E-B33A-CC145E5AD9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93" y="2083820"/>
            <a:ext cx="2991100" cy="2991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45209F-CD9C-43A2-8D5E-7D32BA503C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361" y="1954530"/>
            <a:ext cx="2991100" cy="2991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3BA2C3-0305-4DC3-8710-CC1F145DD3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134" y="1805409"/>
            <a:ext cx="3251256" cy="325125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97D95D7-F563-4754-B36D-A311B30AD992}"/>
              </a:ext>
            </a:extLst>
          </p:cNvPr>
          <p:cNvSpPr/>
          <p:nvPr/>
        </p:nvSpPr>
        <p:spPr>
          <a:xfrm>
            <a:off x="401213" y="210297"/>
            <a:ext cx="115822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>
                <a:ln w="31750">
                  <a:solidFill>
                    <a:schemeClr val="accent1"/>
                  </a:solidFill>
                </a:ln>
                <a:noFill/>
              </a:rPr>
              <a:t>Experiences from Work in Frontline Services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A85D6D-FB15-4746-A436-518D521648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284" y="1285373"/>
            <a:ext cx="4287254" cy="4287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8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723F4C7896694EB3E1E7B14389043F" ma:contentTypeVersion="15" ma:contentTypeDescription="Create a new document." ma:contentTypeScope="" ma:versionID="4a9b5475e0ad23a8c074b67600a5391e">
  <xsd:schema xmlns:xsd="http://www.w3.org/2001/XMLSchema" xmlns:xs="http://www.w3.org/2001/XMLSchema" xmlns:p="http://schemas.microsoft.com/office/2006/metadata/properties" xmlns:ns3="21084304-62dc-40f5-ab6e-caf002b2e7b8" xmlns:ns4="faa33050-1ea7-41ee-8206-d10ab885ab41" targetNamespace="http://schemas.microsoft.com/office/2006/metadata/properties" ma:root="true" ma:fieldsID="57f2bfb1b817e57a652608b42dd09aa8" ns3:_="" ns4:_="">
    <xsd:import namespace="21084304-62dc-40f5-ab6e-caf002b2e7b8"/>
    <xsd:import namespace="faa33050-1ea7-41ee-8206-d10ab885ab4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084304-62dc-40f5-ab6e-caf002b2e7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a33050-1ea7-41ee-8206-d10ab885ab4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1084304-62dc-40f5-ab6e-caf002b2e7b8" xsi:nil="true"/>
  </documentManagement>
</p:properties>
</file>

<file path=customXml/itemProps1.xml><?xml version="1.0" encoding="utf-8"?>
<ds:datastoreItem xmlns:ds="http://schemas.openxmlformats.org/officeDocument/2006/customXml" ds:itemID="{FA8E05CF-F1BA-486F-9490-E6CC7DF38B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084304-62dc-40f5-ab6e-caf002b2e7b8"/>
    <ds:schemaRef ds:uri="faa33050-1ea7-41ee-8206-d10ab885ab4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47617E-50C2-4A44-811A-F5DDF53582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CD426B-FF8C-4681-A9F4-394F5156D3A4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www.w3.org/XML/1998/namespace"/>
    <ds:schemaRef ds:uri="faa33050-1ea7-41ee-8206-d10ab885ab41"/>
    <ds:schemaRef ds:uri="http://schemas.openxmlformats.org/package/2006/metadata/core-properties"/>
    <ds:schemaRef ds:uri="http://schemas.microsoft.com/office/infopath/2007/PartnerControls"/>
    <ds:schemaRef ds:uri="21084304-62dc-40f5-ab6e-caf002b2e7b8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1015</Words>
  <Application>Microsoft Office PowerPoint</Application>
  <PresentationFormat>Widescreen</PresentationFormat>
  <Paragraphs>131</Paragraphs>
  <Slides>18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ＭＳ Ｐゴシック</vt:lpstr>
      <vt:lpstr>Aptos</vt:lpstr>
      <vt:lpstr>Aptos Display</vt:lpstr>
      <vt:lpstr>Arial</vt:lpstr>
      <vt:lpstr>Calibri</vt:lpstr>
      <vt:lpstr>Lucida Sans Unicode</vt:lpstr>
      <vt:lpstr>Wingdings</vt:lpstr>
      <vt:lpstr>office theme</vt:lpstr>
      <vt:lpstr>Substance Use and  Trauma – TSW Film World Premiere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Substance Misuse and  Co-morbidities</dc:title>
  <dc:creator>homeworking01</dc:creator>
  <cp:lastModifiedBy>Lewis Jones (Cardiff and Vale UHB - Buvidal Psychological Support Service)</cp:lastModifiedBy>
  <cp:revision>1</cp:revision>
  <cp:lastPrinted>2025-02-15T15:32:43Z</cp:lastPrinted>
  <dcterms:created xsi:type="dcterms:W3CDTF">2025-01-24T14:08:25Z</dcterms:created>
  <dcterms:modified xsi:type="dcterms:W3CDTF">2025-02-17T13:10:28Z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0x0101009D723F4C7896694EB3E1E7B14389043F</vt:lpwstr>
  </property>
</Properties>
</file>