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84" r:id="rId3"/>
    <p:sldMasterId id="2147483701" r:id="rId4"/>
  </p:sldMasterIdLst>
  <p:notesMasterIdLst>
    <p:notesMasterId r:id="rId29"/>
  </p:notesMasterIdLst>
  <p:sldIdLst>
    <p:sldId id="256" r:id="rId5"/>
    <p:sldId id="404" r:id="rId6"/>
    <p:sldId id="419" r:id="rId7"/>
    <p:sldId id="432" r:id="rId8"/>
    <p:sldId id="434" r:id="rId9"/>
    <p:sldId id="433" r:id="rId10"/>
    <p:sldId id="260" r:id="rId11"/>
    <p:sldId id="267" r:id="rId12"/>
    <p:sldId id="415" r:id="rId13"/>
    <p:sldId id="427" r:id="rId14"/>
    <p:sldId id="275" r:id="rId15"/>
    <p:sldId id="276" r:id="rId16"/>
    <p:sldId id="435" r:id="rId17"/>
    <p:sldId id="258" r:id="rId18"/>
    <p:sldId id="259" r:id="rId19"/>
    <p:sldId id="423" r:id="rId20"/>
    <p:sldId id="300" r:id="rId21"/>
    <p:sldId id="428" r:id="rId22"/>
    <p:sldId id="430" r:id="rId23"/>
    <p:sldId id="425" r:id="rId24"/>
    <p:sldId id="426" r:id="rId25"/>
    <p:sldId id="274" r:id="rId26"/>
    <p:sldId id="424" r:id="rId27"/>
    <p:sldId id="422"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4" d="100"/>
          <a:sy n="64" d="100"/>
        </p:scale>
        <p:origin x="748"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 Id="rId8" Type="http://schemas.openxmlformats.org/officeDocument/2006/relationships/slide" Target="slides/slide4.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b="1" baseline="0"/>
              <a:t>Trends in the offending rate of cohorts of different mean ages (2000 to 2019) </a:t>
            </a:r>
            <a:endParaRPr lang="en-GB" b="1"/>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GB"/>
        </a:p>
      </c:txPr>
    </c:title>
    <c:autoTitleDeleted val="0"/>
    <c:plotArea>
      <c:layout>
        <c:manualLayout>
          <c:layoutTarget val="inner"/>
          <c:xMode val="edge"/>
          <c:yMode val="edge"/>
          <c:x val="0.11262711745601532"/>
          <c:y val="0.17763934426229508"/>
          <c:w val="0.83961027126802024"/>
          <c:h val="0.74220162643603971"/>
        </c:manualLayout>
      </c:layout>
      <c:scatterChart>
        <c:scatterStyle val="lineMarker"/>
        <c:varyColors val="0"/>
        <c:ser>
          <c:idx val="0"/>
          <c:order val="0"/>
          <c:tx>
            <c:strRef>
              <c:f>'Age Crime curves '!$AP$3</c:f>
              <c:strCache>
                <c:ptCount val="1"/>
                <c:pt idx="0">
                  <c:v>12 years</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'Age Crime curves '!$AQ$2:$BJ$2</c:f>
              <c:numCache>
                <c:formatCode>General</c:formatCode>
                <c:ptCount val="20"/>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numCache>
            </c:numRef>
          </c:xVal>
          <c:yVal>
            <c:numRef>
              <c:f>'Age Crime curves '!$AQ$3:$BJ$3</c:f>
              <c:numCache>
                <c:formatCode>General</c:formatCode>
                <c:ptCount val="20"/>
                <c:pt idx="0">
                  <c:v>0.48507753870483766</c:v>
                </c:pt>
                <c:pt idx="1">
                  <c:v>0.43585974141394601</c:v>
                </c:pt>
                <c:pt idx="2">
                  <c:v>0.3866419441230543</c:v>
                </c:pt>
                <c:pt idx="3">
                  <c:v>0.36314306305075678</c:v>
                </c:pt>
                <c:pt idx="4">
                  <c:v>0.35652839435544087</c:v>
                </c:pt>
                <c:pt idx="5">
                  <c:v>0.35743940095004595</c:v>
                </c:pt>
                <c:pt idx="6">
                  <c:v>0.34849189527626806</c:v>
                </c:pt>
                <c:pt idx="7">
                  <c:v>0.32140363601271993</c:v>
                </c:pt>
                <c:pt idx="8">
                  <c:v>0.27408331422945298</c:v>
                </c:pt>
                <c:pt idx="9">
                  <c:v>0.20560587067112321</c:v>
                </c:pt>
                <c:pt idx="10">
                  <c:v>0.16564375655500038</c:v>
                </c:pt>
                <c:pt idx="11">
                  <c:v>0.13120444941869586</c:v>
                </c:pt>
                <c:pt idx="12">
                  <c:v>0.1045819437636831</c:v>
                </c:pt>
                <c:pt idx="13">
                  <c:v>7.6806843855523776E-2</c:v>
                </c:pt>
                <c:pt idx="14">
                  <c:v>6.8430029317484126E-2</c:v>
                </c:pt>
                <c:pt idx="15">
                  <c:v>6.9466091120093637E-2</c:v>
                </c:pt>
                <c:pt idx="16">
                  <c:v>6.5801776957646801E-2</c:v>
                </c:pt>
                <c:pt idx="17">
                  <c:v>5.5820356387076567E-2</c:v>
                </c:pt>
                <c:pt idx="18">
                  <c:v>4.5835478310233504E-2</c:v>
                </c:pt>
                <c:pt idx="19">
                  <c:v>4.1238170361519604E-2</c:v>
                </c:pt>
              </c:numCache>
            </c:numRef>
          </c:yVal>
          <c:smooth val="1"/>
          <c:extLst>
            <c:ext xmlns:c16="http://schemas.microsoft.com/office/drawing/2014/chart" uri="{C3380CC4-5D6E-409C-BE32-E72D297353CC}">
              <c16:uniqueId val="{00000000-E7BD-44FC-B611-C12003BABA5E}"/>
            </c:ext>
          </c:extLst>
        </c:ser>
        <c:ser>
          <c:idx val="1"/>
          <c:order val="1"/>
          <c:tx>
            <c:strRef>
              <c:f>'Age Crime curves '!$AP$4</c:f>
              <c:strCache>
                <c:ptCount val="1"/>
                <c:pt idx="0">
                  <c:v>16 year</c:v>
                </c:pt>
              </c:strCache>
            </c:strRef>
          </c:tx>
          <c:spPr>
            <a:ln w="19050" cap="rnd">
              <a:solidFill>
                <a:schemeClr val="accent2"/>
              </a:solidFill>
              <a:round/>
            </a:ln>
            <a:effectLst/>
          </c:spPr>
          <c:marker>
            <c:symbol val="circle"/>
            <c:size val="5"/>
            <c:spPr>
              <a:solidFill>
                <a:schemeClr val="accent2"/>
              </a:solidFill>
              <a:ln w="9525">
                <a:solidFill>
                  <a:schemeClr val="accent2"/>
                </a:solidFill>
              </a:ln>
              <a:effectLst/>
            </c:spPr>
          </c:marker>
          <c:xVal>
            <c:numRef>
              <c:f>'Age Crime curves '!$AQ$2:$BJ$2</c:f>
              <c:numCache>
                <c:formatCode>General</c:formatCode>
                <c:ptCount val="20"/>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numCache>
            </c:numRef>
          </c:xVal>
          <c:yVal>
            <c:numRef>
              <c:f>'Age Crime curves '!$AQ$4:$BJ$4</c:f>
              <c:numCache>
                <c:formatCode>General</c:formatCode>
                <c:ptCount val="20"/>
                <c:pt idx="0">
                  <c:v>1.5954565058876433</c:v>
                </c:pt>
                <c:pt idx="1">
                  <c:v>1.4771434457665245</c:v>
                </c:pt>
                <c:pt idx="2">
                  <c:v>1.3588303856454058</c:v>
                </c:pt>
                <c:pt idx="3">
                  <c:v>1.2584924762487686</c:v>
                </c:pt>
                <c:pt idx="4">
                  <c:v>1.1257917749197173</c:v>
                </c:pt>
                <c:pt idx="5">
                  <c:v>1.0386011551149086</c:v>
                </c:pt>
                <c:pt idx="6">
                  <c:v>1.0026360961333662</c:v>
                </c:pt>
                <c:pt idx="7">
                  <c:v>0.9088499138985473</c:v>
                </c:pt>
                <c:pt idx="8">
                  <c:v>0.84829497514657759</c:v>
                </c:pt>
                <c:pt idx="9">
                  <c:v>0.70356328793997702</c:v>
                </c:pt>
                <c:pt idx="10">
                  <c:v>0.66230683497066023</c:v>
                </c:pt>
                <c:pt idx="11">
                  <c:v>0.55456397876826324</c:v>
                </c:pt>
                <c:pt idx="12">
                  <c:v>0.45455093909852234</c:v>
                </c:pt>
                <c:pt idx="13">
                  <c:v>0.34512016274845575</c:v>
                </c:pt>
                <c:pt idx="14">
                  <c:v>0.29979170991280291</c:v>
                </c:pt>
                <c:pt idx="15">
                  <c:v>0.29121930260774537</c:v>
                </c:pt>
                <c:pt idx="16">
                  <c:v>0.2845186197163031</c:v>
                </c:pt>
                <c:pt idx="17">
                  <c:v>0.25276292638233633</c:v>
                </c:pt>
                <c:pt idx="18">
                  <c:v>0.23505186666266853</c:v>
                </c:pt>
                <c:pt idx="19">
                  <c:v>0.21897306506181963</c:v>
                </c:pt>
              </c:numCache>
            </c:numRef>
          </c:yVal>
          <c:smooth val="0"/>
          <c:extLst>
            <c:ext xmlns:c16="http://schemas.microsoft.com/office/drawing/2014/chart" uri="{C3380CC4-5D6E-409C-BE32-E72D297353CC}">
              <c16:uniqueId val="{00000001-E7BD-44FC-B611-C12003BABA5E}"/>
            </c:ext>
          </c:extLst>
        </c:ser>
        <c:ser>
          <c:idx val="2"/>
          <c:order val="2"/>
          <c:tx>
            <c:strRef>
              <c:f>'Age Crime curves '!$AP$5</c:f>
              <c:strCache>
                <c:ptCount val="1"/>
                <c:pt idx="0">
                  <c:v>19 years</c:v>
                </c:pt>
              </c:strCache>
            </c:strRef>
          </c:tx>
          <c:spPr>
            <a:ln w="19050" cap="rnd">
              <a:solidFill>
                <a:schemeClr val="bg1">
                  <a:lumMod val="75000"/>
                </a:schemeClr>
              </a:solidFill>
              <a:round/>
            </a:ln>
            <a:effectLst/>
          </c:spPr>
          <c:marker>
            <c:symbol val="circle"/>
            <c:size val="5"/>
            <c:spPr>
              <a:solidFill>
                <a:schemeClr val="accent3"/>
              </a:solidFill>
              <a:ln w="9525">
                <a:solidFill>
                  <a:schemeClr val="accent3"/>
                </a:solidFill>
              </a:ln>
              <a:effectLst/>
            </c:spPr>
          </c:marker>
          <c:xVal>
            <c:numRef>
              <c:f>'Age Crime curves '!$AQ$2:$BJ$2</c:f>
              <c:numCache>
                <c:formatCode>General</c:formatCode>
                <c:ptCount val="20"/>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numCache>
            </c:numRef>
          </c:xVal>
          <c:yVal>
            <c:numRef>
              <c:f>'Age Crime curves '!$AQ$5:$BJ$5</c:f>
              <c:numCache>
                <c:formatCode>General</c:formatCode>
                <c:ptCount val="20"/>
                <c:pt idx="0">
                  <c:v>1.7602884931082488</c:v>
                </c:pt>
                <c:pt idx="1">
                  <c:v>1.6408728087114106</c:v>
                </c:pt>
                <c:pt idx="2">
                  <c:v>1.5214571243145723</c:v>
                </c:pt>
                <c:pt idx="3">
                  <c:v>1.346704091768391</c:v>
                </c:pt>
                <c:pt idx="4">
                  <c:v>1.0471894040069205</c:v>
                </c:pt>
                <c:pt idx="5">
                  <c:v>1.0689527164598849</c:v>
                </c:pt>
                <c:pt idx="6">
                  <c:v>1.0896298672469524</c:v>
                </c:pt>
                <c:pt idx="7">
                  <c:v>0.99744717953978335</c:v>
                </c:pt>
                <c:pt idx="8">
                  <c:v>1.0594906326004996</c:v>
                </c:pt>
                <c:pt idx="9">
                  <c:v>0.91827197308706932</c:v>
                </c:pt>
                <c:pt idx="10">
                  <c:v>0.89523049026021495</c:v>
                </c:pt>
                <c:pt idx="11">
                  <c:v>0.8190913911798382</c:v>
                </c:pt>
                <c:pt idx="12">
                  <c:v>0.72627467304239601</c:v>
                </c:pt>
                <c:pt idx="13">
                  <c:v>0.56673597721340219</c:v>
                </c:pt>
                <c:pt idx="14">
                  <c:v>0.47426174340221172</c:v>
                </c:pt>
                <c:pt idx="15">
                  <c:v>0.40718399248258108</c:v>
                </c:pt>
                <c:pt idx="16">
                  <c:v>0.39077763420782829</c:v>
                </c:pt>
                <c:pt idx="17">
                  <c:v>0.34708645128798954</c:v>
                </c:pt>
                <c:pt idx="18">
                  <c:v>0.33691981675379618</c:v>
                </c:pt>
                <c:pt idx="19">
                  <c:v>0.34460532077063111</c:v>
                </c:pt>
              </c:numCache>
            </c:numRef>
          </c:yVal>
          <c:smooth val="1"/>
          <c:extLst>
            <c:ext xmlns:c16="http://schemas.microsoft.com/office/drawing/2014/chart" uri="{C3380CC4-5D6E-409C-BE32-E72D297353CC}">
              <c16:uniqueId val="{00000002-E7BD-44FC-B611-C12003BABA5E}"/>
            </c:ext>
          </c:extLst>
        </c:ser>
        <c:ser>
          <c:idx val="3"/>
          <c:order val="3"/>
          <c:tx>
            <c:strRef>
              <c:f>'Age Crime curves '!$AP$6</c:f>
              <c:strCache>
                <c:ptCount val="1"/>
                <c:pt idx="0">
                  <c:v>22.5 years</c:v>
                </c:pt>
              </c:strCache>
            </c:strRef>
          </c:tx>
          <c:spPr>
            <a:ln w="19050" cap="rnd">
              <a:solidFill>
                <a:schemeClr val="accent4"/>
              </a:solidFill>
              <a:round/>
            </a:ln>
            <a:effectLst/>
          </c:spPr>
          <c:marker>
            <c:symbol val="circle"/>
            <c:size val="5"/>
            <c:spPr>
              <a:solidFill>
                <a:schemeClr val="accent4"/>
              </a:solidFill>
              <a:ln w="9525">
                <a:solidFill>
                  <a:schemeClr val="accent4"/>
                </a:solidFill>
              </a:ln>
              <a:effectLst/>
            </c:spPr>
          </c:marker>
          <c:xVal>
            <c:numRef>
              <c:f>'Age Crime curves '!$AQ$2:$BJ$2</c:f>
              <c:numCache>
                <c:formatCode>General</c:formatCode>
                <c:ptCount val="20"/>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numCache>
            </c:numRef>
          </c:xVal>
          <c:yVal>
            <c:numRef>
              <c:f>'Age Crime curves '!$AQ$6:$BJ$6</c:f>
              <c:numCache>
                <c:formatCode>General</c:formatCode>
                <c:ptCount val="20"/>
                <c:pt idx="0">
                  <c:v>1.2432624380132098</c:v>
                </c:pt>
                <c:pt idx="1">
                  <c:v>1.1970576095713912</c:v>
                </c:pt>
                <c:pt idx="2">
                  <c:v>1.1508527811295726</c:v>
                </c:pt>
                <c:pt idx="3">
                  <c:v>1.052591693916116</c:v>
                </c:pt>
                <c:pt idx="4">
                  <c:v>0.82476141200307551</c:v>
                </c:pt>
                <c:pt idx="5">
                  <c:v>0.82095581835837772</c:v>
                </c:pt>
                <c:pt idx="6">
                  <c:v>0.8227743148790132</c:v>
                </c:pt>
                <c:pt idx="7">
                  <c:v>0.72354582019016611</c:v>
                </c:pt>
                <c:pt idx="8">
                  <c:v>0.79287559194448498</c:v>
                </c:pt>
                <c:pt idx="9">
                  <c:v>0.71781709976549923</c:v>
                </c:pt>
                <c:pt idx="10">
                  <c:v>0.73177713274430156</c:v>
                </c:pt>
                <c:pt idx="11">
                  <c:v>0.71118172970866655</c:v>
                </c:pt>
                <c:pt idx="12">
                  <c:v>0.6687970911193909</c:v>
                </c:pt>
                <c:pt idx="13">
                  <c:v>0.55277114784946579</c:v>
                </c:pt>
                <c:pt idx="14">
                  <c:v>0.46878122363940694</c:v>
                </c:pt>
                <c:pt idx="15">
                  <c:v>0.41622955930006061</c:v>
                </c:pt>
                <c:pt idx="16">
                  <c:v>0.41309044220091123</c:v>
                </c:pt>
                <c:pt idx="17">
                  <c:v>0.36065814543710811</c:v>
                </c:pt>
                <c:pt idx="18">
                  <c:v>0.35586848550248956</c:v>
                </c:pt>
                <c:pt idx="19">
                  <c:v>0.36255011205459176</c:v>
                </c:pt>
              </c:numCache>
            </c:numRef>
          </c:yVal>
          <c:smooth val="1"/>
          <c:extLst>
            <c:ext xmlns:c16="http://schemas.microsoft.com/office/drawing/2014/chart" uri="{C3380CC4-5D6E-409C-BE32-E72D297353CC}">
              <c16:uniqueId val="{00000003-E7BD-44FC-B611-C12003BABA5E}"/>
            </c:ext>
          </c:extLst>
        </c:ser>
        <c:ser>
          <c:idx val="4"/>
          <c:order val="4"/>
          <c:tx>
            <c:strRef>
              <c:f>'Age Crime curves '!$AP$7</c:f>
              <c:strCache>
                <c:ptCount val="1"/>
                <c:pt idx="0">
                  <c:v>27 years</c:v>
                </c:pt>
              </c:strCache>
            </c:strRef>
          </c:tx>
          <c:spPr>
            <a:ln w="19050" cap="rnd">
              <a:solidFill>
                <a:schemeClr val="accent1"/>
              </a:solidFill>
              <a:round/>
            </a:ln>
            <a:effectLst/>
          </c:spPr>
          <c:marker>
            <c:symbol val="circle"/>
            <c:size val="5"/>
            <c:spPr>
              <a:solidFill>
                <a:schemeClr val="accent5"/>
              </a:solidFill>
              <a:ln w="9525">
                <a:solidFill>
                  <a:schemeClr val="accent5"/>
                </a:solidFill>
              </a:ln>
              <a:effectLst/>
            </c:spPr>
          </c:marker>
          <c:xVal>
            <c:numRef>
              <c:f>'Age Crime curves '!$AQ$2:$BJ$2</c:f>
              <c:numCache>
                <c:formatCode>General</c:formatCode>
                <c:ptCount val="20"/>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numCache>
            </c:numRef>
          </c:xVal>
          <c:yVal>
            <c:numRef>
              <c:f>'Age Crime curves '!$AQ$7:$BJ$7</c:f>
              <c:numCache>
                <c:formatCode>General</c:formatCode>
                <c:ptCount val="20"/>
                <c:pt idx="0">
                  <c:v>0.79982354310962434</c:v>
                </c:pt>
                <c:pt idx="1">
                  <c:v>0.78756879844052441</c:v>
                </c:pt>
                <c:pt idx="2">
                  <c:v>0.77531405377142459</c:v>
                </c:pt>
                <c:pt idx="3">
                  <c:v>0.72600679433853144</c:v>
                </c:pt>
                <c:pt idx="4">
                  <c:v>0.59669753573753492</c:v>
                </c:pt>
                <c:pt idx="5">
                  <c:v>0.61010475547624676</c:v>
                </c:pt>
                <c:pt idx="6">
                  <c:v>0.61372366576252801</c:v>
                </c:pt>
                <c:pt idx="7">
                  <c:v>0.54603160315232235</c:v>
                </c:pt>
                <c:pt idx="8">
                  <c:v>0.59783077015422725</c:v>
                </c:pt>
                <c:pt idx="9">
                  <c:v>0.54376687701986481</c:v>
                </c:pt>
                <c:pt idx="10">
                  <c:v>0.54610784540624202</c:v>
                </c:pt>
                <c:pt idx="11">
                  <c:v>0.5465525443060919</c:v>
                </c:pt>
                <c:pt idx="12">
                  <c:v>0.54141462976745414</c:v>
                </c:pt>
                <c:pt idx="13">
                  <c:v>0.46712221628793238</c:v>
                </c:pt>
                <c:pt idx="14">
                  <c:v>0.42876132509385295</c:v>
                </c:pt>
                <c:pt idx="15">
                  <c:v>0.39619347973298702</c:v>
                </c:pt>
                <c:pt idx="16">
                  <c:v>0.40781844480370816</c:v>
                </c:pt>
                <c:pt idx="17">
                  <c:v>0.37443155448570331</c:v>
                </c:pt>
                <c:pt idx="18">
                  <c:v>0.37761189021832292</c:v>
                </c:pt>
                <c:pt idx="19">
                  <c:v>0.37917635261091126</c:v>
                </c:pt>
              </c:numCache>
            </c:numRef>
          </c:yVal>
          <c:smooth val="1"/>
          <c:extLst>
            <c:ext xmlns:c16="http://schemas.microsoft.com/office/drawing/2014/chart" uri="{C3380CC4-5D6E-409C-BE32-E72D297353CC}">
              <c16:uniqueId val="{00000004-E7BD-44FC-B611-C12003BABA5E}"/>
            </c:ext>
          </c:extLst>
        </c:ser>
        <c:ser>
          <c:idx val="5"/>
          <c:order val="5"/>
          <c:tx>
            <c:strRef>
              <c:f>'Age Crime curves '!$AP$8</c:f>
              <c:strCache>
                <c:ptCount val="1"/>
                <c:pt idx="0">
                  <c:v>32 years</c:v>
                </c:pt>
              </c:strCache>
            </c:strRef>
          </c:tx>
          <c:spPr>
            <a:ln w="19050" cap="rnd">
              <a:solidFill>
                <a:schemeClr val="accent6"/>
              </a:solidFill>
              <a:round/>
            </a:ln>
            <a:effectLst/>
          </c:spPr>
          <c:marker>
            <c:symbol val="circle"/>
            <c:size val="5"/>
            <c:spPr>
              <a:solidFill>
                <a:schemeClr val="accent6"/>
              </a:solidFill>
              <a:ln w="9525">
                <a:solidFill>
                  <a:schemeClr val="accent6"/>
                </a:solidFill>
              </a:ln>
              <a:effectLst/>
            </c:spPr>
          </c:marker>
          <c:xVal>
            <c:numRef>
              <c:f>'Age Crime curves '!$AQ$2:$BJ$2</c:f>
              <c:numCache>
                <c:formatCode>General</c:formatCode>
                <c:ptCount val="20"/>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numCache>
            </c:numRef>
          </c:xVal>
          <c:yVal>
            <c:numRef>
              <c:f>'Age Crime curves '!$AQ$8:$BJ$8</c:f>
              <c:numCache>
                <c:formatCode>General</c:formatCode>
                <c:ptCount val="20"/>
                <c:pt idx="0">
                  <c:v>0.52830827876261577</c:v>
                </c:pt>
                <c:pt idx="1">
                  <c:v>0.52639704261556386</c:v>
                </c:pt>
                <c:pt idx="2">
                  <c:v>0.52448580646851195</c:v>
                </c:pt>
                <c:pt idx="3">
                  <c:v>0.50971855716470493</c:v>
                </c:pt>
                <c:pt idx="4">
                  <c:v>0.43135264654204075</c:v>
                </c:pt>
                <c:pt idx="5">
                  <c:v>0.45316933106514584</c:v>
                </c:pt>
                <c:pt idx="6">
                  <c:v>0.46951313738854533</c:v>
                </c:pt>
                <c:pt idx="7">
                  <c:v>0.43186920662884809</c:v>
                </c:pt>
                <c:pt idx="8">
                  <c:v>0.47311790828499012</c:v>
                </c:pt>
                <c:pt idx="9">
                  <c:v>0.41821365097378704</c:v>
                </c:pt>
                <c:pt idx="10">
                  <c:v>0.42132310860508343</c:v>
                </c:pt>
                <c:pt idx="11">
                  <c:v>0.46344488025280367</c:v>
                </c:pt>
                <c:pt idx="12">
                  <c:v>0.46504677416668105</c:v>
                </c:pt>
                <c:pt idx="13">
                  <c:v>0.41564005129322856</c:v>
                </c:pt>
                <c:pt idx="14">
                  <c:v>0.38467960393071038</c:v>
                </c:pt>
                <c:pt idx="15">
                  <c:v>0.36343979403725346</c:v>
                </c:pt>
                <c:pt idx="16">
                  <c:v>0.38174911309145437</c:v>
                </c:pt>
                <c:pt idx="17">
                  <c:v>0.36557457629337575</c:v>
                </c:pt>
                <c:pt idx="18">
                  <c:v>0.3790924855921266</c:v>
                </c:pt>
                <c:pt idx="19">
                  <c:v>0.39867383408287344</c:v>
                </c:pt>
              </c:numCache>
            </c:numRef>
          </c:yVal>
          <c:smooth val="1"/>
          <c:extLst>
            <c:ext xmlns:c16="http://schemas.microsoft.com/office/drawing/2014/chart" uri="{C3380CC4-5D6E-409C-BE32-E72D297353CC}">
              <c16:uniqueId val="{00000005-E7BD-44FC-B611-C12003BABA5E}"/>
            </c:ext>
          </c:extLst>
        </c:ser>
        <c:ser>
          <c:idx val="6"/>
          <c:order val="6"/>
          <c:tx>
            <c:strRef>
              <c:f>'Age Crime curves '!$AP$9</c:f>
              <c:strCache>
                <c:ptCount val="1"/>
                <c:pt idx="0">
                  <c:v>37 years</c:v>
                </c:pt>
              </c:strCache>
            </c:strRef>
          </c:tx>
          <c:spPr>
            <a:ln w="19050" cap="rnd">
              <a:solidFill>
                <a:srgbClr val="FF0000"/>
              </a:solidFill>
              <a:round/>
            </a:ln>
            <a:effectLst/>
          </c:spPr>
          <c:marker>
            <c:symbol val="circle"/>
            <c:size val="5"/>
            <c:spPr>
              <a:solidFill>
                <a:srgbClr val="FF0000"/>
              </a:solidFill>
              <a:ln w="9525">
                <a:solidFill>
                  <a:srgbClr val="FF0000"/>
                </a:solidFill>
              </a:ln>
              <a:effectLst/>
            </c:spPr>
          </c:marker>
          <c:xVal>
            <c:numRef>
              <c:f>'Age Crime curves '!$AQ$2:$BJ$2</c:f>
              <c:numCache>
                <c:formatCode>General</c:formatCode>
                <c:ptCount val="20"/>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numCache>
            </c:numRef>
          </c:xVal>
          <c:yVal>
            <c:numRef>
              <c:f>'Age Crime curves '!$AQ$9:$BJ$9</c:f>
              <c:numCache>
                <c:formatCode>General</c:formatCode>
                <c:ptCount val="20"/>
                <c:pt idx="0">
                  <c:v>0.36551798994088447</c:v>
                </c:pt>
                <c:pt idx="1">
                  <c:v>0.36272733169814686</c:v>
                </c:pt>
                <c:pt idx="2">
                  <c:v>0.3599366734554092</c:v>
                </c:pt>
                <c:pt idx="3">
                  <c:v>0.36039883696649372</c:v>
                </c:pt>
                <c:pt idx="4">
                  <c:v>0.31799014297158057</c:v>
                </c:pt>
                <c:pt idx="5">
                  <c:v>0.34180594699485001</c:v>
                </c:pt>
                <c:pt idx="6">
                  <c:v>0.35382736515023117</c:v>
                </c:pt>
                <c:pt idx="7">
                  <c:v>0.32680800770196111</c:v>
                </c:pt>
                <c:pt idx="8">
                  <c:v>0.36357777106494643</c:v>
                </c:pt>
                <c:pt idx="9">
                  <c:v>0.32650473759807574</c:v>
                </c:pt>
                <c:pt idx="10">
                  <c:v>0.33962058756463492</c:v>
                </c:pt>
                <c:pt idx="11">
                  <c:v>0.34518451700210512</c:v>
                </c:pt>
                <c:pt idx="12">
                  <c:v>0.35003358793401251</c:v>
                </c:pt>
                <c:pt idx="13">
                  <c:v>0.3140801839654504</c:v>
                </c:pt>
                <c:pt idx="14">
                  <c:v>0.29989288353442789</c:v>
                </c:pt>
                <c:pt idx="15">
                  <c:v>0.28703493787497003</c:v>
                </c:pt>
                <c:pt idx="16">
                  <c:v>0.30907776007780491</c:v>
                </c:pt>
                <c:pt idx="17">
                  <c:v>0.30171737330003123</c:v>
                </c:pt>
                <c:pt idx="18">
                  <c:v>0.3123354579796227</c:v>
                </c:pt>
                <c:pt idx="19">
                  <c:v>0.32240178500783961</c:v>
                </c:pt>
              </c:numCache>
            </c:numRef>
          </c:yVal>
          <c:smooth val="1"/>
          <c:extLst>
            <c:ext xmlns:c16="http://schemas.microsoft.com/office/drawing/2014/chart" uri="{C3380CC4-5D6E-409C-BE32-E72D297353CC}">
              <c16:uniqueId val="{00000006-E7BD-44FC-B611-C12003BABA5E}"/>
            </c:ext>
          </c:extLst>
        </c:ser>
        <c:ser>
          <c:idx val="7"/>
          <c:order val="7"/>
          <c:tx>
            <c:strRef>
              <c:f>'Age Crime curves '!$AP$10</c:f>
              <c:strCache>
                <c:ptCount val="1"/>
                <c:pt idx="0">
                  <c:v>42 years</c:v>
                </c:pt>
              </c:strCache>
            </c:strRef>
          </c:tx>
          <c:spPr>
            <a:ln w="19050" cap="rnd">
              <a:solidFill>
                <a:schemeClr val="accent2">
                  <a:lumMod val="50000"/>
                </a:schemeClr>
              </a:solidFill>
              <a:round/>
            </a:ln>
            <a:effectLst/>
          </c:spPr>
          <c:marker>
            <c:symbol val="circle"/>
            <c:size val="5"/>
            <c:spPr>
              <a:solidFill>
                <a:schemeClr val="accent2">
                  <a:lumMod val="60000"/>
                </a:schemeClr>
              </a:solidFill>
              <a:ln w="9525">
                <a:solidFill>
                  <a:schemeClr val="accent2">
                    <a:lumMod val="60000"/>
                  </a:schemeClr>
                </a:solidFill>
              </a:ln>
              <a:effectLst/>
            </c:spPr>
          </c:marker>
          <c:xVal>
            <c:numRef>
              <c:f>'Age Crime curves '!$AQ$2:$BJ$2</c:f>
              <c:numCache>
                <c:formatCode>General</c:formatCode>
                <c:ptCount val="20"/>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numCache>
            </c:numRef>
          </c:xVal>
          <c:yVal>
            <c:numRef>
              <c:f>'Age Crime curves '!$AQ$10:$BJ$10</c:f>
              <c:numCache>
                <c:formatCode>General</c:formatCode>
                <c:ptCount val="20"/>
                <c:pt idx="0">
                  <c:v>0.24106499471988571</c:v>
                </c:pt>
                <c:pt idx="1">
                  <c:v>0.24101777217395914</c:v>
                </c:pt>
                <c:pt idx="2">
                  <c:v>0.24097054962803258</c:v>
                </c:pt>
                <c:pt idx="3">
                  <c:v>0.24461483961690325</c:v>
                </c:pt>
                <c:pt idx="4">
                  <c:v>0.22322606060393091</c:v>
                </c:pt>
                <c:pt idx="5">
                  <c:v>0.24680910481777135</c:v>
                </c:pt>
                <c:pt idx="6">
                  <c:v>0.25580242864540048</c:v>
                </c:pt>
                <c:pt idx="7">
                  <c:v>0.24137958220451203</c:v>
                </c:pt>
                <c:pt idx="8">
                  <c:v>0.27122231396797009</c:v>
                </c:pt>
                <c:pt idx="9">
                  <c:v>0.24215215845210852</c:v>
                </c:pt>
                <c:pt idx="10">
                  <c:v>0.25354459392278406</c:v>
                </c:pt>
                <c:pt idx="11">
                  <c:v>0.25915112397023021</c:v>
                </c:pt>
                <c:pt idx="12">
                  <c:v>0.25672591838276754</c:v>
                </c:pt>
                <c:pt idx="13">
                  <c:v>0.22552079926387331</c:v>
                </c:pt>
                <c:pt idx="14">
                  <c:v>0.21890690875706281</c:v>
                </c:pt>
                <c:pt idx="15">
                  <c:v>0.20428179184061407</c:v>
                </c:pt>
                <c:pt idx="16">
                  <c:v>0.22254982993292668</c:v>
                </c:pt>
                <c:pt idx="17">
                  <c:v>0.2162812354536752</c:v>
                </c:pt>
                <c:pt idx="18">
                  <c:v>0.22800497316726367</c:v>
                </c:pt>
                <c:pt idx="19">
                  <c:v>0.23954985920204666</c:v>
                </c:pt>
              </c:numCache>
            </c:numRef>
          </c:yVal>
          <c:smooth val="1"/>
          <c:extLst>
            <c:ext xmlns:c16="http://schemas.microsoft.com/office/drawing/2014/chart" uri="{C3380CC4-5D6E-409C-BE32-E72D297353CC}">
              <c16:uniqueId val="{00000007-E7BD-44FC-B611-C12003BABA5E}"/>
            </c:ext>
          </c:extLst>
        </c:ser>
        <c:ser>
          <c:idx val="8"/>
          <c:order val="8"/>
          <c:tx>
            <c:strRef>
              <c:f>'Age Crime curves '!$AP$11</c:f>
              <c:strCache>
                <c:ptCount val="1"/>
                <c:pt idx="0">
                  <c:v>47 years</c:v>
                </c:pt>
              </c:strCache>
            </c:strRef>
          </c:tx>
          <c:spPr>
            <a:ln w="19050" cap="rnd">
              <a:solidFill>
                <a:schemeClr val="bg1">
                  <a:lumMod val="50000"/>
                </a:schemeClr>
              </a:solidFill>
              <a:round/>
            </a:ln>
            <a:effectLst/>
          </c:spPr>
          <c:marker>
            <c:symbol val="circle"/>
            <c:size val="5"/>
            <c:spPr>
              <a:solidFill>
                <a:schemeClr val="accent3">
                  <a:lumMod val="60000"/>
                </a:schemeClr>
              </a:solidFill>
              <a:ln w="9525">
                <a:solidFill>
                  <a:schemeClr val="accent3">
                    <a:lumMod val="60000"/>
                  </a:schemeClr>
                </a:solidFill>
              </a:ln>
              <a:effectLst/>
            </c:spPr>
          </c:marker>
          <c:xVal>
            <c:numRef>
              <c:f>'Age Crime curves '!$AQ$2:$BJ$2</c:f>
              <c:numCache>
                <c:formatCode>General</c:formatCode>
                <c:ptCount val="20"/>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numCache>
            </c:numRef>
          </c:xVal>
          <c:yVal>
            <c:numRef>
              <c:f>'Age Crime curves '!$AQ$11:$BJ$11</c:f>
              <c:numCache>
                <c:formatCode>General</c:formatCode>
                <c:ptCount val="20"/>
                <c:pt idx="0">
                  <c:v>0.15756249514275303</c:v>
                </c:pt>
                <c:pt idx="1">
                  <c:v>0.15473997514364934</c:v>
                </c:pt>
                <c:pt idx="2">
                  <c:v>0.15191745514454563</c:v>
                </c:pt>
                <c:pt idx="3">
                  <c:v>0.15297725371201634</c:v>
                </c:pt>
                <c:pt idx="4">
                  <c:v>0.13910540543849073</c:v>
                </c:pt>
                <c:pt idx="5">
                  <c:v>0.15981984072969391</c:v>
                </c:pt>
                <c:pt idx="6">
                  <c:v>0.16578176453456381</c:v>
                </c:pt>
                <c:pt idx="7">
                  <c:v>0.15853825317102802</c:v>
                </c:pt>
                <c:pt idx="8">
                  <c:v>0.1797380425206048</c:v>
                </c:pt>
                <c:pt idx="9">
                  <c:v>0.16431767661342389</c:v>
                </c:pt>
                <c:pt idx="10">
                  <c:v>0.17559958181727001</c:v>
                </c:pt>
                <c:pt idx="11">
                  <c:v>0.17571480778456985</c:v>
                </c:pt>
                <c:pt idx="12">
                  <c:v>0.17699085156378283</c:v>
                </c:pt>
                <c:pt idx="13">
                  <c:v>0.15739202079871764</c:v>
                </c:pt>
                <c:pt idx="14">
                  <c:v>0.14764344451953623</c:v>
                </c:pt>
                <c:pt idx="15">
                  <c:v>0.14087913883794706</c:v>
                </c:pt>
                <c:pt idx="16">
                  <c:v>0.14642852319504604</c:v>
                </c:pt>
                <c:pt idx="17">
                  <c:v>0.14082653046374197</c:v>
                </c:pt>
                <c:pt idx="18">
                  <c:v>0.14808348959857018</c:v>
                </c:pt>
                <c:pt idx="19">
                  <c:v>0.15585796766249532</c:v>
                </c:pt>
              </c:numCache>
            </c:numRef>
          </c:yVal>
          <c:smooth val="0"/>
          <c:extLst>
            <c:ext xmlns:c16="http://schemas.microsoft.com/office/drawing/2014/chart" uri="{C3380CC4-5D6E-409C-BE32-E72D297353CC}">
              <c16:uniqueId val="{00000008-E7BD-44FC-B611-C12003BABA5E}"/>
            </c:ext>
          </c:extLst>
        </c:ser>
        <c:ser>
          <c:idx val="9"/>
          <c:order val="9"/>
          <c:tx>
            <c:strRef>
              <c:f>'Age Crime curves '!$AP$12</c:f>
              <c:strCache>
                <c:ptCount val="1"/>
                <c:pt idx="0">
                  <c:v>50 + years</c:v>
                </c:pt>
              </c:strCache>
            </c:strRef>
          </c:tx>
          <c:spPr>
            <a:ln w="19050" cap="rnd">
              <a:solidFill>
                <a:schemeClr val="accent4">
                  <a:lumMod val="50000"/>
                </a:schemeClr>
              </a:solidFill>
              <a:round/>
            </a:ln>
            <a:effectLst/>
          </c:spPr>
          <c:marker>
            <c:symbol val="circle"/>
            <c:size val="5"/>
            <c:spPr>
              <a:solidFill>
                <a:schemeClr val="accent4">
                  <a:lumMod val="60000"/>
                </a:schemeClr>
              </a:solidFill>
              <a:ln w="9525">
                <a:solidFill>
                  <a:schemeClr val="accent4">
                    <a:lumMod val="60000"/>
                  </a:schemeClr>
                </a:solidFill>
              </a:ln>
              <a:effectLst/>
            </c:spPr>
          </c:marker>
          <c:xVal>
            <c:numRef>
              <c:f>'Age Crime curves '!$AQ$2:$BJ$2</c:f>
              <c:numCache>
                <c:formatCode>General</c:formatCode>
                <c:ptCount val="20"/>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numCache>
            </c:numRef>
          </c:xVal>
          <c:yVal>
            <c:numRef>
              <c:f>'Age Crime curves '!$AQ$12:$BJ$12</c:f>
              <c:numCache>
                <c:formatCode>General</c:formatCode>
                <c:ptCount val="20"/>
                <c:pt idx="0">
                  <c:v>4.2155508194351592E-2</c:v>
                </c:pt>
                <c:pt idx="1">
                  <c:v>4.0789169078522841E-2</c:v>
                </c:pt>
                <c:pt idx="2">
                  <c:v>3.9422829962694091E-2</c:v>
                </c:pt>
                <c:pt idx="3">
                  <c:v>3.9327690154926771E-2</c:v>
                </c:pt>
                <c:pt idx="4">
                  <c:v>3.6032392894245584E-2</c:v>
                </c:pt>
                <c:pt idx="5">
                  <c:v>4.1112541024837412E-2</c:v>
                </c:pt>
                <c:pt idx="6">
                  <c:v>4.235484137315787E-2</c:v>
                </c:pt>
                <c:pt idx="7">
                  <c:v>3.9686421115532292E-2</c:v>
                </c:pt>
                <c:pt idx="8">
                  <c:v>4.3775288705536465E-2</c:v>
                </c:pt>
                <c:pt idx="9">
                  <c:v>3.9966122259427486E-2</c:v>
                </c:pt>
                <c:pt idx="10">
                  <c:v>4.3412709171092433E-2</c:v>
                </c:pt>
                <c:pt idx="11">
                  <c:v>4.2965581685176099E-2</c:v>
                </c:pt>
                <c:pt idx="12">
                  <c:v>4.4339734228452658E-2</c:v>
                </c:pt>
                <c:pt idx="13">
                  <c:v>3.9207805750805735E-2</c:v>
                </c:pt>
                <c:pt idx="14">
                  <c:v>3.7856766353209767E-2</c:v>
                </c:pt>
                <c:pt idx="15">
                  <c:v>3.5861453799676278E-2</c:v>
                </c:pt>
                <c:pt idx="16">
                  <c:v>3.7159960184654367E-2</c:v>
                </c:pt>
                <c:pt idx="17">
                  <c:v>3.559277130986413E-2</c:v>
                </c:pt>
                <c:pt idx="18">
                  <c:v>3.6187721128641985E-2</c:v>
                </c:pt>
                <c:pt idx="19">
                  <c:v>3.8511333283575012E-2</c:v>
                </c:pt>
              </c:numCache>
            </c:numRef>
          </c:yVal>
          <c:smooth val="0"/>
          <c:extLst>
            <c:ext xmlns:c16="http://schemas.microsoft.com/office/drawing/2014/chart" uri="{C3380CC4-5D6E-409C-BE32-E72D297353CC}">
              <c16:uniqueId val="{00000009-E7BD-44FC-B611-C12003BABA5E}"/>
            </c:ext>
          </c:extLst>
        </c:ser>
        <c:dLbls>
          <c:showLegendKey val="0"/>
          <c:showVal val="0"/>
          <c:showCatName val="0"/>
          <c:showSerName val="0"/>
          <c:showPercent val="0"/>
          <c:showBubbleSize val="0"/>
        </c:dLbls>
        <c:axId val="763876616"/>
        <c:axId val="763873992"/>
      </c:scatterChart>
      <c:valAx>
        <c:axId val="763876616"/>
        <c:scaling>
          <c:orientation val="minMax"/>
          <c:max val="2020"/>
          <c:min val="1999"/>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63873992"/>
        <c:crosses val="autoZero"/>
        <c:crossBetween val="midCat"/>
      </c:valAx>
      <c:valAx>
        <c:axId val="76387399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Offending</a:t>
                </a:r>
                <a:r>
                  <a:rPr lang="en-GB" baseline="0"/>
                  <a:t> rate of cohort (offences per individual per year)</a:t>
                </a:r>
                <a:endParaRPr lang="en-GB"/>
              </a:p>
            </c:rich>
          </c:tx>
          <c:layout>
            <c:manualLayout>
              <c:xMode val="edge"/>
              <c:yMode val="edge"/>
              <c:x val="2.6112759643916916E-2"/>
              <c:y val="0.16452459016393442"/>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GB"/>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63876616"/>
        <c:crosses val="autoZero"/>
        <c:crossBetween val="midCat"/>
      </c:valAx>
      <c:spPr>
        <a:noFill/>
        <a:ln>
          <a:noFill/>
        </a:ln>
        <a:effectLst/>
      </c:spPr>
    </c:plotArea>
    <c:legend>
      <c:legendPos val="b"/>
      <c:layout>
        <c:manualLayout>
          <c:xMode val="edge"/>
          <c:yMode val="edge"/>
          <c:x val="0.55275908315614852"/>
          <c:y val="0.23524512714599202"/>
          <c:w val="0.33365078623332328"/>
          <c:h val="0.2991811023622048"/>
        </c:manualLayout>
      </c:layout>
      <c:overlay val="0"/>
      <c:spPr>
        <a:solidFill>
          <a:schemeClr val="bg1"/>
        </a:solidFill>
        <a:ln w="12700">
          <a:solidFill>
            <a:srgbClr val="0070C0"/>
          </a:solid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b="1"/>
              <a:t>Age</a:t>
            </a:r>
            <a:r>
              <a:rPr lang="en-GB" b="1" baseline="0"/>
              <a:t> crime curves for succesive years from 2000 to 2019</a:t>
            </a:r>
            <a:endParaRPr lang="en-GB" b="1"/>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GB"/>
        </a:p>
      </c:txPr>
    </c:title>
    <c:autoTitleDeleted val="0"/>
    <c:plotArea>
      <c:layout>
        <c:manualLayout>
          <c:layoutTarget val="inner"/>
          <c:xMode val="edge"/>
          <c:yMode val="edge"/>
          <c:x val="0.10387309652465605"/>
          <c:y val="0.12446308724832215"/>
          <c:w val="0.86903069473970573"/>
          <c:h val="0.74582703588225974"/>
        </c:manualLayout>
      </c:layout>
      <c:scatterChart>
        <c:scatterStyle val="lineMarker"/>
        <c:varyColors val="0"/>
        <c:ser>
          <c:idx val="0"/>
          <c:order val="0"/>
          <c:tx>
            <c:strRef>
              <c:f>'Age Crime curves '!$E$2</c:f>
              <c:strCache>
                <c:ptCount val="1"/>
                <c:pt idx="0">
                  <c:v>2000</c:v>
                </c:pt>
              </c:strCache>
            </c:strRef>
          </c:tx>
          <c:spPr>
            <a:ln w="25400" cap="rnd">
              <a:solidFill>
                <a:srgbClr val="0070C0"/>
              </a:solidFill>
              <a:round/>
            </a:ln>
            <a:effectLst/>
          </c:spPr>
          <c:marker>
            <c:symbol val="circle"/>
            <c:size val="5"/>
            <c:spPr>
              <a:solidFill>
                <a:schemeClr val="accent1"/>
              </a:solidFill>
              <a:ln w="9525">
                <a:solidFill>
                  <a:schemeClr val="accent1"/>
                </a:solidFill>
              </a:ln>
              <a:effectLst/>
            </c:spPr>
          </c:marker>
          <c:xVal>
            <c:numRef>
              <c:f>'Age Crime curves '!$D$3:$D$12</c:f>
              <c:numCache>
                <c:formatCode>General</c:formatCode>
                <c:ptCount val="10"/>
                <c:pt idx="0">
                  <c:v>12</c:v>
                </c:pt>
                <c:pt idx="1">
                  <c:v>16</c:v>
                </c:pt>
                <c:pt idx="2">
                  <c:v>19</c:v>
                </c:pt>
                <c:pt idx="3">
                  <c:v>22.5</c:v>
                </c:pt>
                <c:pt idx="4">
                  <c:v>27</c:v>
                </c:pt>
                <c:pt idx="5">
                  <c:v>32</c:v>
                </c:pt>
                <c:pt idx="6">
                  <c:v>37</c:v>
                </c:pt>
                <c:pt idx="7">
                  <c:v>42</c:v>
                </c:pt>
                <c:pt idx="8">
                  <c:v>47</c:v>
                </c:pt>
                <c:pt idx="9">
                  <c:v>52</c:v>
                </c:pt>
              </c:numCache>
            </c:numRef>
          </c:xVal>
          <c:yVal>
            <c:numRef>
              <c:f>'Age Crime curves '!$E$3:$E$12</c:f>
              <c:numCache>
                <c:formatCode>General</c:formatCode>
                <c:ptCount val="10"/>
                <c:pt idx="0">
                  <c:v>0.48507753870483766</c:v>
                </c:pt>
                <c:pt idx="1">
                  <c:v>1.5954565058876433</c:v>
                </c:pt>
                <c:pt idx="2">
                  <c:v>1.7602884931082488</c:v>
                </c:pt>
                <c:pt idx="3">
                  <c:v>1.2432624380132098</c:v>
                </c:pt>
                <c:pt idx="4">
                  <c:v>0.79982354310962434</c:v>
                </c:pt>
                <c:pt idx="5">
                  <c:v>0.52830827876261577</c:v>
                </c:pt>
                <c:pt idx="6">
                  <c:v>0.36551798994088447</c:v>
                </c:pt>
                <c:pt idx="7">
                  <c:v>0.24106499471988571</c:v>
                </c:pt>
                <c:pt idx="8">
                  <c:v>0.15756249514275303</c:v>
                </c:pt>
                <c:pt idx="9">
                  <c:v>4.2155508194351592E-2</c:v>
                </c:pt>
              </c:numCache>
            </c:numRef>
          </c:yVal>
          <c:smooth val="1"/>
          <c:extLst>
            <c:ext xmlns:c16="http://schemas.microsoft.com/office/drawing/2014/chart" uri="{C3380CC4-5D6E-409C-BE32-E72D297353CC}">
              <c16:uniqueId val="{00000000-A57E-4062-A1BD-E869D57CABFF}"/>
            </c:ext>
          </c:extLst>
        </c:ser>
        <c:ser>
          <c:idx val="1"/>
          <c:order val="1"/>
          <c:tx>
            <c:strRef>
              <c:f>'Age Crime curves '!$F$2</c:f>
              <c:strCache>
                <c:ptCount val="1"/>
                <c:pt idx="0">
                  <c:v>2001</c:v>
                </c:pt>
              </c:strCache>
            </c:strRef>
          </c:tx>
          <c:spPr>
            <a:ln w="25400" cap="rnd">
              <a:solidFill>
                <a:srgbClr val="FF0000"/>
              </a:solidFill>
              <a:round/>
            </a:ln>
            <a:effectLst/>
          </c:spPr>
          <c:marker>
            <c:symbol val="circle"/>
            <c:size val="5"/>
            <c:spPr>
              <a:solidFill>
                <a:schemeClr val="accent2"/>
              </a:solidFill>
              <a:ln w="9525">
                <a:solidFill>
                  <a:schemeClr val="accent2"/>
                </a:solidFill>
              </a:ln>
              <a:effectLst/>
            </c:spPr>
          </c:marker>
          <c:xVal>
            <c:numRef>
              <c:f>'Age Crime curves '!$D$3:$D$12</c:f>
              <c:numCache>
                <c:formatCode>General</c:formatCode>
                <c:ptCount val="10"/>
                <c:pt idx="0">
                  <c:v>12</c:v>
                </c:pt>
                <c:pt idx="1">
                  <c:v>16</c:v>
                </c:pt>
                <c:pt idx="2">
                  <c:v>19</c:v>
                </c:pt>
                <c:pt idx="3">
                  <c:v>22.5</c:v>
                </c:pt>
                <c:pt idx="4">
                  <c:v>27</c:v>
                </c:pt>
                <c:pt idx="5">
                  <c:v>32</c:v>
                </c:pt>
                <c:pt idx="6">
                  <c:v>37</c:v>
                </c:pt>
                <c:pt idx="7">
                  <c:v>42</c:v>
                </c:pt>
                <c:pt idx="8">
                  <c:v>47</c:v>
                </c:pt>
                <c:pt idx="9">
                  <c:v>52</c:v>
                </c:pt>
              </c:numCache>
            </c:numRef>
          </c:xVal>
          <c:yVal>
            <c:numRef>
              <c:f>'Age Crime curves '!$F$3:$F$12</c:f>
              <c:numCache>
                <c:formatCode>General</c:formatCode>
                <c:ptCount val="10"/>
                <c:pt idx="0">
                  <c:v>0.43585974141394601</c:v>
                </c:pt>
                <c:pt idx="1">
                  <c:v>1.4771434457665245</c:v>
                </c:pt>
                <c:pt idx="2">
                  <c:v>1.6408728087114106</c:v>
                </c:pt>
                <c:pt idx="3">
                  <c:v>1.1970576095713912</c:v>
                </c:pt>
                <c:pt idx="4">
                  <c:v>0.78756879844052441</c:v>
                </c:pt>
                <c:pt idx="5">
                  <c:v>0.52639704261556386</c:v>
                </c:pt>
                <c:pt idx="6">
                  <c:v>0.36272733169814686</c:v>
                </c:pt>
                <c:pt idx="7">
                  <c:v>0.24101777217395914</c:v>
                </c:pt>
                <c:pt idx="8">
                  <c:v>0.15473997514364934</c:v>
                </c:pt>
                <c:pt idx="9">
                  <c:v>4.0789169078522841E-2</c:v>
                </c:pt>
              </c:numCache>
            </c:numRef>
          </c:yVal>
          <c:smooth val="1"/>
          <c:extLst>
            <c:ext xmlns:c16="http://schemas.microsoft.com/office/drawing/2014/chart" uri="{C3380CC4-5D6E-409C-BE32-E72D297353CC}">
              <c16:uniqueId val="{00000001-A57E-4062-A1BD-E869D57CABFF}"/>
            </c:ext>
          </c:extLst>
        </c:ser>
        <c:ser>
          <c:idx val="2"/>
          <c:order val="2"/>
          <c:tx>
            <c:strRef>
              <c:f>'Age Crime curves '!$G$2</c:f>
              <c:strCache>
                <c:ptCount val="1"/>
                <c:pt idx="0">
                  <c:v>2002</c:v>
                </c:pt>
              </c:strCache>
            </c:strRef>
          </c:tx>
          <c:spPr>
            <a:ln w="25400" cap="rnd">
              <a:solidFill>
                <a:schemeClr val="bg1">
                  <a:lumMod val="65000"/>
                </a:schemeClr>
              </a:solidFill>
              <a:round/>
            </a:ln>
            <a:effectLst/>
          </c:spPr>
          <c:marker>
            <c:symbol val="circle"/>
            <c:size val="5"/>
            <c:spPr>
              <a:solidFill>
                <a:schemeClr val="accent3"/>
              </a:solidFill>
              <a:ln w="9525">
                <a:solidFill>
                  <a:schemeClr val="accent3"/>
                </a:solidFill>
              </a:ln>
              <a:effectLst/>
            </c:spPr>
          </c:marker>
          <c:xVal>
            <c:numRef>
              <c:f>'Age Crime curves '!$D$3:$D$12</c:f>
              <c:numCache>
                <c:formatCode>General</c:formatCode>
                <c:ptCount val="10"/>
                <c:pt idx="0">
                  <c:v>12</c:v>
                </c:pt>
                <c:pt idx="1">
                  <c:v>16</c:v>
                </c:pt>
                <c:pt idx="2">
                  <c:v>19</c:v>
                </c:pt>
                <c:pt idx="3">
                  <c:v>22.5</c:v>
                </c:pt>
                <c:pt idx="4">
                  <c:v>27</c:v>
                </c:pt>
                <c:pt idx="5">
                  <c:v>32</c:v>
                </c:pt>
                <c:pt idx="6">
                  <c:v>37</c:v>
                </c:pt>
                <c:pt idx="7">
                  <c:v>42</c:v>
                </c:pt>
                <c:pt idx="8">
                  <c:v>47</c:v>
                </c:pt>
                <c:pt idx="9">
                  <c:v>52</c:v>
                </c:pt>
              </c:numCache>
            </c:numRef>
          </c:xVal>
          <c:yVal>
            <c:numRef>
              <c:f>'Age Crime curves '!$G$3:$G$12</c:f>
              <c:numCache>
                <c:formatCode>General</c:formatCode>
                <c:ptCount val="10"/>
                <c:pt idx="0">
                  <c:v>0.3866419441230543</c:v>
                </c:pt>
                <c:pt idx="1">
                  <c:v>1.3588303856454058</c:v>
                </c:pt>
                <c:pt idx="2">
                  <c:v>1.5214571243145723</c:v>
                </c:pt>
                <c:pt idx="3">
                  <c:v>1.1508527811295726</c:v>
                </c:pt>
                <c:pt idx="4">
                  <c:v>0.77531405377142459</c:v>
                </c:pt>
                <c:pt idx="5">
                  <c:v>0.52448580646851195</c:v>
                </c:pt>
                <c:pt idx="6">
                  <c:v>0.3599366734554092</c:v>
                </c:pt>
                <c:pt idx="7">
                  <c:v>0.24097054962803258</c:v>
                </c:pt>
                <c:pt idx="8">
                  <c:v>0.15191745514454563</c:v>
                </c:pt>
                <c:pt idx="9">
                  <c:v>3.9422829962694091E-2</c:v>
                </c:pt>
              </c:numCache>
            </c:numRef>
          </c:yVal>
          <c:smooth val="1"/>
          <c:extLst>
            <c:ext xmlns:c16="http://schemas.microsoft.com/office/drawing/2014/chart" uri="{C3380CC4-5D6E-409C-BE32-E72D297353CC}">
              <c16:uniqueId val="{00000002-A57E-4062-A1BD-E869D57CABFF}"/>
            </c:ext>
          </c:extLst>
        </c:ser>
        <c:ser>
          <c:idx val="3"/>
          <c:order val="3"/>
          <c:tx>
            <c:strRef>
              <c:f>'Age Crime curves '!$H$2</c:f>
              <c:strCache>
                <c:ptCount val="1"/>
                <c:pt idx="0">
                  <c:v>2003</c:v>
                </c:pt>
              </c:strCache>
            </c:strRef>
          </c:tx>
          <c:spPr>
            <a:ln w="25400" cap="rnd">
              <a:solidFill>
                <a:schemeClr val="accent4"/>
              </a:solidFill>
              <a:round/>
            </a:ln>
            <a:effectLst/>
          </c:spPr>
          <c:marker>
            <c:symbol val="circle"/>
            <c:size val="5"/>
            <c:spPr>
              <a:solidFill>
                <a:schemeClr val="accent4"/>
              </a:solidFill>
              <a:ln w="9525">
                <a:solidFill>
                  <a:schemeClr val="accent4"/>
                </a:solidFill>
              </a:ln>
              <a:effectLst/>
            </c:spPr>
          </c:marker>
          <c:xVal>
            <c:numRef>
              <c:f>'Age Crime curves '!$D$3:$D$12</c:f>
              <c:numCache>
                <c:formatCode>General</c:formatCode>
                <c:ptCount val="10"/>
                <c:pt idx="0">
                  <c:v>12</c:v>
                </c:pt>
                <c:pt idx="1">
                  <c:v>16</c:v>
                </c:pt>
                <c:pt idx="2">
                  <c:v>19</c:v>
                </c:pt>
                <c:pt idx="3">
                  <c:v>22.5</c:v>
                </c:pt>
                <c:pt idx="4">
                  <c:v>27</c:v>
                </c:pt>
                <c:pt idx="5">
                  <c:v>32</c:v>
                </c:pt>
                <c:pt idx="6">
                  <c:v>37</c:v>
                </c:pt>
                <c:pt idx="7">
                  <c:v>42</c:v>
                </c:pt>
                <c:pt idx="8">
                  <c:v>47</c:v>
                </c:pt>
                <c:pt idx="9">
                  <c:v>52</c:v>
                </c:pt>
              </c:numCache>
            </c:numRef>
          </c:xVal>
          <c:yVal>
            <c:numRef>
              <c:f>'Age Crime curves '!$H$3:$H$12</c:f>
              <c:numCache>
                <c:formatCode>General</c:formatCode>
                <c:ptCount val="10"/>
                <c:pt idx="0">
                  <c:v>0.36314306305075678</c:v>
                </c:pt>
                <c:pt idx="1">
                  <c:v>1.2584924762487686</c:v>
                </c:pt>
                <c:pt idx="2">
                  <c:v>1.346704091768391</c:v>
                </c:pt>
                <c:pt idx="3">
                  <c:v>1.052591693916116</c:v>
                </c:pt>
                <c:pt idx="4">
                  <c:v>0.72600679433853144</c:v>
                </c:pt>
                <c:pt idx="5">
                  <c:v>0.50971855716470493</c:v>
                </c:pt>
                <c:pt idx="6">
                  <c:v>0.36039883696649372</c:v>
                </c:pt>
                <c:pt idx="7">
                  <c:v>0.24461483961690325</c:v>
                </c:pt>
                <c:pt idx="8">
                  <c:v>0.15297725371201634</c:v>
                </c:pt>
                <c:pt idx="9">
                  <c:v>3.9327690154926771E-2</c:v>
                </c:pt>
              </c:numCache>
            </c:numRef>
          </c:yVal>
          <c:smooth val="1"/>
          <c:extLst>
            <c:ext xmlns:c16="http://schemas.microsoft.com/office/drawing/2014/chart" uri="{C3380CC4-5D6E-409C-BE32-E72D297353CC}">
              <c16:uniqueId val="{00000003-A57E-4062-A1BD-E869D57CABFF}"/>
            </c:ext>
          </c:extLst>
        </c:ser>
        <c:ser>
          <c:idx val="4"/>
          <c:order val="4"/>
          <c:tx>
            <c:strRef>
              <c:f>'Age Crime curves '!$I$2</c:f>
              <c:strCache>
                <c:ptCount val="1"/>
                <c:pt idx="0">
                  <c:v>2004</c:v>
                </c:pt>
              </c:strCache>
            </c:strRef>
          </c:tx>
          <c:spPr>
            <a:ln w="25400" cap="rnd">
              <a:solidFill>
                <a:srgbClr val="00B0F0"/>
              </a:solidFill>
              <a:round/>
            </a:ln>
            <a:effectLst/>
          </c:spPr>
          <c:marker>
            <c:symbol val="circle"/>
            <c:size val="5"/>
            <c:spPr>
              <a:solidFill>
                <a:schemeClr val="accent5"/>
              </a:solidFill>
              <a:ln w="9525">
                <a:solidFill>
                  <a:schemeClr val="accent5"/>
                </a:solidFill>
              </a:ln>
              <a:effectLst/>
            </c:spPr>
          </c:marker>
          <c:xVal>
            <c:numRef>
              <c:f>'Age Crime curves '!$D$3:$D$12</c:f>
              <c:numCache>
                <c:formatCode>General</c:formatCode>
                <c:ptCount val="10"/>
                <c:pt idx="0">
                  <c:v>12</c:v>
                </c:pt>
                <c:pt idx="1">
                  <c:v>16</c:v>
                </c:pt>
                <c:pt idx="2">
                  <c:v>19</c:v>
                </c:pt>
                <c:pt idx="3">
                  <c:v>22.5</c:v>
                </c:pt>
                <c:pt idx="4">
                  <c:v>27</c:v>
                </c:pt>
                <c:pt idx="5">
                  <c:v>32</c:v>
                </c:pt>
                <c:pt idx="6">
                  <c:v>37</c:v>
                </c:pt>
                <c:pt idx="7">
                  <c:v>42</c:v>
                </c:pt>
                <c:pt idx="8">
                  <c:v>47</c:v>
                </c:pt>
                <c:pt idx="9">
                  <c:v>52</c:v>
                </c:pt>
              </c:numCache>
            </c:numRef>
          </c:xVal>
          <c:yVal>
            <c:numRef>
              <c:f>'Age Crime curves '!$I$3:$I$12</c:f>
              <c:numCache>
                <c:formatCode>General</c:formatCode>
                <c:ptCount val="10"/>
                <c:pt idx="0">
                  <c:v>0.35652839435544087</c:v>
                </c:pt>
                <c:pt idx="1">
                  <c:v>1.1257917749197173</c:v>
                </c:pt>
                <c:pt idx="2">
                  <c:v>1.0471894040069205</c:v>
                </c:pt>
                <c:pt idx="3">
                  <c:v>0.82476141200307551</c:v>
                </c:pt>
                <c:pt idx="4">
                  <c:v>0.59669753573753492</c:v>
                </c:pt>
                <c:pt idx="5">
                  <c:v>0.43135264654204075</c:v>
                </c:pt>
                <c:pt idx="6">
                  <c:v>0.31799014297158057</c:v>
                </c:pt>
                <c:pt idx="7">
                  <c:v>0.22322606060393091</c:v>
                </c:pt>
                <c:pt idx="8">
                  <c:v>0.13910540543849073</c:v>
                </c:pt>
                <c:pt idx="9">
                  <c:v>3.6032392894245584E-2</c:v>
                </c:pt>
              </c:numCache>
            </c:numRef>
          </c:yVal>
          <c:smooth val="1"/>
          <c:extLst>
            <c:ext xmlns:c16="http://schemas.microsoft.com/office/drawing/2014/chart" uri="{C3380CC4-5D6E-409C-BE32-E72D297353CC}">
              <c16:uniqueId val="{00000004-A57E-4062-A1BD-E869D57CABFF}"/>
            </c:ext>
          </c:extLst>
        </c:ser>
        <c:ser>
          <c:idx val="5"/>
          <c:order val="5"/>
          <c:tx>
            <c:strRef>
              <c:f>'Age Crime curves '!$J$2</c:f>
              <c:strCache>
                <c:ptCount val="1"/>
                <c:pt idx="0">
                  <c:v>2005</c:v>
                </c:pt>
              </c:strCache>
            </c:strRef>
          </c:tx>
          <c:spPr>
            <a:ln w="25400" cap="rnd">
              <a:solidFill>
                <a:srgbClr val="92D050"/>
              </a:solidFill>
              <a:round/>
            </a:ln>
            <a:effectLst/>
          </c:spPr>
          <c:marker>
            <c:symbol val="circle"/>
            <c:size val="5"/>
            <c:spPr>
              <a:solidFill>
                <a:schemeClr val="accent6"/>
              </a:solidFill>
              <a:ln w="9525">
                <a:solidFill>
                  <a:schemeClr val="accent6"/>
                </a:solidFill>
              </a:ln>
              <a:effectLst/>
            </c:spPr>
          </c:marker>
          <c:xVal>
            <c:numRef>
              <c:f>'Age Crime curves '!$D$3:$D$12</c:f>
              <c:numCache>
                <c:formatCode>General</c:formatCode>
                <c:ptCount val="10"/>
                <c:pt idx="0">
                  <c:v>12</c:v>
                </c:pt>
                <c:pt idx="1">
                  <c:v>16</c:v>
                </c:pt>
                <c:pt idx="2">
                  <c:v>19</c:v>
                </c:pt>
                <c:pt idx="3">
                  <c:v>22.5</c:v>
                </c:pt>
                <c:pt idx="4">
                  <c:v>27</c:v>
                </c:pt>
                <c:pt idx="5">
                  <c:v>32</c:v>
                </c:pt>
                <c:pt idx="6">
                  <c:v>37</c:v>
                </c:pt>
                <c:pt idx="7">
                  <c:v>42</c:v>
                </c:pt>
                <c:pt idx="8">
                  <c:v>47</c:v>
                </c:pt>
                <c:pt idx="9">
                  <c:v>52</c:v>
                </c:pt>
              </c:numCache>
            </c:numRef>
          </c:xVal>
          <c:yVal>
            <c:numRef>
              <c:f>'Age Crime curves '!$J$3:$J$12</c:f>
              <c:numCache>
                <c:formatCode>General</c:formatCode>
                <c:ptCount val="10"/>
                <c:pt idx="0">
                  <c:v>0.35743940095004595</c:v>
                </c:pt>
                <c:pt idx="1">
                  <c:v>1.0386011551149086</c:v>
                </c:pt>
                <c:pt idx="2">
                  <c:v>1.0689527164598849</c:v>
                </c:pt>
                <c:pt idx="3">
                  <c:v>0.82095581835837772</c:v>
                </c:pt>
                <c:pt idx="4">
                  <c:v>0.61010475547624676</c:v>
                </c:pt>
                <c:pt idx="5">
                  <c:v>0.45316933106514584</c:v>
                </c:pt>
                <c:pt idx="6">
                  <c:v>0.34180594699485001</c:v>
                </c:pt>
                <c:pt idx="7">
                  <c:v>0.24680910481777135</c:v>
                </c:pt>
                <c:pt idx="8">
                  <c:v>0.15981984072969391</c:v>
                </c:pt>
                <c:pt idx="9">
                  <c:v>4.1112541024837412E-2</c:v>
                </c:pt>
              </c:numCache>
            </c:numRef>
          </c:yVal>
          <c:smooth val="1"/>
          <c:extLst>
            <c:ext xmlns:c16="http://schemas.microsoft.com/office/drawing/2014/chart" uri="{C3380CC4-5D6E-409C-BE32-E72D297353CC}">
              <c16:uniqueId val="{00000005-A57E-4062-A1BD-E869D57CABFF}"/>
            </c:ext>
          </c:extLst>
        </c:ser>
        <c:ser>
          <c:idx val="6"/>
          <c:order val="6"/>
          <c:tx>
            <c:strRef>
              <c:f>'Age Crime curves '!$K$2</c:f>
              <c:strCache>
                <c:ptCount val="1"/>
                <c:pt idx="0">
                  <c:v>2006</c:v>
                </c:pt>
              </c:strCache>
            </c:strRef>
          </c:tx>
          <c:spPr>
            <a:ln w="25400" cap="rnd">
              <a:solidFill>
                <a:srgbClr val="0070C0"/>
              </a:solidFill>
              <a:round/>
            </a:ln>
            <a:effectLst/>
          </c:spPr>
          <c:marker>
            <c:symbol val="circle"/>
            <c:size val="5"/>
            <c:spPr>
              <a:solidFill>
                <a:schemeClr val="accent1">
                  <a:lumMod val="60000"/>
                </a:schemeClr>
              </a:solidFill>
              <a:ln w="9525">
                <a:solidFill>
                  <a:schemeClr val="accent1">
                    <a:lumMod val="60000"/>
                  </a:schemeClr>
                </a:solidFill>
              </a:ln>
              <a:effectLst/>
            </c:spPr>
          </c:marker>
          <c:xVal>
            <c:numRef>
              <c:f>'Age Crime curves '!$D$3:$D$12</c:f>
              <c:numCache>
                <c:formatCode>General</c:formatCode>
                <c:ptCount val="10"/>
                <c:pt idx="0">
                  <c:v>12</c:v>
                </c:pt>
                <c:pt idx="1">
                  <c:v>16</c:v>
                </c:pt>
                <c:pt idx="2">
                  <c:v>19</c:v>
                </c:pt>
                <c:pt idx="3">
                  <c:v>22.5</c:v>
                </c:pt>
                <c:pt idx="4">
                  <c:v>27</c:v>
                </c:pt>
                <c:pt idx="5">
                  <c:v>32</c:v>
                </c:pt>
                <c:pt idx="6">
                  <c:v>37</c:v>
                </c:pt>
                <c:pt idx="7">
                  <c:v>42</c:v>
                </c:pt>
                <c:pt idx="8">
                  <c:v>47</c:v>
                </c:pt>
                <c:pt idx="9">
                  <c:v>52</c:v>
                </c:pt>
              </c:numCache>
            </c:numRef>
          </c:xVal>
          <c:yVal>
            <c:numRef>
              <c:f>'Age Crime curves '!$K$3:$K$12</c:f>
              <c:numCache>
                <c:formatCode>General</c:formatCode>
                <c:ptCount val="10"/>
                <c:pt idx="0">
                  <c:v>0.34849189527626806</c:v>
                </c:pt>
                <c:pt idx="1">
                  <c:v>1.0026360961333662</c:v>
                </c:pt>
                <c:pt idx="2">
                  <c:v>1.0896298672469524</c:v>
                </c:pt>
                <c:pt idx="3">
                  <c:v>0.8227743148790132</c:v>
                </c:pt>
                <c:pt idx="4">
                  <c:v>0.61372366576252801</c:v>
                </c:pt>
                <c:pt idx="5">
                  <c:v>0.46951313738854533</c:v>
                </c:pt>
                <c:pt idx="6">
                  <c:v>0.35382736515023117</c:v>
                </c:pt>
                <c:pt idx="7">
                  <c:v>0.25580242864540048</c:v>
                </c:pt>
                <c:pt idx="8">
                  <c:v>0.16578176453456381</c:v>
                </c:pt>
                <c:pt idx="9">
                  <c:v>4.235484137315787E-2</c:v>
                </c:pt>
              </c:numCache>
            </c:numRef>
          </c:yVal>
          <c:smooth val="1"/>
          <c:extLst>
            <c:ext xmlns:c16="http://schemas.microsoft.com/office/drawing/2014/chart" uri="{C3380CC4-5D6E-409C-BE32-E72D297353CC}">
              <c16:uniqueId val="{00000006-A57E-4062-A1BD-E869D57CABFF}"/>
            </c:ext>
          </c:extLst>
        </c:ser>
        <c:ser>
          <c:idx val="7"/>
          <c:order val="7"/>
          <c:tx>
            <c:strRef>
              <c:f>'Age Crime curves '!$L$2</c:f>
              <c:strCache>
                <c:ptCount val="1"/>
                <c:pt idx="0">
                  <c:v>2007</c:v>
                </c:pt>
              </c:strCache>
            </c:strRef>
          </c:tx>
          <c:spPr>
            <a:ln w="25400" cap="rnd">
              <a:solidFill>
                <a:srgbClr val="C00000"/>
              </a:solidFill>
              <a:round/>
            </a:ln>
            <a:effectLst/>
          </c:spPr>
          <c:marker>
            <c:symbol val="circle"/>
            <c:size val="5"/>
            <c:spPr>
              <a:solidFill>
                <a:schemeClr val="accent2">
                  <a:lumMod val="60000"/>
                </a:schemeClr>
              </a:solidFill>
              <a:ln w="9525">
                <a:solidFill>
                  <a:schemeClr val="accent2">
                    <a:lumMod val="60000"/>
                  </a:schemeClr>
                </a:solidFill>
              </a:ln>
              <a:effectLst/>
            </c:spPr>
          </c:marker>
          <c:xVal>
            <c:numRef>
              <c:f>'Age Crime curves '!$D$3:$D$12</c:f>
              <c:numCache>
                <c:formatCode>General</c:formatCode>
                <c:ptCount val="10"/>
                <c:pt idx="0">
                  <c:v>12</c:v>
                </c:pt>
                <c:pt idx="1">
                  <c:v>16</c:v>
                </c:pt>
                <c:pt idx="2">
                  <c:v>19</c:v>
                </c:pt>
                <c:pt idx="3">
                  <c:v>22.5</c:v>
                </c:pt>
                <c:pt idx="4">
                  <c:v>27</c:v>
                </c:pt>
                <c:pt idx="5">
                  <c:v>32</c:v>
                </c:pt>
                <c:pt idx="6">
                  <c:v>37</c:v>
                </c:pt>
                <c:pt idx="7">
                  <c:v>42</c:v>
                </c:pt>
                <c:pt idx="8">
                  <c:v>47</c:v>
                </c:pt>
                <c:pt idx="9">
                  <c:v>52</c:v>
                </c:pt>
              </c:numCache>
            </c:numRef>
          </c:xVal>
          <c:yVal>
            <c:numRef>
              <c:f>'Age Crime curves '!$L$3:$L$12</c:f>
              <c:numCache>
                <c:formatCode>General</c:formatCode>
                <c:ptCount val="10"/>
                <c:pt idx="0">
                  <c:v>0.32140363601271993</c:v>
                </c:pt>
                <c:pt idx="1">
                  <c:v>0.9088499138985473</c:v>
                </c:pt>
                <c:pt idx="2">
                  <c:v>0.99744717953978335</c:v>
                </c:pt>
                <c:pt idx="3">
                  <c:v>0.72354582019016611</c:v>
                </c:pt>
                <c:pt idx="4">
                  <c:v>0.54603160315232235</c:v>
                </c:pt>
                <c:pt idx="5">
                  <c:v>0.43186920662884809</c:v>
                </c:pt>
                <c:pt idx="6">
                  <c:v>0.32680800770196111</c:v>
                </c:pt>
                <c:pt idx="7">
                  <c:v>0.24137958220451203</c:v>
                </c:pt>
                <c:pt idx="8">
                  <c:v>0.15853825317102802</c:v>
                </c:pt>
                <c:pt idx="9">
                  <c:v>3.9686421115532292E-2</c:v>
                </c:pt>
              </c:numCache>
            </c:numRef>
          </c:yVal>
          <c:smooth val="1"/>
          <c:extLst>
            <c:ext xmlns:c16="http://schemas.microsoft.com/office/drawing/2014/chart" uri="{C3380CC4-5D6E-409C-BE32-E72D297353CC}">
              <c16:uniqueId val="{00000007-A57E-4062-A1BD-E869D57CABFF}"/>
            </c:ext>
          </c:extLst>
        </c:ser>
        <c:ser>
          <c:idx val="8"/>
          <c:order val="8"/>
          <c:tx>
            <c:strRef>
              <c:f>'Age Crime curves '!$M$2</c:f>
              <c:strCache>
                <c:ptCount val="1"/>
                <c:pt idx="0">
                  <c:v>2008</c:v>
                </c:pt>
              </c:strCache>
            </c:strRef>
          </c:tx>
          <c:spPr>
            <a:ln w="25400" cap="rnd">
              <a:solidFill>
                <a:schemeClr val="bg1">
                  <a:lumMod val="50000"/>
                </a:schemeClr>
              </a:solidFill>
              <a:prstDash val="sysDash"/>
              <a:round/>
            </a:ln>
            <a:effectLst/>
          </c:spPr>
          <c:marker>
            <c:symbol val="circle"/>
            <c:size val="5"/>
            <c:spPr>
              <a:solidFill>
                <a:schemeClr val="accent3">
                  <a:lumMod val="60000"/>
                </a:schemeClr>
              </a:solidFill>
              <a:ln w="9525">
                <a:solidFill>
                  <a:schemeClr val="accent3">
                    <a:lumMod val="60000"/>
                  </a:schemeClr>
                </a:solidFill>
              </a:ln>
              <a:effectLst/>
            </c:spPr>
          </c:marker>
          <c:xVal>
            <c:numRef>
              <c:f>'Age Crime curves '!$D$3:$D$12</c:f>
              <c:numCache>
                <c:formatCode>General</c:formatCode>
                <c:ptCount val="10"/>
                <c:pt idx="0">
                  <c:v>12</c:v>
                </c:pt>
                <c:pt idx="1">
                  <c:v>16</c:v>
                </c:pt>
                <c:pt idx="2">
                  <c:v>19</c:v>
                </c:pt>
                <c:pt idx="3">
                  <c:v>22.5</c:v>
                </c:pt>
                <c:pt idx="4">
                  <c:v>27</c:v>
                </c:pt>
                <c:pt idx="5">
                  <c:v>32</c:v>
                </c:pt>
                <c:pt idx="6">
                  <c:v>37</c:v>
                </c:pt>
                <c:pt idx="7">
                  <c:v>42</c:v>
                </c:pt>
                <c:pt idx="8">
                  <c:v>47</c:v>
                </c:pt>
                <c:pt idx="9">
                  <c:v>52</c:v>
                </c:pt>
              </c:numCache>
            </c:numRef>
          </c:xVal>
          <c:yVal>
            <c:numRef>
              <c:f>'Age Crime curves '!$M$3:$M$12</c:f>
              <c:numCache>
                <c:formatCode>General</c:formatCode>
                <c:ptCount val="10"/>
                <c:pt idx="0">
                  <c:v>0.27408331422945298</c:v>
                </c:pt>
                <c:pt idx="1">
                  <c:v>0.84829497514657759</c:v>
                </c:pt>
                <c:pt idx="2">
                  <c:v>1.0594906326004996</c:v>
                </c:pt>
                <c:pt idx="3">
                  <c:v>0.79287559194448498</c:v>
                </c:pt>
                <c:pt idx="4">
                  <c:v>0.59783077015422725</c:v>
                </c:pt>
                <c:pt idx="5">
                  <c:v>0.47311790828499012</c:v>
                </c:pt>
                <c:pt idx="6">
                  <c:v>0.36357777106494643</c:v>
                </c:pt>
                <c:pt idx="7">
                  <c:v>0.27122231396797009</c:v>
                </c:pt>
                <c:pt idx="8">
                  <c:v>0.1797380425206048</c:v>
                </c:pt>
                <c:pt idx="9">
                  <c:v>4.3775288705536465E-2</c:v>
                </c:pt>
              </c:numCache>
            </c:numRef>
          </c:yVal>
          <c:smooth val="1"/>
          <c:extLst>
            <c:ext xmlns:c16="http://schemas.microsoft.com/office/drawing/2014/chart" uri="{C3380CC4-5D6E-409C-BE32-E72D297353CC}">
              <c16:uniqueId val="{00000008-A57E-4062-A1BD-E869D57CABFF}"/>
            </c:ext>
          </c:extLst>
        </c:ser>
        <c:ser>
          <c:idx val="9"/>
          <c:order val="9"/>
          <c:tx>
            <c:strRef>
              <c:f>'Age Crime curves '!$N$2</c:f>
              <c:strCache>
                <c:ptCount val="1"/>
                <c:pt idx="0">
                  <c:v>2009</c:v>
                </c:pt>
              </c:strCache>
            </c:strRef>
          </c:tx>
          <c:spPr>
            <a:ln w="25400" cap="rnd">
              <a:solidFill>
                <a:srgbClr val="FF0000"/>
              </a:solidFill>
              <a:prstDash val="sysDot"/>
              <a:round/>
            </a:ln>
            <a:effectLst/>
          </c:spPr>
          <c:marker>
            <c:symbol val="circle"/>
            <c:size val="5"/>
            <c:spPr>
              <a:solidFill>
                <a:schemeClr val="accent4">
                  <a:lumMod val="60000"/>
                </a:schemeClr>
              </a:solidFill>
              <a:ln w="9525">
                <a:solidFill>
                  <a:schemeClr val="accent4">
                    <a:lumMod val="60000"/>
                  </a:schemeClr>
                </a:solidFill>
              </a:ln>
              <a:effectLst/>
            </c:spPr>
          </c:marker>
          <c:xVal>
            <c:numRef>
              <c:f>'Age Crime curves '!$D$3:$D$12</c:f>
              <c:numCache>
                <c:formatCode>General</c:formatCode>
                <c:ptCount val="10"/>
                <c:pt idx="0">
                  <c:v>12</c:v>
                </c:pt>
                <c:pt idx="1">
                  <c:v>16</c:v>
                </c:pt>
                <c:pt idx="2">
                  <c:v>19</c:v>
                </c:pt>
                <c:pt idx="3">
                  <c:v>22.5</c:v>
                </c:pt>
                <c:pt idx="4">
                  <c:v>27</c:v>
                </c:pt>
                <c:pt idx="5">
                  <c:v>32</c:v>
                </c:pt>
                <c:pt idx="6">
                  <c:v>37</c:v>
                </c:pt>
                <c:pt idx="7">
                  <c:v>42</c:v>
                </c:pt>
                <c:pt idx="8">
                  <c:v>47</c:v>
                </c:pt>
                <c:pt idx="9">
                  <c:v>52</c:v>
                </c:pt>
              </c:numCache>
            </c:numRef>
          </c:xVal>
          <c:yVal>
            <c:numRef>
              <c:f>'Age Crime curves '!$N$3:$N$12</c:f>
              <c:numCache>
                <c:formatCode>General</c:formatCode>
                <c:ptCount val="10"/>
                <c:pt idx="0">
                  <c:v>0.20560587067112321</c:v>
                </c:pt>
                <c:pt idx="1">
                  <c:v>0.70356328793997702</c:v>
                </c:pt>
                <c:pt idx="2">
                  <c:v>0.91827197308706932</c:v>
                </c:pt>
                <c:pt idx="3">
                  <c:v>0.71781709976549923</c:v>
                </c:pt>
                <c:pt idx="4">
                  <c:v>0.54376687701986481</c:v>
                </c:pt>
                <c:pt idx="5">
                  <c:v>0.41821365097378704</c:v>
                </c:pt>
                <c:pt idx="6">
                  <c:v>0.32650473759807574</c:v>
                </c:pt>
                <c:pt idx="7">
                  <c:v>0.24215215845210852</c:v>
                </c:pt>
                <c:pt idx="8">
                  <c:v>0.16431767661342389</c:v>
                </c:pt>
                <c:pt idx="9">
                  <c:v>3.9966122259427486E-2</c:v>
                </c:pt>
              </c:numCache>
            </c:numRef>
          </c:yVal>
          <c:smooth val="1"/>
          <c:extLst>
            <c:ext xmlns:c16="http://schemas.microsoft.com/office/drawing/2014/chart" uri="{C3380CC4-5D6E-409C-BE32-E72D297353CC}">
              <c16:uniqueId val="{00000009-A57E-4062-A1BD-E869D57CABFF}"/>
            </c:ext>
          </c:extLst>
        </c:ser>
        <c:ser>
          <c:idx val="10"/>
          <c:order val="10"/>
          <c:tx>
            <c:strRef>
              <c:f>'Age Crime curves '!$O$2</c:f>
              <c:strCache>
                <c:ptCount val="1"/>
                <c:pt idx="0">
                  <c:v>2010</c:v>
                </c:pt>
              </c:strCache>
            </c:strRef>
          </c:tx>
          <c:spPr>
            <a:ln w="25400" cap="rnd">
              <a:solidFill>
                <a:schemeClr val="accent1">
                  <a:lumMod val="75000"/>
                </a:schemeClr>
              </a:solidFill>
              <a:prstDash val="sysDot"/>
              <a:round/>
            </a:ln>
            <a:effectLst/>
          </c:spPr>
          <c:marker>
            <c:symbol val="circle"/>
            <c:size val="5"/>
            <c:spPr>
              <a:solidFill>
                <a:schemeClr val="accent5">
                  <a:lumMod val="60000"/>
                </a:schemeClr>
              </a:solidFill>
              <a:ln w="9525">
                <a:solidFill>
                  <a:schemeClr val="accent5">
                    <a:lumMod val="60000"/>
                  </a:schemeClr>
                </a:solidFill>
              </a:ln>
              <a:effectLst/>
            </c:spPr>
          </c:marker>
          <c:xVal>
            <c:numRef>
              <c:f>'Age Crime curves '!$D$3:$D$12</c:f>
              <c:numCache>
                <c:formatCode>General</c:formatCode>
                <c:ptCount val="10"/>
                <c:pt idx="0">
                  <c:v>12</c:v>
                </c:pt>
                <c:pt idx="1">
                  <c:v>16</c:v>
                </c:pt>
                <c:pt idx="2">
                  <c:v>19</c:v>
                </c:pt>
                <c:pt idx="3">
                  <c:v>22.5</c:v>
                </c:pt>
                <c:pt idx="4">
                  <c:v>27</c:v>
                </c:pt>
                <c:pt idx="5">
                  <c:v>32</c:v>
                </c:pt>
                <c:pt idx="6">
                  <c:v>37</c:v>
                </c:pt>
                <c:pt idx="7">
                  <c:v>42</c:v>
                </c:pt>
                <c:pt idx="8">
                  <c:v>47</c:v>
                </c:pt>
                <c:pt idx="9">
                  <c:v>52</c:v>
                </c:pt>
              </c:numCache>
            </c:numRef>
          </c:xVal>
          <c:yVal>
            <c:numRef>
              <c:f>'Age Crime curves '!$O$3:$O$12</c:f>
              <c:numCache>
                <c:formatCode>General</c:formatCode>
                <c:ptCount val="10"/>
                <c:pt idx="0">
                  <c:v>0.16564375655500038</c:v>
                </c:pt>
                <c:pt idx="1">
                  <c:v>0.66230683497066023</c:v>
                </c:pt>
                <c:pt idx="2">
                  <c:v>0.89523049026021495</c:v>
                </c:pt>
                <c:pt idx="3">
                  <c:v>0.73177713274430156</c:v>
                </c:pt>
                <c:pt idx="4">
                  <c:v>0.54610784540624202</c:v>
                </c:pt>
                <c:pt idx="5">
                  <c:v>0.42132310860508343</c:v>
                </c:pt>
                <c:pt idx="6">
                  <c:v>0.33962058756463492</c:v>
                </c:pt>
                <c:pt idx="7">
                  <c:v>0.25354459392278406</c:v>
                </c:pt>
                <c:pt idx="8">
                  <c:v>0.17559958181727001</c:v>
                </c:pt>
                <c:pt idx="9">
                  <c:v>4.3412709171092433E-2</c:v>
                </c:pt>
              </c:numCache>
            </c:numRef>
          </c:yVal>
          <c:smooth val="1"/>
          <c:extLst>
            <c:ext xmlns:c16="http://schemas.microsoft.com/office/drawing/2014/chart" uri="{C3380CC4-5D6E-409C-BE32-E72D297353CC}">
              <c16:uniqueId val="{0000000A-A57E-4062-A1BD-E869D57CABFF}"/>
            </c:ext>
          </c:extLst>
        </c:ser>
        <c:ser>
          <c:idx val="11"/>
          <c:order val="11"/>
          <c:tx>
            <c:strRef>
              <c:f>'Age Crime curves '!$P$2</c:f>
              <c:strCache>
                <c:ptCount val="1"/>
                <c:pt idx="0">
                  <c:v>2011</c:v>
                </c:pt>
              </c:strCache>
            </c:strRef>
          </c:tx>
          <c:spPr>
            <a:ln w="25400" cap="rnd">
              <a:solidFill>
                <a:schemeClr val="bg2">
                  <a:lumMod val="50000"/>
                </a:schemeClr>
              </a:solidFill>
              <a:prstDash val="sysDash"/>
              <a:round/>
            </a:ln>
            <a:effectLst/>
          </c:spPr>
          <c:marker>
            <c:symbol val="circle"/>
            <c:size val="5"/>
            <c:spPr>
              <a:solidFill>
                <a:schemeClr val="accent6">
                  <a:lumMod val="60000"/>
                </a:schemeClr>
              </a:solidFill>
              <a:ln w="9525">
                <a:solidFill>
                  <a:schemeClr val="accent6">
                    <a:lumMod val="60000"/>
                  </a:schemeClr>
                </a:solidFill>
              </a:ln>
              <a:effectLst/>
            </c:spPr>
          </c:marker>
          <c:xVal>
            <c:numRef>
              <c:f>'Age Crime curves '!$D$3:$D$12</c:f>
              <c:numCache>
                <c:formatCode>General</c:formatCode>
                <c:ptCount val="10"/>
                <c:pt idx="0">
                  <c:v>12</c:v>
                </c:pt>
                <c:pt idx="1">
                  <c:v>16</c:v>
                </c:pt>
                <c:pt idx="2">
                  <c:v>19</c:v>
                </c:pt>
                <c:pt idx="3">
                  <c:v>22.5</c:v>
                </c:pt>
                <c:pt idx="4">
                  <c:v>27</c:v>
                </c:pt>
                <c:pt idx="5">
                  <c:v>32</c:v>
                </c:pt>
                <c:pt idx="6">
                  <c:v>37</c:v>
                </c:pt>
                <c:pt idx="7">
                  <c:v>42</c:v>
                </c:pt>
                <c:pt idx="8">
                  <c:v>47</c:v>
                </c:pt>
                <c:pt idx="9">
                  <c:v>52</c:v>
                </c:pt>
              </c:numCache>
            </c:numRef>
          </c:xVal>
          <c:yVal>
            <c:numRef>
              <c:f>'Age Crime curves '!$P$3:$P$12</c:f>
              <c:numCache>
                <c:formatCode>General</c:formatCode>
                <c:ptCount val="10"/>
                <c:pt idx="0">
                  <c:v>0.13120444941869586</c:v>
                </c:pt>
                <c:pt idx="1">
                  <c:v>0.55456397876826324</c:v>
                </c:pt>
                <c:pt idx="2">
                  <c:v>0.8190913911798382</c:v>
                </c:pt>
                <c:pt idx="3">
                  <c:v>0.71118172970866655</c:v>
                </c:pt>
                <c:pt idx="4">
                  <c:v>0.5465525443060919</c:v>
                </c:pt>
                <c:pt idx="5">
                  <c:v>0.46344488025280367</c:v>
                </c:pt>
                <c:pt idx="6">
                  <c:v>0.34518451700210512</c:v>
                </c:pt>
                <c:pt idx="7">
                  <c:v>0.25915112397023021</c:v>
                </c:pt>
                <c:pt idx="8">
                  <c:v>0.17571480778456985</c:v>
                </c:pt>
                <c:pt idx="9">
                  <c:v>4.2965581685176099E-2</c:v>
                </c:pt>
              </c:numCache>
            </c:numRef>
          </c:yVal>
          <c:smooth val="1"/>
          <c:extLst>
            <c:ext xmlns:c16="http://schemas.microsoft.com/office/drawing/2014/chart" uri="{C3380CC4-5D6E-409C-BE32-E72D297353CC}">
              <c16:uniqueId val="{0000000B-A57E-4062-A1BD-E869D57CABFF}"/>
            </c:ext>
          </c:extLst>
        </c:ser>
        <c:ser>
          <c:idx val="12"/>
          <c:order val="12"/>
          <c:tx>
            <c:strRef>
              <c:f>'Age Crime curves '!$Q$2</c:f>
              <c:strCache>
                <c:ptCount val="1"/>
                <c:pt idx="0">
                  <c:v>2012</c:v>
                </c:pt>
              </c:strCache>
            </c:strRef>
          </c:tx>
          <c:spPr>
            <a:ln w="25400" cap="rnd">
              <a:solidFill>
                <a:schemeClr val="accent1">
                  <a:lumMod val="60000"/>
                  <a:lumOff val="40000"/>
                </a:schemeClr>
              </a:solidFill>
              <a:prstDash val="sysDash"/>
              <a:round/>
            </a:ln>
            <a:effectLst/>
          </c:spPr>
          <c:marker>
            <c:symbol val="circle"/>
            <c:size val="5"/>
            <c:spPr>
              <a:solidFill>
                <a:schemeClr val="accent1">
                  <a:lumMod val="80000"/>
                  <a:lumOff val="20000"/>
                </a:schemeClr>
              </a:solidFill>
              <a:ln w="9525">
                <a:solidFill>
                  <a:schemeClr val="accent1">
                    <a:lumMod val="80000"/>
                    <a:lumOff val="20000"/>
                  </a:schemeClr>
                </a:solidFill>
              </a:ln>
              <a:effectLst/>
            </c:spPr>
          </c:marker>
          <c:xVal>
            <c:numRef>
              <c:f>'Age Crime curves '!$D$3:$D$12</c:f>
              <c:numCache>
                <c:formatCode>General</c:formatCode>
                <c:ptCount val="10"/>
                <c:pt idx="0">
                  <c:v>12</c:v>
                </c:pt>
                <c:pt idx="1">
                  <c:v>16</c:v>
                </c:pt>
                <c:pt idx="2">
                  <c:v>19</c:v>
                </c:pt>
                <c:pt idx="3">
                  <c:v>22.5</c:v>
                </c:pt>
                <c:pt idx="4">
                  <c:v>27</c:v>
                </c:pt>
                <c:pt idx="5">
                  <c:v>32</c:v>
                </c:pt>
                <c:pt idx="6">
                  <c:v>37</c:v>
                </c:pt>
                <c:pt idx="7">
                  <c:v>42</c:v>
                </c:pt>
                <c:pt idx="8">
                  <c:v>47</c:v>
                </c:pt>
                <c:pt idx="9">
                  <c:v>52</c:v>
                </c:pt>
              </c:numCache>
            </c:numRef>
          </c:xVal>
          <c:yVal>
            <c:numRef>
              <c:f>'Age Crime curves '!$Q$3:$Q$12</c:f>
              <c:numCache>
                <c:formatCode>General</c:formatCode>
                <c:ptCount val="10"/>
                <c:pt idx="0">
                  <c:v>0.1045819437636831</c:v>
                </c:pt>
                <c:pt idx="1">
                  <c:v>0.45455093909852234</c:v>
                </c:pt>
                <c:pt idx="2">
                  <c:v>0.72627467304239601</c:v>
                </c:pt>
                <c:pt idx="3">
                  <c:v>0.6687970911193909</c:v>
                </c:pt>
                <c:pt idx="4">
                  <c:v>0.54141462976745414</c:v>
                </c:pt>
                <c:pt idx="5">
                  <c:v>0.46504677416668105</c:v>
                </c:pt>
                <c:pt idx="6">
                  <c:v>0.35003358793401251</c:v>
                </c:pt>
                <c:pt idx="7">
                  <c:v>0.25672591838276754</c:v>
                </c:pt>
                <c:pt idx="8">
                  <c:v>0.17699085156378283</c:v>
                </c:pt>
                <c:pt idx="9">
                  <c:v>4.4339734228452658E-2</c:v>
                </c:pt>
              </c:numCache>
            </c:numRef>
          </c:yVal>
          <c:smooth val="1"/>
          <c:extLst>
            <c:ext xmlns:c16="http://schemas.microsoft.com/office/drawing/2014/chart" uri="{C3380CC4-5D6E-409C-BE32-E72D297353CC}">
              <c16:uniqueId val="{0000000C-A57E-4062-A1BD-E869D57CABFF}"/>
            </c:ext>
          </c:extLst>
        </c:ser>
        <c:ser>
          <c:idx val="13"/>
          <c:order val="13"/>
          <c:tx>
            <c:strRef>
              <c:f>'Age Crime curves '!$R$2</c:f>
              <c:strCache>
                <c:ptCount val="1"/>
                <c:pt idx="0">
                  <c:v>2013</c:v>
                </c:pt>
              </c:strCache>
            </c:strRef>
          </c:tx>
          <c:spPr>
            <a:ln w="25400" cap="rnd">
              <a:solidFill>
                <a:schemeClr val="accent4"/>
              </a:solidFill>
              <a:prstDash val="sysDash"/>
              <a:round/>
            </a:ln>
            <a:effectLst/>
          </c:spPr>
          <c:marker>
            <c:symbol val="circle"/>
            <c:size val="5"/>
            <c:spPr>
              <a:solidFill>
                <a:schemeClr val="accent2">
                  <a:lumMod val="80000"/>
                  <a:lumOff val="20000"/>
                </a:schemeClr>
              </a:solidFill>
              <a:ln w="9525">
                <a:solidFill>
                  <a:schemeClr val="accent2">
                    <a:lumMod val="80000"/>
                    <a:lumOff val="20000"/>
                  </a:schemeClr>
                </a:solidFill>
              </a:ln>
              <a:effectLst/>
            </c:spPr>
          </c:marker>
          <c:xVal>
            <c:numRef>
              <c:f>'Age Crime curves '!$D$3:$D$12</c:f>
              <c:numCache>
                <c:formatCode>General</c:formatCode>
                <c:ptCount val="10"/>
                <c:pt idx="0">
                  <c:v>12</c:v>
                </c:pt>
                <c:pt idx="1">
                  <c:v>16</c:v>
                </c:pt>
                <c:pt idx="2">
                  <c:v>19</c:v>
                </c:pt>
                <c:pt idx="3">
                  <c:v>22.5</c:v>
                </c:pt>
                <c:pt idx="4">
                  <c:v>27</c:v>
                </c:pt>
                <c:pt idx="5">
                  <c:v>32</c:v>
                </c:pt>
                <c:pt idx="6">
                  <c:v>37</c:v>
                </c:pt>
                <c:pt idx="7">
                  <c:v>42</c:v>
                </c:pt>
                <c:pt idx="8">
                  <c:v>47</c:v>
                </c:pt>
                <c:pt idx="9">
                  <c:v>52</c:v>
                </c:pt>
              </c:numCache>
            </c:numRef>
          </c:xVal>
          <c:yVal>
            <c:numRef>
              <c:f>'Age Crime curves '!$R$3:$R$12</c:f>
              <c:numCache>
                <c:formatCode>General</c:formatCode>
                <c:ptCount val="10"/>
                <c:pt idx="0">
                  <c:v>7.6806843855523776E-2</c:v>
                </c:pt>
                <c:pt idx="1">
                  <c:v>0.34512016274845575</c:v>
                </c:pt>
                <c:pt idx="2">
                  <c:v>0.56673597721340219</c:v>
                </c:pt>
                <c:pt idx="3">
                  <c:v>0.55277114784946579</c:v>
                </c:pt>
                <c:pt idx="4">
                  <c:v>0.46712221628793238</c:v>
                </c:pt>
                <c:pt idx="5">
                  <c:v>0.41564005129322856</c:v>
                </c:pt>
                <c:pt idx="6">
                  <c:v>0.3140801839654504</c:v>
                </c:pt>
                <c:pt idx="7">
                  <c:v>0.22552079926387331</c:v>
                </c:pt>
                <c:pt idx="8">
                  <c:v>0.15739202079871764</c:v>
                </c:pt>
                <c:pt idx="9">
                  <c:v>3.9207805750805735E-2</c:v>
                </c:pt>
              </c:numCache>
            </c:numRef>
          </c:yVal>
          <c:smooth val="1"/>
          <c:extLst>
            <c:ext xmlns:c16="http://schemas.microsoft.com/office/drawing/2014/chart" uri="{C3380CC4-5D6E-409C-BE32-E72D297353CC}">
              <c16:uniqueId val="{0000000D-A57E-4062-A1BD-E869D57CABFF}"/>
            </c:ext>
          </c:extLst>
        </c:ser>
        <c:ser>
          <c:idx val="14"/>
          <c:order val="14"/>
          <c:tx>
            <c:strRef>
              <c:f>'Age Crime curves '!$S$2</c:f>
              <c:strCache>
                <c:ptCount val="1"/>
                <c:pt idx="0">
                  <c:v>2014</c:v>
                </c:pt>
              </c:strCache>
            </c:strRef>
          </c:tx>
          <c:spPr>
            <a:ln w="25400" cap="rnd">
              <a:solidFill>
                <a:srgbClr val="FFFF00"/>
              </a:solidFill>
              <a:round/>
            </a:ln>
            <a:effectLst/>
          </c:spPr>
          <c:marker>
            <c:symbol val="circle"/>
            <c:size val="5"/>
            <c:spPr>
              <a:solidFill>
                <a:srgbClr val="FFFF00"/>
              </a:solidFill>
              <a:ln w="9525">
                <a:solidFill>
                  <a:srgbClr val="FFFF00"/>
                </a:solidFill>
              </a:ln>
              <a:effectLst/>
            </c:spPr>
          </c:marker>
          <c:xVal>
            <c:numRef>
              <c:f>'Age Crime curves '!$D$3:$D$12</c:f>
              <c:numCache>
                <c:formatCode>General</c:formatCode>
                <c:ptCount val="10"/>
                <c:pt idx="0">
                  <c:v>12</c:v>
                </c:pt>
                <c:pt idx="1">
                  <c:v>16</c:v>
                </c:pt>
                <c:pt idx="2">
                  <c:v>19</c:v>
                </c:pt>
                <c:pt idx="3">
                  <c:v>22.5</c:v>
                </c:pt>
                <c:pt idx="4">
                  <c:v>27</c:v>
                </c:pt>
                <c:pt idx="5">
                  <c:v>32</c:v>
                </c:pt>
                <c:pt idx="6">
                  <c:v>37</c:v>
                </c:pt>
                <c:pt idx="7">
                  <c:v>42</c:v>
                </c:pt>
                <c:pt idx="8">
                  <c:v>47</c:v>
                </c:pt>
                <c:pt idx="9">
                  <c:v>52</c:v>
                </c:pt>
              </c:numCache>
            </c:numRef>
          </c:xVal>
          <c:yVal>
            <c:numRef>
              <c:f>'Age Crime curves '!$S$3:$S$12</c:f>
              <c:numCache>
                <c:formatCode>General</c:formatCode>
                <c:ptCount val="10"/>
                <c:pt idx="0">
                  <c:v>6.8430029317484126E-2</c:v>
                </c:pt>
                <c:pt idx="1">
                  <c:v>0.29979170991280291</c:v>
                </c:pt>
                <c:pt idx="2">
                  <c:v>0.47426174340221172</c:v>
                </c:pt>
                <c:pt idx="3">
                  <c:v>0.46878122363940694</c:v>
                </c:pt>
                <c:pt idx="4">
                  <c:v>0.42876132509385295</c:v>
                </c:pt>
                <c:pt idx="5">
                  <c:v>0.38467960393071038</c:v>
                </c:pt>
                <c:pt idx="6">
                  <c:v>0.29989288353442789</c:v>
                </c:pt>
                <c:pt idx="7">
                  <c:v>0.21890690875706281</c:v>
                </c:pt>
                <c:pt idx="8">
                  <c:v>0.14764344451953623</c:v>
                </c:pt>
                <c:pt idx="9">
                  <c:v>3.7856766353209767E-2</c:v>
                </c:pt>
              </c:numCache>
            </c:numRef>
          </c:yVal>
          <c:smooth val="1"/>
          <c:extLst>
            <c:ext xmlns:c16="http://schemas.microsoft.com/office/drawing/2014/chart" uri="{C3380CC4-5D6E-409C-BE32-E72D297353CC}">
              <c16:uniqueId val="{0000000E-A57E-4062-A1BD-E869D57CABFF}"/>
            </c:ext>
          </c:extLst>
        </c:ser>
        <c:ser>
          <c:idx val="15"/>
          <c:order val="15"/>
          <c:tx>
            <c:strRef>
              <c:f>'Age Crime curves '!$T$2</c:f>
              <c:strCache>
                <c:ptCount val="1"/>
                <c:pt idx="0">
                  <c:v>2015</c:v>
                </c:pt>
              </c:strCache>
            </c:strRef>
          </c:tx>
          <c:spPr>
            <a:ln w="25400" cap="rnd">
              <a:solidFill>
                <a:schemeClr val="accent4"/>
              </a:solidFill>
              <a:prstDash val="sysDot"/>
              <a:round/>
            </a:ln>
            <a:effectLst/>
          </c:spPr>
          <c:marker>
            <c:symbol val="circle"/>
            <c:size val="5"/>
            <c:spPr>
              <a:solidFill>
                <a:schemeClr val="accent4">
                  <a:lumMod val="80000"/>
                  <a:lumOff val="20000"/>
                </a:schemeClr>
              </a:solidFill>
              <a:ln w="9525">
                <a:solidFill>
                  <a:schemeClr val="accent4">
                    <a:lumMod val="80000"/>
                    <a:lumOff val="20000"/>
                  </a:schemeClr>
                </a:solidFill>
              </a:ln>
              <a:effectLst/>
            </c:spPr>
          </c:marker>
          <c:xVal>
            <c:numRef>
              <c:f>'Age Crime curves '!$D$3:$D$12</c:f>
              <c:numCache>
                <c:formatCode>General</c:formatCode>
                <c:ptCount val="10"/>
                <c:pt idx="0">
                  <c:v>12</c:v>
                </c:pt>
                <c:pt idx="1">
                  <c:v>16</c:v>
                </c:pt>
                <c:pt idx="2">
                  <c:v>19</c:v>
                </c:pt>
                <c:pt idx="3">
                  <c:v>22.5</c:v>
                </c:pt>
                <c:pt idx="4">
                  <c:v>27</c:v>
                </c:pt>
                <c:pt idx="5">
                  <c:v>32</c:v>
                </c:pt>
                <c:pt idx="6">
                  <c:v>37</c:v>
                </c:pt>
                <c:pt idx="7">
                  <c:v>42</c:v>
                </c:pt>
                <c:pt idx="8">
                  <c:v>47</c:v>
                </c:pt>
                <c:pt idx="9">
                  <c:v>52</c:v>
                </c:pt>
              </c:numCache>
            </c:numRef>
          </c:xVal>
          <c:yVal>
            <c:numRef>
              <c:f>'Age Crime curves '!$T$3:$T$12</c:f>
              <c:numCache>
                <c:formatCode>General</c:formatCode>
                <c:ptCount val="10"/>
                <c:pt idx="0">
                  <c:v>6.9466091120093637E-2</c:v>
                </c:pt>
                <c:pt idx="1">
                  <c:v>0.29121930260774537</c:v>
                </c:pt>
                <c:pt idx="2">
                  <c:v>0.40718399248258108</c:v>
                </c:pt>
                <c:pt idx="3">
                  <c:v>0.41622955930006061</c:v>
                </c:pt>
                <c:pt idx="4">
                  <c:v>0.39619347973298702</c:v>
                </c:pt>
                <c:pt idx="5">
                  <c:v>0.36343979403725346</c:v>
                </c:pt>
                <c:pt idx="6">
                  <c:v>0.28703493787497003</c:v>
                </c:pt>
                <c:pt idx="7">
                  <c:v>0.20428179184061407</c:v>
                </c:pt>
                <c:pt idx="8">
                  <c:v>0.14087913883794706</c:v>
                </c:pt>
                <c:pt idx="9">
                  <c:v>3.5861453799676278E-2</c:v>
                </c:pt>
              </c:numCache>
            </c:numRef>
          </c:yVal>
          <c:smooth val="1"/>
          <c:extLst>
            <c:ext xmlns:c16="http://schemas.microsoft.com/office/drawing/2014/chart" uri="{C3380CC4-5D6E-409C-BE32-E72D297353CC}">
              <c16:uniqueId val="{0000000F-A57E-4062-A1BD-E869D57CABFF}"/>
            </c:ext>
          </c:extLst>
        </c:ser>
        <c:ser>
          <c:idx val="16"/>
          <c:order val="16"/>
          <c:tx>
            <c:strRef>
              <c:f>'Age Crime curves '!$U$2</c:f>
              <c:strCache>
                <c:ptCount val="1"/>
                <c:pt idx="0">
                  <c:v>2016</c:v>
                </c:pt>
              </c:strCache>
            </c:strRef>
          </c:tx>
          <c:spPr>
            <a:ln w="25400" cap="rnd">
              <a:solidFill>
                <a:srgbClr val="00B050"/>
              </a:solidFill>
              <a:round/>
            </a:ln>
            <a:effectLst/>
          </c:spPr>
          <c:marker>
            <c:symbol val="circle"/>
            <c:size val="5"/>
            <c:spPr>
              <a:solidFill>
                <a:schemeClr val="accent5">
                  <a:lumMod val="80000"/>
                  <a:lumOff val="20000"/>
                </a:schemeClr>
              </a:solidFill>
              <a:ln w="9525">
                <a:solidFill>
                  <a:schemeClr val="accent5">
                    <a:lumMod val="80000"/>
                    <a:lumOff val="20000"/>
                  </a:schemeClr>
                </a:solidFill>
              </a:ln>
              <a:effectLst/>
            </c:spPr>
          </c:marker>
          <c:xVal>
            <c:numRef>
              <c:f>'Age Crime curves '!$D$3:$D$12</c:f>
              <c:numCache>
                <c:formatCode>General</c:formatCode>
                <c:ptCount val="10"/>
                <c:pt idx="0">
                  <c:v>12</c:v>
                </c:pt>
                <c:pt idx="1">
                  <c:v>16</c:v>
                </c:pt>
                <c:pt idx="2">
                  <c:v>19</c:v>
                </c:pt>
                <c:pt idx="3">
                  <c:v>22.5</c:v>
                </c:pt>
                <c:pt idx="4">
                  <c:v>27</c:v>
                </c:pt>
                <c:pt idx="5">
                  <c:v>32</c:v>
                </c:pt>
                <c:pt idx="6">
                  <c:v>37</c:v>
                </c:pt>
                <c:pt idx="7">
                  <c:v>42</c:v>
                </c:pt>
                <c:pt idx="8">
                  <c:v>47</c:v>
                </c:pt>
                <c:pt idx="9">
                  <c:v>52</c:v>
                </c:pt>
              </c:numCache>
            </c:numRef>
          </c:xVal>
          <c:yVal>
            <c:numRef>
              <c:f>'Age Crime curves '!$U$3:$U$12</c:f>
              <c:numCache>
                <c:formatCode>General</c:formatCode>
                <c:ptCount val="10"/>
                <c:pt idx="0">
                  <c:v>6.5801776957646801E-2</c:v>
                </c:pt>
                <c:pt idx="1">
                  <c:v>0.2845186197163031</c:v>
                </c:pt>
                <c:pt idx="2">
                  <c:v>0.39077763420782829</c:v>
                </c:pt>
                <c:pt idx="3">
                  <c:v>0.41309044220091123</c:v>
                </c:pt>
                <c:pt idx="4">
                  <c:v>0.40781844480370816</c:v>
                </c:pt>
                <c:pt idx="5">
                  <c:v>0.38174911309145437</c:v>
                </c:pt>
                <c:pt idx="6">
                  <c:v>0.30907776007780491</c:v>
                </c:pt>
                <c:pt idx="7">
                  <c:v>0.22254982993292668</c:v>
                </c:pt>
                <c:pt idx="8">
                  <c:v>0.14642852319504604</c:v>
                </c:pt>
                <c:pt idx="9">
                  <c:v>3.7159960184654367E-2</c:v>
                </c:pt>
              </c:numCache>
            </c:numRef>
          </c:yVal>
          <c:smooth val="1"/>
          <c:extLst>
            <c:ext xmlns:c16="http://schemas.microsoft.com/office/drawing/2014/chart" uri="{C3380CC4-5D6E-409C-BE32-E72D297353CC}">
              <c16:uniqueId val="{00000010-A57E-4062-A1BD-E869D57CABFF}"/>
            </c:ext>
          </c:extLst>
        </c:ser>
        <c:ser>
          <c:idx val="17"/>
          <c:order val="17"/>
          <c:tx>
            <c:strRef>
              <c:f>'Age Crime curves '!$V$2</c:f>
              <c:strCache>
                <c:ptCount val="1"/>
                <c:pt idx="0">
                  <c:v>2017</c:v>
                </c:pt>
              </c:strCache>
            </c:strRef>
          </c:tx>
          <c:spPr>
            <a:ln w="25400" cap="rnd">
              <a:solidFill>
                <a:srgbClr val="92D050"/>
              </a:solidFill>
              <a:prstDash val="sysDot"/>
              <a:round/>
            </a:ln>
            <a:effectLst/>
          </c:spPr>
          <c:marker>
            <c:symbol val="circle"/>
            <c:size val="5"/>
            <c:spPr>
              <a:solidFill>
                <a:schemeClr val="accent6">
                  <a:lumMod val="80000"/>
                  <a:lumOff val="20000"/>
                </a:schemeClr>
              </a:solidFill>
              <a:ln w="9525">
                <a:solidFill>
                  <a:schemeClr val="accent6">
                    <a:lumMod val="80000"/>
                    <a:lumOff val="20000"/>
                  </a:schemeClr>
                </a:solidFill>
              </a:ln>
              <a:effectLst/>
            </c:spPr>
          </c:marker>
          <c:xVal>
            <c:numRef>
              <c:f>'Age Crime curves '!$D$3:$D$12</c:f>
              <c:numCache>
                <c:formatCode>General</c:formatCode>
                <c:ptCount val="10"/>
                <c:pt idx="0">
                  <c:v>12</c:v>
                </c:pt>
                <c:pt idx="1">
                  <c:v>16</c:v>
                </c:pt>
                <c:pt idx="2">
                  <c:v>19</c:v>
                </c:pt>
                <c:pt idx="3">
                  <c:v>22.5</c:v>
                </c:pt>
                <c:pt idx="4">
                  <c:v>27</c:v>
                </c:pt>
                <c:pt idx="5">
                  <c:v>32</c:v>
                </c:pt>
                <c:pt idx="6">
                  <c:v>37</c:v>
                </c:pt>
                <c:pt idx="7">
                  <c:v>42</c:v>
                </c:pt>
                <c:pt idx="8">
                  <c:v>47</c:v>
                </c:pt>
                <c:pt idx="9">
                  <c:v>52</c:v>
                </c:pt>
              </c:numCache>
            </c:numRef>
          </c:xVal>
          <c:yVal>
            <c:numRef>
              <c:f>'Age Crime curves '!$V$3:$V$12</c:f>
              <c:numCache>
                <c:formatCode>General</c:formatCode>
                <c:ptCount val="10"/>
                <c:pt idx="0">
                  <c:v>5.5820356387076567E-2</c:v>
                </c:pt>
                <c:pt idx="1">
                  <c:v>0.25276292638233633</c:v>
                </c:pt>
                <c:pt idx="2">
                  <c:v>0.34708645128798954</c:v>
                </c:pt>
                <c:pt idx="3">
                  <c:v>0.36065814543710811</c:v>
                </c:pt>
                <c:pt idx="4">
                  <c:v>0.37443155448570331</c:v>
                </c:pt>
                <c:pt idx="5">
                  <c:v>0.36557457629337575</c:v>
                </c:pt>
                <c:pt idx="6">
                  <c:v>0.30171737330003123</c:v>
                </c:pt>
                <c:pt idx="7">
                  <c:v>0.2162812354536752</c:v>
                </c:pt>
                <c:pt idx="8">
                  <c:v>0.14082653046374197</c:v>
                </c:pt>
                <c:pt idx="9">
                  <c:v>3.559277130986413E-2</c:v>
                </c:pt>
              </c:numCache>
            </c:numRef>
          </c:yVal>
          <c:smooth val="1"/>
          <c:extLst>
            <c:ext xmlns:c16="http://schemas.microsoft.com/office/drawing/2014/chart" uri="{C3380CC4-5D6E-409C-BE32-E72D297353CC}">
              <c16:uniqueId val="{00000011-A57E-4062-A1BD-E869D57CABFF}"/>
            </c:ext>
          </c:extLst>
        </c:ser>
        <c:ser>
          <c:idx val="18"/>
          <c:order val="18"/>
          <c:tx>
            <c:strRef>
              <c:f>'Age Crime curves '!$W$2</c:f>
              <c:strCache>
                <c:ptCount val="1"/>
                <c:pt idx="0">
                  <c:v>2018</c:v>
                </c:pt>
              </c:strCache>
            </c:strRef>
          </c:tx>
          <c:spPr>
            <a:ln w="25400" cap="rnd">
              <a:solidFill>
                <a:srgbClr val="0070C0"/>
              </a:solidFill>
              <a:prstDash val="sysDot"/>
              <a:round/>
            </a:ln>
            <a:effectLst/>
          </c:spPr>
          <c:marker>
            <c:symbol val="circle"/>
            <c:size val="5"/>
            <c:spPr>
              <a:solidFill>
                <a:schemeClr val="accent1">
                  <a:lumMod val="80000"/>
                </a:schemeClr>
              </a:solidFill>
              <a:ln w="9525">
                <a:solidFill>
                  <a:schemeClr val="accent1">
                    <a:lumMod val="80000"/>
                  </a:schemeClr>
                </a:solidFill>
              </a:ln>
              <a:effectLst/>
            </c:spPr>
          </c:marker>
          <c:xVal>
            <c:numRef>
              <c:f>'Age Crime curves '!$D$3:$D$12</c:f>
              <c:numCache>
                <c:formatCode>General</c:formatCode>
                <c:ptCount val="10"/>
                <c:pt idx="0">
                  <c:v>12</c:v>
                </c:pt>
                <c:pt idx="1">
                  <c:v>16</c:v>
                </c:pt>
                <c:pt idx="2">
                  <c:v>19</c:v>
                </c:pt>
                <c:pt idx="3">
                  <c:v>22.5</c:v>
                </c:pt>
                <c:pt idx="4">
                  <c:v>27</c:v>
                </c:pt>
                <c:pt idx="5">
                  <c:v>32</c:v>
                </c:pt>
                <c:pt idx="6">
                  <c:v>37</c:v>
                </c:pt>
                <c:pt idx="7">
                  <c:v>42</c:v>
                </c:pt>
                <c:pt idx="8">
                  <c:v>47</c:v>
                </c:pt>
                <c:pt idx="9">
                  <c:v>52</c:v>
                </c:pt>
              </c:numCache>
            </c:numRef>
          </c:xVal>
          <c:yVal>
            <c:numRef>
              <c:f>'Age Crime curves '!$W$3:$W$12</c:f>
              <c:numCache>
                <c:formatCode>General</c:formatCode>
                <c:ptCount val="10"/>
                <c:pt idx="0">
                  <c:v>4.5835478310233504E-2</c:v>
                </c:pt>
                <c:pt idx="1">
                  <c:v>0.23505186666266853</c:v>
                </c:pt>
                <c:pt idx="2">
                  <c:v>0.33691981675379618</c:v>
                </c:pt>
                <c:pt idx="3">
                  <c:v>0.35586848550248956</c:v>
                </c:pt>
                <c:pt idx="4">
                  <c:v>0.37761189021832292</c:v>
                </c:pt>
                <c:pt idx="5">
                  <c:v>0.3790924855921266</c:v>
                </c:pt>
                <c:pt idx="6">
                  <c:v>0.3123354579796227</c:v>
                </c:pt>
                <c:pt idx="7">
                  <c:v>0.22800497316726367</c:v>
                </c:pt>
                <c:pt idx="8">
                  <c:v>0.14808348959857018</c:v>
                </c:pt>
                <c:pt idx="9">
                  <c:v>3.6187721128641985E-2</c:v>
                </c:pt>
              </c:numCache>
            </c:numRef>
          </c:yVal>
          <c:smooth val="1"/>
          <c:extLst>
            <c:ext xmlns:c16="http://schemas.microsoft.com/office/drawing/2014/chart" uri="{C3380CC4-5D6E-409C-BE32-E72D297353CC}">
              <c16:uniqueId val="{00000012-A57E-4062-A1BD-E869D57CABFF}"/>
            </c:ext>
          </c:extLst>
        </c:ser>
        <c:ser>
          <c:idx val="19"/>
          <c:order val="19"/>
          <c:tx>
            <c:strRef>
              <c:f>'Age Crime curves '!$X$2</c:f>
              <c:strCache>
                <c:ptCount val="1"/>
                <c:pt idx="0">
                  <c:v>2019</c:v>
                </c:pt>
              </c:strCache>
            </c:strRef>
          </c:tx>
          <c:spPr>
            <a:ln w="25400" cap="rnd">
              <a:solidFill>
                <a:schemeClr val="accent2">
                  <a:lumMod val="50000"/>
                </a:schemeClr>
              </a:solidFill>
              <a:prstDash val="sysDash"/>
              <a:round/>
            </a:ln>
            <a:effectLst/>
          </c:spPr>
          <c:marker>
            <c:symbol val="circle"/>
            <c:size val="5"/>
            <c:spPr>
              <a:solidFill>
                <a:schemeClr val="accent2">
                  <a:lumMod val="80000"/>
                </a:schemeClr>
              </a:solidFill>
              <a:ln w="9525">
                <a:solidFill>
                  <a:schemeClr val="accent2">
                    <a:lumMod val="80000"/>
                  </a:schemeClr>
                </a:solidFill>
              </a:ln>
              <a:effectLst/>
            </c:spPr>
          </c:marker>
          <c:xVal>
            <c:numRef>
              <c:f>'Age Crime curves '!$D$3:$D$12</c:f>
              <c:numCache>
                <c:formatCode>General</c:formatCode>
                <c:ptCount val="10"/>
                <c:pt idx="0">
                  <c:v>12</c:v>
                </c:pt>
                <c:pt idx="1">
                  <c:v>16</c:v>
                </c:pt>
                <c:pt idx="2">
                  <c:v>19</c:v>
                </c:pt>
                <c:pt idx="3">
                  <c:v>22.5</c:v>
                </c:pt>
                <c:pt idx="4">
                  <c:v>27</c:v>
                </c:pt>
                <c:pt idx="5">
                  <c:v>32</c:v>
                </c:pt>
                <c:pt idx="6">
                  <c:v>37</c:v>
                </c:pt>
                <c:pt idx="7">
                  <c:v>42</c:v>
                </c:pt>
                <c:pt idx="8">
                  <c:v>47</c:v>
                </c:pt>
                <c:pt idx="9">
                  <c:v>52</c:v>
                </c:pt>
              </c:numCache>
            </c:numRef>
          </c:xVal>
          <c:yVal>
            <c:numRef>
              <c:f>'Age Crime curves '!$X$3:$X$12</c:f>
              <c:numCache>
                <c:formatCode>General</c:formatCode>
                <c:ptCount val="10"/>
                <c:pt idx="0">
                  <c:v>4.1238170361519604E-2</c:v>
                </c:pt>
                <c:pt idx="1">
                  <c:v>0.21897306506181963</c:v>
                </c:pt>
                <c:pt idx="2">
                  <c:v>0.34460532077063111</c:v>
                </c:pt>
                <c:pt idx="3">
                  <c:v>0.36255011205459176</c:v>
                </c:pt>
                <c:pt idx="4">
                  <c:v>0.37917635261091126</c:v>
                </c:pt>
                <c:pt idx="5">
                  <c:v>0.39867383408287344</c:v>
                </c:pt>
                <c:pt idx="6">
                  <c:v>0.32240178500783961</c:v>
                </c:pt>
                <c:pt idx="7">
                  <c:v>0.23954985920204666</c:v>
                </c:pt>
                <c:pt idx="8">
                  <c:v>0.15585796766249532</c:v>
                </c:pt>
                <c:pt idx="9">
                  <c:v>3.8511333283575012E-2</c:v>
                </c:pt>
              </c:numCache>
            </c:numRef>
          </c:yVal>
          <c:smooth val="1"/>
          <c:extLst>
            <c:ext xmlns:c16="http://schemas.microsoft.com/office/drawing/2014/chart" uri="{C3380CC4-5D6E-409C-BE32-E72D297353CC}">
              <c16:uniqueId val="{00000013-A57E-4062-A1BD-E869D57CABFF}"/>
            </c:ext>
          </c:extLst>
        </c:ser>
        <c:dLbls>
          <c:showLegendKey val="0"/>
          <c:showVal val="0"/>
          <c:showCatName val="0"/>
          <c:showSerName val="0"/>
          <c:showPercent val="0"/>
          <c:showBubbleSize val="0"/>
        </c:dLbls>
        <c:axId val="757409312"/>
        <c:axId val="757408000"/>
      </c:scatterChart>
      <c:valAx>
        <c:axId val="757409312"/>
        <c:scaling>
          <c:orientation val="minMax"/>
          <c:min val="1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Age</a:t>
                </a:r>
              </a:p>
            </c:rich>
          </c:tx>
          <c:layout>
            <c:manualLayout>
              <c:xMode val="edge"/>
              <c:yMode val="edge"/>
              <c:x val="0.4970605963875378"/>
              <c:y val="0.92464672620620414"/>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57408000"/>
        <c:crosses val="autoZero"/>
        <c:crossBetween val="midCat"/>
      </c:valAx>
      <c:valAx>
        <c:axId val="75740800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Estimated</a:t>
                </a:r>
                <a:r>
                  <a:rPr lang="en-GB" baseline="0"/>
                  <a:t> offending rate (offences per individual per year)</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57409312"/>
        <c:crosses val="autoZero"/>
        <c:crossBetween val="midCat"/>
      </c:valAx>
      <c:spPr>
        <a:noFill/>
        <a:ln>
          <a:noFill/>
        </a:ln>
        <a:effectLst/>
      </c:spPr>
    </c:plotArea>
    <c:legend>
      <c:legendPos val="b"/>
      <c:layout>
        <c:manualLayout>
          <c:xMode val="edge"/>
          <c:yMode val="edge"/>
          <c:x val="0.5538477776659082"/>
          <c:y val="0.1602341066427099"/>
          <c:w val="0.34375267380559049"/>
          <c:h val="0.47063837657876662"/>
        </c:manualLayout>
      </c:layout>
      <c:overlay val="0"/>
      <c:spPr>
        <a:solidFill>
          <a:schemeClr val="bg1"/>
        </a:solidFill>
        <a:ln>
          <a:solidFill>
            <a:schemeClr val="accent1"/>
          </a:solid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spc="0" baseline="0">
                <a:solidFill>
                  <a:schemeClr val="tx1">
                    <a:lumMod val="65000"/>
                    <a:lumOff val="35000"/>
                  </a:schemeClr>
                </a:solidFill>
                <a:latin typeface="+mn-lt"/>
                <a:ea typeface="+mn-ea"/>
                <a:cs typeface="+mn-cs"/>
              </a:defRPr>
            </a:pPr>
            <a:r>
              <a:rPr lang="en-GB" sz="1600" b="1" i="0" baseline="0" dirty="0"/>
              <a:t>Cross sectional age crime curves for England and Wales in 2000 </a:t>
            </a:r>
          </a:p>
        </c:rich>
      </c:tx>
      <c:layout>
        <c:manualLayout>
          <c:xMode val="edge"/>
          <c:yMode val="edge"/>
          <c:x val="0.18743699680464029"/>
          <c:y val="9.2592592592592587E-3"/>
        </c:manualLayout>
      </c:layout>
      <c:overlay val="0"/>
      <c:spPr>
        <a:noFill/>
        <a:ln>
          <a:noFill/>
        </a:ln>
        <a:effectLst/>
      </c:spPr>
      <c:txPr>
        <a:bodyPr rot="0" spcFirstLastPara="1" vertOverflow="ellipsis" vert="horz" wrap="square" anchor="ctr" anchorCtr="1"/>
        <a:lstStyle/>
        <a:p>
          <a:pPr>
            <a:defRPr sz="12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3287412644178614"/>
          <c:y val="0.22824074074074074"/>
          <c:w val="0.80879410223675186"/>
          <c:h val="0.48169655876348788"/>
        </c:manualLayout>
      </c:layout>
      <c:scatterChart>
        <c:scatterStyle val="lineMarker"/>
        <c:varyColors val="0"/>
        <c:ser>
          <c:idx val="0"/>
          <c:order val="0"/>
          <c:tx>
            <c:strRef>
              <c:f>Sheet1!$D$4</c:f>
              <c:strCache>
                <c:ptCount val="1"/>
                <c:pt idx="0">
                  <c:v>Adolecent limited offenders in 2000</c:v>
                </c:pt>
              </c:strCache>
            </c:strRef>
          </c:tx>
          <c:spPr>
            <a:ln w="19050" cap="rnd">
              <a:solidFill>
                <a:schemeClr val="accent1"/>
              </a:solidFill>
              <a:round/>
            </a:ln>
            <a:effectLst/>
          </c:spPr>
          <c:marker>
            <c:symbol val="circle"/>
            <c:size val="3"/>
            <c:spPr>
              <a:solidFill>
                <a:schemeClr val="accent1"/>
              </a:solidFill>
              <a:ln w="9525">
                <a:solidFill>
                  <a:schemeClr val="accent1"/>
                </a:solidFill>
              </a:ln>
              <a:effectLst/>
            </c:spPr>
          </c:marker>
          <c:xVal>
            <c:numRef>
              <c:f>Sheet1!$C$5:$C$14</c:f>
              <c:numCache>
                <c:formatCode>General</c:formatCode>
                <c:ptCount val="10"/>
                <c:pt idx="0">
                  <c:v>12</c:v>
                </c:pt>
                <c:pt idx="1">
                  <c:v>16</c:v>
                </c:pt>
                <c:pt idx="2">
                  <c:v>19</c:v>
                </c:pt>
                <c:pt idx="3">
                  <c:v>22.5</c:v>
                </c:pt>
                <c:pt idx="4">
                  <c:v>27</c:v>
                </c:pt>
                <c:pt idx="5">
                  <c:v>32</c:v>
                </c:pt>
                <c:pt idx="6">
                  <c:v>37</c:v>
                </c:pt>
                <c:pt idx="7">
                  <c:v>42</c:v>
                </c:pt>
                <c:pt idx="8">
                  <c:v>47</c:v>
                </c:pt>
                <c:pt idx="9">
                  <c:v>52</c:v>
                </c:pt>
              </c:numCache>
            </c:numRef>
          </c:xVal>
          <c:yVal>
            <c:numRef>
              <c:f>Sheet1!$D$5:$D$14</c:f>
              <c:numCache>
                <c:formatCode>General</c:formatCode>
                <c:ptCount val="10"/>
                <c:pt idx="0">
                  <c:v>0.44400000000000001</c:v>
                </c:pt>
                <c:pt idx="1">
                  <c:v>1.3759999999999999</c:v>
                </c:pt>
                <c:pt idx="2">
                  <c:v>1.415</c:v>
                </c:pt>
                <c:pt idx="3">
                  <c:v>0.88100000000000001</c:v>
                </c:pt>
                <c:pt idx="4">
                  <c:v>0.42099999999999999</c:v>
                </c:pt>
                <c:pt idx="5">
                  <c:v>0.129</c:v>
                </c:pt>
                <c:pt idx="6">
                  <c:v>4.2999999999999997E-2</c:v>
                </c:pt>
                <c:pt idx="7">
                  <c:v>0</c:v>
                </c:pt>
                <c:pt idx="8">
                  <c:v>0</c:v>
                </c:pt>
                <c:pt idx="9">
                  <c:v>0</c:v>
                </c:pt>
              </c:numCache>
            </c:numRef>
          </c:yVal>
          <c:smooth val="1"/>
          <c:extLst>
            <c:ext xmlns:c16="http://schemas.microsoft.com/office/drawing/2014/chart" uri="{C3380CC4-5D6E-409C-BE32-E72D297353CC}">
              <c16:uniqueId val="{00000000-1E5D-41A4-B68B-2171F32F3F5F}"/>
            </c:ext>
          </c:extLst>
        </c:ser>
        <c:ser>
          <c:idx val="1"/>
          <c:order val="1"/>
          <c:tx>
            <c:strRef>
              <c:f>Sheet1!$E$4</c:f>
              <c:strCache>
                <c:ptCount val="1"/>
                <c:pt idx="0">
                  <c:v>Chronic offenders in 2000</c:v>
                </c:pt>
              </c:strCache>
            </c:strRef>
          </c:tx>
          <c:spPr>
            <a:ln w="19050" cap="rnd">
              <a:solidFill>
                <a:srgbClr val="FF0000"/>
              </a:solidFill>
              <a:round/>
            </a:ln>
            <a:effectLst/>
          </c:spPr>
          <c:marker>
            <c:symbol val="circle"/>
            <c:size val="3"/>
            <c:spPr>
              <a:solidFill>
                <a:srgbClr val="FF0000"/>
              </a:solidFill>
              <a:ln w="9525">
                <a:solidFill>
                  <a:srgbClr val="FF0000"/>
                </a:solidFill>
              </a:ln>
              <a:effectLst/>
            </c:spPr>
          </c:marker>
          <c:xVal>
            <c:numRef>
              <c:f>Sheet1!$C$5:$C$14</c:f>
              <c:numCache>
                <c:formatCode>General</c:formatCode>
                <c:ptCount val="10"/>
                <c:pt idx="0">
                  <c:v>12</c:v>
                </c:pt>
                <c:pt idx="1">
                  <c:v>16</c:v>
                </c:pt>
                <c:pt idx="2">
                  <c:v>19</c:v>
                </c:pt>
                <c:pt idx="3">
                  <c:v>22.5</c:v>
                </c:pt>
                <c:pt idx="4">
                  <c:v>27</c:v>
                </c:pt>
                <c:pt idx="5">
                  <c:v>32</c:v>
                </c:pt>
                <c:pt idx="6">
                  <c:v>37</c:v>
                </c:pt>
                <c:pt idx="7">
                  <c:v>42</c:v>
                </c:pt>
                <c:pt idx="8">
                  <c:v>47</c:v>
                </c:pt>
                <c:pt idx="9">
                  <c:v>52</c:v>
                </c:pt>
              </c:numCache>
            </c:numRef>
          </c:xVal>
          <c:yVal>
            <c:numRef>
              <c:f>Sheet1!$E$5:$E$14</c:f>
              <c:numCache>
                <c:formatCode>General</c:formatCode>
                <c:ptCount val="10"/>
                <c:pt idx="0">
                  <c:v>4.1000000000000002E-2</c:v>
                </c:pt>
                <c:pt idx="1">
                  <c:v>0.219</c:v>
                </c:pt>
                <c:pt idx="2">
                  <c:v>0.34499999999999997</c:v>
                </c:pt>
                <c:pt idx="3">
                  <c:v>0.36199999999999999</c:v>
                </c:pt>
                <c:pt idx="4">
                  <c:v>0.379</c:v>
                </c:pt>
                <c:pt idx="5">
                  <c:v>0.39900000000000002</c:v>
                </c:pt>
                <c:pt idx="6">
                  <c:v>0.32200000000000001</c:v>
                </c:pt>
                <c:pt idx="7">
                  <c:v>0.23899999999999999</c:v>
                </c:pt>
                <c:pt idx="8">
                  <c:v>0.156</c:v>
                </c:pt>
                <c:pt idx="9">
                  <c:v>3.7999999999999999E-2</c:v>
                </c:pt>
              </c:numCache>
            </c:numRef>
          </c:yVal>
          <c:smooth val="1"/>
          <c:extLst>
            <c:ext xmlns:c16="http://schemas.microsoft.com/office/drawing/2014/chart" uri="{C3380CC4-5D6E-409C-BE32-E72D297353CC}">
              <c16:uniqueId val="{00000001-1E5D-41A4-B68B-2171F32F3F5F}"/>
            </c:ext>
          </c:extLst>
        </c:ser>
        <c:dLbls>
          <c:showLegendKey val="0"/>
          <c:showVal val="0"/>
          <c:showCatName val="0"/>
          <c:showSerName val="0"/>
          <c:showPercent val="0"/>
          <c:showBubbleSize val="0"/>
        </c:dLbls>
        <c:axId val="641072624"/>
        <c:axId val="641073344"/>
      </c:scatterChart>
      <c:valAx>
        <c:axId val="641072624"/>
        <c:scaling>
          <c:orientation val="minMax"/>
          <c:min val="1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Age</a:t>
                </a:r>
                <a:r>
                  <a:rPr lang="en-GB" baseline="0"/>
                  <a:t> (yrs)</a:t>
                </a:r>
                <a:endParaRPr lang="en-GB"/>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GB"/>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41073344"/>
        <c:crosses val="autoZero"/>
        <c:crossBetween val="midCat"/>
      </c:valAx>
      <c:valAx>
        <c:axId val="641073344"/>
        <c:scaling>
          <c:orientation val="minMax"/>
          <c:max val="1.5"/>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Offending</a:t>
                </a:r>
                <a:r>
                  <a:rPr lang="en-GB" baseline="0"/>
                  <a:t> rate</a:t>
                </a:r>
                <a:endParaRPr lang="en-GB"/>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GB"/>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41072624"/>
        <c:crosses val="autoZero"/>
        <c:crossBetween val="midCat"/>
      </c:valAx>
      <c:spPr>
        <a:noFill/>
        <a:ln>
          <a:noFill/>
        </a:ln>
        <a:effectLst/>
      </c:spPr>
    </c:plotArea>
    <c:legend>
      <c:legendPos val="b"/>
      <c:layout>
        <c:manualLayout>
          <c:xMode val="edge"/>
          <c:yMode val="edge"/>
          <c:x val="0.20129201750437239"/>
          <c:y val="0.86921186934966466"/>
          <c:w val="0.69488521057641928"/>
          <c:h val="0.13078813065033534"/>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spc="0" baseline="0">
                <a:solidFill>
                  <a:schemeClr val="tx1">
                    <a:lumMod val="65000"/>
                    <a:lumOff val="35000"/>
                  </a:schemeClr>
                </a:solidFill>
                <a:latin typeface="+mn-lt"/>
                <a:ea typeface="+mn-ea"/>
                <a:cs typeface="+mn-cs"/>
              </a:defRPr>
            </a:pPr>
            <a:r>
              <a:rPr lang="en-GB" sz="1600" b="1" i="0" baseline="0" dirty="0"/>
              <a:t>Cross sectional age crime curves for England and Wales in 2019</a:t>
            </a:r>
          </a:p>
        </c:rich>
      </c:tx>
      <c:layout>
        <c:manualLayout>
          <c:xMode val="edge"/>
          <c:yMode val="edge"/>
          <c:x val="0.16469548148093485"/>
          <c:y val="9.2592592592592587E-3"/>
        </c:manualLayout>
      </c:layout>
      <c:overlay val="0"/>
      <c:spPr>
        <a:noFill/>
        <a:ln>
          <a:noFill/>
        </a:ln>
        <a:effectLst/>
      </c:spPr>
      <c:txPr>
        <a:bodyPr rot="0" spcFirstLastPara="1" vertOverflow="ellipsis" vert="horz" wrap="square" anchor="ctr" anchorCtr="1"/>
        <a:lstStyle/>
        <a:p>
          <a:pPr>
            <a:defRPr sz="12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5161826889726884"/>
          <c:y val="0.22824074074074074"/>
          <c:w val="0.79004995978126924"/>
          <c:h val="0.49095581802274718"/>
        </c:manualLayout>
      </c:layout>
      <c:scatterChart>
        <c:scatterStyle val="lineMarker"/>
        <c:varyColors val="0"/>
        <c:ser>
          <c:idx val="0"/>
          <c:order val="0"/>
          <c:tx>
            <c:strRef>
              <c:f>Sheet1!$F$4</c:f>
              <c:strCache>
                <c:ptCount val="1"/>
                <c:pt idx="0">
                  <c:v>Adolecent limited offenders in 2019</c:v>
                </c:pt>
              </c:strCache>
            </c:strRef>
          </c:tx>
          <c:spPr>
            <a:ln w="19050" cap="rnd">
              <a:solidFill>
                <a:schemeClr val="accent1"/>
              </a:solidFill>
              <a:round/>
            </a:ln>
            <a:effectLst/>
          </c:spPr>
          <c:marker>
            <c:symbol val="circle"/>
            <c:size val="3"/>
            <c:spPr>
              <a:solidFill>
                <a:schemeClr val="accent1"/>
              </a:solidFill>
              <a:ln w="9525">
                <a:solidFill>
                  <a:schemeClr val="accent1"/>
                </a:solidFill>
              </a:ln>
              <a:effectLst/>
            </c:spPr>
          </c:marker>
          <c:xVal>
            <c:numRef>
              <c:f>Sheet1!$C$5:$C$14</c:f>
              <c:numCache>
                <c:formatCode>General</c:formatCode>
                <c:ptCount val="10"/>
                <c:pt idx="0">
                  <c:v>12</c:v>
                </c:pt>
                <c:pt idx="1">
                  <c:v>16</c:v>
                </c:pt>
                <c:pt idx="2">
                  <c:v>19</c:v>
                </c:pt>
                <c:pt idx="3">
                  <c:v>22.5</c:v>
                </c:pt>
                <c:pt idx="4">
                  <c:v>27</c:v>
                </c:pt>
                <c:pt idx="5">
                  <c:v>32</c:v>
                </c:pt>
                <c:pt idx="6">
                  <c:v>37</c:v>
                </c:pt>
                <c:pt idx="7">
                  <c:v>42</c:v>
                </c:pt>
                <c:pt idx="8">
                  <c:v>47</c:v>
                </c:pt>
                <c:pt idx="9">
                  <c:v>52</c:v>
                </c:pt>
              </c:numCache>
            </c:numRef>
          </c:xVal>
          <c:yVal>
            <c:numRef>
              <c:f>Sheet1!$F$5:$F$14</c:f>
              <c:numCache>
                <c:formatCode>General</c:formatCode>
                <c:ptCount val="10"/>
                <c:pt idx="0">
                  <c:v>3.9960000000000002E-2</c:v>
                </c:pt>
                <c:pt idx="1">
                  <c:v>0.12383999999999999</c:v>
                </c:pt>
                <c:pt idx="2">
                  <c:v>0.12734999999999999</c:v>
                </c:pt>
                <c:pt idx="3">
                  <c:v>7.9289999999999999E-2</c:v>
                </c:pt>
                <c:pt idx="4">
                  <c:v>3.789E-2</c:v>
                </c:pt>
                <c:pt idx="5">
                  <c:v>1.1610000000000001E-2</c:v>
                </c:pt>
                <c:pt idx="6">
                  <c:v>3.8699999999999997E-3</c:v>
                </c:pt>
                <c:pt idx="7">
                  <c:v>0</c:v>
                </c:pt>
                <c:pt idx="8">
                  <c:v>0</c:v>
                </c:pt>
                <c:pt idx="9">
                  <c:v>0</c:v>
                </c:pt>
              </c:numCache>
            </c:numRef>
          </c:yVal>
          <c:smooth val="1"/>
          <c:extLst>
            <c:ext xmlns:c16="http://schemas.microsoft.com/office/drawing/2014/chart" uri="{C3380CC4-5D6E-409C-BE32-E72D297353CC}">
              <c16:uniqueId val="{00000000-28B1-4830-AAD1-3284ADD873BB}"/>
            </c:ext>
          </c:extLst>
        </c:ser>
        <c:ser>
          <c:idx val="1"/>
          <c:order val="1"/>
          <c:tx>
            <c:strRef>
              <c:f>Sheet1!$G$4</c:f>
              <c:strCache>
                <c:ptCount val="1"/>
                <c:pt idx="0">
                  <c:v>Chronic offenders in 2019</c:v>
                </c:pt>
              </c:strCache>
            </c:strRef>
          </c:tx>
          <c:spPr>
            <a:ln w="19050" cap="rnd">
              <a:solidFill>
                <a:srgbClr val="FF0000"/>
              </a:solidFill>
              <a:round/>
            </a:ln>
            <a:effectLst/>
          </c:spPr>
          <c:marker>
            <c:symbol val="circle"/>
            <c:size val="3"/>
            <c:spPr>
              <a:solidFill>
                <a:srgbClr val="FF0000"/>
              </a:solidFill>
              <a:ln w="9525">
                <a:solidFill>
                  <a:srgbClr val="FF0000"/>
                </a:solidFill>
              </a:ln>
              <a:effectLst/>
            </c:spPr>
          </c:marker>
          <c:xVal>
            <c:numRef>
              <c:f>Sheet1!$C$5:$C$14</c:f>
              <c:numCache>
                <c:formatCode>General</c:formatCode>
                <c:ptCount val="10"/>
                <c:pt idx="0">
                  <c:v>12</c:v>
                </c:pt>
                <c:pt idx="1">
                  <c:v>16</c:v>
                </c:pt>
                <c:pt idx="2">
                  <c:v>19</c:v>
                </c:pt>
                <c:pt idx="3">
                  <c:v>22.5</c:v>
                </c:pt>
                <c:pt idx="4">
                  <c:v>27</c:v>
                </c:pt>
                <c:pt idx="5">
                  <c:v>32</c:v>
                </c:pt>
                <c:pt idx="6">
                  <c:v>37</c:v>
                </c:pt>
                <c:pt idx="7">
                  <c:v>42</c:v>
                </c:pt>
                <c:pt idx="8">
                  <c:v>47</c:v>
                </c:pt>
                <c:pt idx="9">
                  <c:v>52</c:v>
                </c:pt>
              </c:numCache>
            </c:numRef>
          </c:xVal>
          <c:yVal>
            <c:numRef>
              <c:f>Sheet1!$G$5:$G$14</c:f>
              <c:numCache>
                <c:formatCode>General</c:formatCode>
                <c:ptCount val="10"/>
                <c:pt idx="0">
                  <c:v>1.0399999999999993E-3</c:v>
                </c:pt>
                <c:pt idx="1">
                  <c:v>9.5160000000000008E-2</c:v>
                </c:pt>
                <c:pt idx="2">
                  <c:v>0.21764999999999998</c:v>
                </c:pt>
                <c:pt idx="3">
                  <c:v>0.28271000000000002</c:v>
                </c:pt>
                <c:pt idx="4">
                  <c:v>0.34111000000000002</c:v>
                </c:pt>
                <c:pt idx="5">
                  <c:v>0.38739000000000001</c:v>
                </c:pt>
                <c:pt idx="6">
                  <c:v>0.31813000000000002</c:v>
                </c:pt>
                <c:pt idx="7">
                  <c:v>0.23899999999999999</c:v>
                </c:pt>
                <c:pt idx="8">
                  <c:v>0.156</c:v>
                </c:pt>
                <c:pt idx="9">
                  <c:v>3.7999999999999999E-2</c:v>
                </c:pt>
              </c:numCache>
            </c:numRef>
          </c:yVal>
          <c:smooth val="1"/>
          <c:extLst>
            <c:ext xmlns:c16="http://schemas.microsoft.com/office/drawing/2014/chart" uri="{C3380CC4-5D6E-409C-BE32-E72D297353CC}">
              <c16:uniqueId val="{00000001-28B1-4830-AAD1-3284ADD873BB}"/>
            </c:ext>
          </c:extLst>
        </c:ser>
        <c:dLbls>
          <c:showLegendKey val="0"/>
          <c:showVal val="0"/>
          <c:showCatName val="0"/>
          <c:showSerName val="0"/>
          <c:showPercent val="0"/>
          <c:showBubbleSize val="0"/>
        </c:dLbls>
        <c:axId val="644294120"/>
        <c:axId val="644295560"/>
      </c:scatterChart>
      <c:valAx>
        <c:axId val="644294120"/>
        <c:scaling>
          <c:orientation val="minMax"/>
          <c:min val="1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Age</a:t>
                </a:r>
                <a:r>
                  <a:rPr lang="en-GB" baseline="0"/>
                  <a:t> (yrs)</a:t>
                </a:r>
                <a:endParaRPr lang="en-GB"/>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GB"/>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44295560"/>
        <c:crosses val="autoZero"/>
        <c:crossBetween val="midCat"/>
      </c:valAx>
      <c:valAx>
        <c:axId val="644295560"/>
        <c:scaling>
          <c:orientation val="minMax"/>
          <c:max val="1.5"/>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Offending</a:t>
                </a:r>
                <a:r>
                  <a:rPr lang="en-GB" baseline="0"/>
                  <a:t> rate</a:t>
                </a:r>
                <a:endParaRPr lang="en-GB"/>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GB"/>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44294120"/>
        <c:crosses val="autoZero"/>
        <c:crossBetween val="midCat"/>
      </c:valAx>
      <c:spPr>
        <a:noFill/>
        <a:ln>
          <a:noFill/>
        </a:ln>
        <a:effectLst/>
      </c:spPr>
    </c:plotArea>
    <c:legend>
      <c:legendPos val="b"/>
      <c:layout>
        <c:manualLayout>
          <c:xMode val="edge"/>
          <c:yMode val="edge"/>
          <c:x val="0.20878967448656546"/>
          <c:y val="0.87847112860892385"/>
          <c:w val="0.69488521057641928"/>
          <c:h val="0.11689924176144646"/>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r>
              <a:rPr lang="en-GB" sz="1400" b="0" i="0" u="none" strike="noStrike" kern="1200" spc="0" baseline="0" dirty="0">
                <a:solidFill>
                  <a:sysClr val="windowText" lastClr="000000">
                    <a:lumMod val="65000"/>
                    <a:lumOff val="35000"/>
                  </a:sysClr>
                </a:solidFill>
              </a:rPr>
              <a:t>Observed and predicted trend in prevalence of offending by population aged 10yrs+ in England and Wales</a:t>
            </a:r>
          </a:p>
        </c:rich>
      </c:tx>
      <c:overlay val="0"/>
      <c:spPr>
        <a:noFill/>
        <a:ln>
          <a:noFill/>
        </a:ln>
        <a:effectLst/>
      </c:spPr>
      <c:txPr>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endParaRPr lang="en-US"/>
        </a:p>
      </c:txPr>
    </c:title>
    <c:autoTitleDeleted val="0"/>
    <c:plotArea>
      <c:layout>
        <c:manualLayout>
          <c:layoutTarget val="inner"/>
          <c:xMode val="edge"/>
          <c:yMode val="edge"/>
          <c:x val="0.17752714249926357"/>
          <c:y val="0.21106607455330326"/>
          <c:w val="0.76259191915262492"/>
          <c:h val="0.73503976337851606"/>
        </c:manualLayout>
      </c:layout>
      <c:scatterChart>
        <c:scatterStyle val="lineMarker"/>
        <c:varyColors val="0"/>
        <c:ser>
          <c:idx val="0"/>
          <c:order val="0"/>
          <c:tx>
            <c:v>Observed trend</c:v>
          </c:tx>
          <c:spPr>
            <a:ln w="50800" cap="rnd">
              <a:solidFill>
                <a:schemeClr val="accent1"/>
              </a:solidFill>
              <a:round/>
            </a:ln>
            <a:effectLst/>
          </c:spPr>
          <c:marker>
            <c:symbol val="circle"/>
            <c:size val="5"/>
            <c:spPr>
              <a:solidFill>
                <a:schemeClr val="accent1"/>
              </a:solidFill>
              <a:ln w="9525">
                <a:solidFill>
                  <a:schemeClr val="accent1"/>
                </a:solidFill>
              </a:ln>
              <a:effectLst/>
            </c:spPr>
          </c:marker>
          <c:xVal>
            <c:numRef>
              <c:f>' Model cha 10yrs+'!$R$9:$R$41</c:f>
              <c:numCache>
                <c:formatCode>General</c:formatCode>
                <c:ptCount val="33"/>
                <c:pt idx="0">
                  <c:v>1987</c:v>
                </c:pt>
                <c:pt idx="1">
                  <c:v>1988</c:v>
                </c:pt>
                <c:pt idx="2">
                  <c:v>1989</c:v>
                </c:pt>
                <c:pt idx="3">
                  <c:v>1990</c:v>
                </c:pt>
                <c:pt idx="4">
                  <c:v>1991</c:v>
                </c:pt>
                <c:pt idx="5">
                  <c:v>1992</c:v>
                </c:pt>
                <c:pt idx="6">
                  <c:v>1993</c:v>
                </c:pt>
                <c:pt idx="7">
                  <c:v>1994</c:v>
                </c:pt>
                <c:pt idx="8">
                  <c:v>1995</c:v>
                </c:pt>
                <c:pt idx="9">
                  <c:v>1996</c:v>
                </c:pt>
                <c:pt idx="10">
                  <c:v>1997</c:v>
                </c:pt>
                <c:pt idx="11">
                  <c:v>1998</c:v>
                </c:pt>
                <c:pt idx="12">
                  <c:v>1999</c:v>
                </c:pt>
                <c:pt idx="13">
                  <c:v>2000</c:v>
                </c:pt>
                <c:pt idx="14">
                  <c:v>2001</c:v>
                </c:pt>
                <c:pt idx="15">
                  <c:v>2002</c:v>
                </c:pt>
                <c:pt idx="16">
                  <c:v>2003</c:v>
                </c:pt>
                <c:pt idx="17">
                  <c:v>2004</c:v>
                </c:pt>
                <c:pt idx="18">
                  <c:v>2005</c:v>
                </c:pt>
                <c:pt idx="19">
                  <c:v>2006</c:v>
                </c:pt>
                <c:pt idx="20">
                  <c:v>2007</c:v>
                </c:pt>
                <c:pt idx="21">
                  <c:v>2008</c:v>
                </c:pt>
                <c:pt idx="22">
                  <c:v>2009</c:v>
                </c:pt>
                <c:pt idx="23">
                  <c:v>2010</c:v>
                </c:pt>
                <c:pt idx="24">
                  <c:v>2011</c:v>
                </c:pt>
                <c:pt idx="25">
                  <c:v>2012</c:v>
                </c:pt>
                <c:pt idx="26">
                  <c:v>2013</c:v>
                </c:pt>
                <c:pt idx="27">
                  <c:v>2014</c:v>
                </c:pt>
                <c:pt idx="28">
                  <c:v>2015</c:v>
                </c:pt>
                <c:pt idx="29">
                  <c:v>2016</c:v>
                </c:pt>
                <c:pt idx="30">
                  <c:v>2017</c:v>
                </c:pt>
                <c:pt idx="31">
                  <c:v>2018</c:v>
                </c:pt>
                <c:pt idx="32">
                  <c:v>2019</c:v>
                </c:pt>
              </c:numCache>
            </c:numRef>
          </c:xVal>
          <c:yVal>
            <c:numRef>
              <c:f>' Model cha 10yrs+'!$S$9:$S$41</c:f>
              <c:numCache>
                <c:formatCode>General</c:formatCode>
                <c:ptCount val="33"/>
                <c:pt idx="0">
                  <c:v>0.44862000000000002</c:v>
                </c:pt>
                <c:pt idx="1">
                  <c:v>0.45231704645048204</c:v>
                </c:pt>
                <c:pt idx="2">
                  <c:v>0.46699541111691728</c:v>
                </c:pt>
                <c:pt idx="3">
                  <c:v>0.48082753343293372</c:v>
                </c:pt>
                <c:pt idx="4">
                  <c:v>0.49437215864555573</c:v>
                </c:pt>
                <c:pt idx="5">
                  <c:v>0.54599244079072595</c:v>
                </c:pt>
                <c:pt idx="6">
                  <c:v>0.59801800986469988</c:v>
                </c:pt>
                <c:pt idx="7">
                  <c:v>0.60925879079180367</c:v>
                </c:pt>
                <c:pt idx="8">
                  <c:v>0.62022210551702528</c:v>
                </c:pt>
                <c:pt idx="9">
                  <c:v>0.57525623175387386</c:v>
                </c:pt>
                <c:pt idx="10">
                  <c:v>0.53069574577116985</c:v>
                </c:pt>
                <c:pt idx="11">
                  <c:v>0.50129680780626129</c:v>
                </c:pt>
                <c:pt idx="12">
                  <c:v>0.47163462498474645</c:v>
                </c:pt>
                <c:pt idx="13">
                  <c:v>0.43072653035889014</c:v>
                </c:pt>
                <c:pt idx="14">
                  <c:v>0.39262182318441824</c:v>
                </c:pt>
                <c:pt idx="15">
                  <c:v>0.38148189588100939</c:v>
                </c:pt>
                <c:pt idx="16">
                  <c:v>0.35995722377434364</c:v>
                </c:pt>
                <c:pt idx="17">
                  <c:v>0.3280412375048587</c:v>
                </c:pt>
                <c:pt idx="18">
                  <c:v>0.326201105510041</c:v>
                </c:pt>
                <c:pt idx="19">
                  <c:v>0.33412247838637876</c:v>
                </c:pt>
                <c:pt idx="20">
                  <c:v>0.30023544206529951</c:v>
                </c:pt>
                <c:pt idx="21">
                  <c:v>0.31045224133159227</c:v>
                </c:pt>
                <c:pt idx="22">
                  <c:v>0.28055315735779479</c:v>
                </c:pt>
                <c:pt idx="23">
                  <c:v>0.28199401108271432</c:v>
                </c:pt>
                <c:pt idx="24">
                  <c:v>0.27630922856462992</c:v>
                </c:pt>
                <c:pt idx="25">
                  <c:v>0.25686038144041656</c:v>
                </c:pt>
                <c:pt idx="26">
                  <c:v>0.21078025791274554</c:v>
                </c:pt>
                <c:pt idx="27">
                  <c:v>0.19344393523802042</c:v>
                </c:pt>
                <c:pt idx="28">
                  <c:v>0.17976746805546071</c:v>
                </c:pt>
                <c:pt idx="29">
                  <c:v>0.18374353531938156</c:v>
                </c:pt>
                <c:pt idx="30">
                  <c:v>0.16933853909631247</c:v>
                </c:pt>
                <c:pt idx="31">
                  <c:v>0.17335369174693954</c:v>
                </c:pt>
                <c:pt idx="32">
                  <c:v>0.17722806935553592</c:v>
                </c:pt>
              </c:numCache>
            </c:numRef>
          </c:yVal>
          <c:smooth val="1"/>
          <c:extLst>
            <c:ext xmlns:c16="http://schemas.microsoft.com/office/drawing/2014/chart" uri="{C3380CC4-5D6E-409C-BE32-E72D297353CC}">
              <c16:uniqueId val="{00000000-904C-4336-969C-88E263685CC2}"/>
            </c:ext>
          </c:extLst>
        </c:ser>
        <c:ser>
          <c:idx val="3"/>
          <c:order val="1"/>
          <c:tx>
            <c:v>Predicted trend based on corrected MLRA parameters</c:v>
          </c:tx>
          <c:spPr>
            <a:ln w="19050" cap="rnd">
              <a:solidFill>
                <a:srgbClr val="FF0000"/>
              </a:solidFill>
              <a:round/>
            </a:ln>
            <a:effectLst/>
          </c:spPr>
          <c:marker>
            <c:symbol val="circle"/>
            <c:size val="5"/>
            <c:spPr>
              <a:solidFill>
                <a:srgbClr val="FF0000"/>
              </a:solidFill>
              <a:ln w="9525">
                <a:solidFill>
                  <a:srgbClr val="FF0000"/>
                </a:solidFill>
              </a:ln>
              <a:effectLst/>
            </c:spPr>
          </c:marker>
          <c:xVal>
            <c:numRef>
              <c:f>' Model cha 10yrs+'!$R$9:$R$41</c:f>
              <c:numCache>
                <c:formatCode>General</c:formatCode>
                <c:ptCount val="33"/>
                <c:pt idx="0">
                  <c:v>1987</c:v>
                </c:pt>
                <c:pt idx="1">
                  <c:v>1988</c:v>
                </c:pt>
                <c:pt idx="2">
                  <c:v>1989</c:v>
                </c:pt>
                <c:pt idx="3">
                  <c:v>1990</c:v>
                </c:pt>
                <c:pt idx="4">
                  <c:v>1991</c:v>
                </c:pt>
                <c:pt idx="5">
                  <c:v>1992</c:v>
                </c:pt>
                <c:pt idx="6">
                  <c:v>1993</c:v>
                </c:pt>
                <c:pt idx="7">
                  <c:v>1994</c:v>
                </c:pt>
                <c:pt idx="8">
                  <c:v>1995</c:v>
                </c:pt>
                <c:pt idx="9">
                  <c:v>1996</c:v>
                </c:pt>
                <c:pt idx="10">
                  <c:v>1997</c:v>
                </c:pt>
                <c:pt idx="11">
                  <c:v>1998</c:v>
                </c:pt>
                <c:pt idx="12">
                  <c:v>1999</c:v>
                </c:pt>
                <c:pt idx="13">
                  <c:v>2000</c:v>
                </c:pt>
                <c:pt idx="14">
                  <c:v>2001</c:v>
                </c:pt>
                <c:pt idx="15">
                  <c:v>2002</c:v>
                </c:pt>
                <c:pt idx="16">
                  <c:v>2003</c:v>
                </c:pt>
                <c:pt idx="17">
                  <c:v>2004</c:v>
                </c:pt>
                <c:pt idx="18">
                  <c:v>2005</c:v>
                </c:pt>
                <c:pt idx="19">
                  <c:v>2006</c:v>
                </c:pt>
                <c:pt idx="20">
                  <c:v>2007</c:v>
                </c:pt>
                <c:pt idx="21">
                  <c:v>2008</c:v>
                </c:pt>
                <c:pt idx="22">
                  <c:v>2009</c:v>
                </c:pt>
                <c:pt idx="23">
                  <c:v>2010</c:v>
                </c:pt>
                <c:pt idx="24">
                  <c:v>2011</c:v>
                </c:pt>
                <c:pt idx="25">
                  <c:v>2012</c:v>
                </c:pt>
                <c:pt idx="26">
                  <c:v>2013</c:v>
                </c:pt>
                <c:pt idx="27">
                  <c:v>2014</c:v>
                </c:pt>
                <c:pt idx="28">
                  <c:v>2015</c:v>
                </c:pt>
                <c:pt idx="29">
                  <c:v>2016</c:v>
                </c:pt>
                <c:pt idx="30">
                  <c:v>2017</c:v>
                </c:pt>
                <c:pt idx="31">
                  <c:v>2018</c:v>
                </c:pt>
                <c:pt idx="32">
                  <c:v>2019</c:v>
                </c:pt>
              </c:numCache>
            </c:numRef>
          </c:xVal>
          <c:yVal>
            <c:numRef>
              <c:f>' Model cha 10yrs+'!$AR$9:$AR$41</c:f>
              <c:numCache>
                <c:formatCode>General</c:formatCode>
                <c:ptCount val="33"/>
                <c:pt idx="0">
                  <c:v>0.44862000000000002</c:v>
                </c:pt>
                <c:pt idx="1">
                  <c:v>0.47517619983148163</c:v>
                </c:pt>
                <c:pt idx="2">
                  <c:v>0.48296948910375004</c:v>
                </c:pt>
                <c:pt idx="3">
                  <c:v>0.47668764638499217</c:v>
                </c:pt>
                <c:pt idx="4">
                  <c:v>0.5007200488537501</c:v>
                </c:pt>
                <c:pt idx="5">
                  <c:v>0.53789880483148156</c:v>
                </c:pt>
                <c:pt idx="6">
                  <c:v>0.58764057210375009</c:v>
                </c:pt>
                <c:pt idx="7">
                  <c:v>0.57501768038499224</c:v>
                </c:pt>
                <c:pt idx="8">
                  <c:v>0.61235127735375006</c:v>
                </c:pt>
                <c:pt idx="9">
                  <c:v>0.58962484104880208</c:v>
                </c:pt>
                <c:pt idx="10">
                  <c:v>0.54423390479743672</c:v>
                </c:pt>
                <c:pt idx="11">
                  <c:v>0.49829654306104454</c:v>
                </c:pt>
                <c:pt idx="12">
                  <c:v>0.4635709307062521</c:v>
                </c:pt>
                <c:pt idx="13">
                  <c:v>0.41210135394603686</c:v>
                </c:pt>
                <c:pt idx="14">
                  <c:v>0.38530516340457921</c:v>
                </c:pt>
                <c:pt idx="15">
                  <c:v>0.37130953455106352</c:v>
                </c:pt>
                <c:pt idx="16">
                  <c:v>0.36700736601729667</c:v>
                </c:pt>
                <c:pt idx="17">
                  <c:v>0.33097973521234858</c:v>
                </c:pt>
                <c:pt idx="18">
                  <c:v>0.34057260421234858</c:v>
                </c:pt>
                <c:pt idx="19">
                  <c:v>0.32664137594965958</c:v>
                </c:pt>
                <c:pt idx="20">
                  <c:v>0.29585874204610385</c:v>
                </c:pt>
                <c:pt idx="21">
                  <c:v>0.27229560211603943</c:v>
                </c:pt>
                <c:pt idx="22">
                  <c:v>0.25728536881460173</c:v>
                </c:pt>
                <c:pt idx="23">
                  <c:v>0.25649562431399697</c:v>
                </c:pt>
                <c:pt idx="24">
                  <c:v>0.26775986041179489</c:v>
                </c:pt>
                <c:pt idx="25">
                  <c:v>0.2612717246293047</c:v>
                </c:pt>
                <c:pt idx="26">
                  <c:v>0.22468135482579857</c:v>
                </c:pt>
                <c:pt idx="27">
                  <c:v>0.20300511452265182</c:v>
                </c:pt>
                <c:pt idx="28">
                  <c:v>0.18031310290722835</c:v>
                </c:pt>
                <c:pt idx="29">
                  <c:v>0.1933185985892463</c:v>
                </c:pt>
                <c:pt idx="30">
                  <c:v>0.19002558881401069</c:v>
                </c:pt>
                <c:pt idx="31">
                  <c:v>0.20007372637593759</c:v>
                </c:pt>
                <c:pt idx="32">
                  <c:v>0.16504972816945218</c:v>
                </c:pt>
              </c:numCache>
            </c:numRef>
          </c:yVal>
          <c:smooth val="1"/>
          <c:extLst>
            <c:ext xmlns:c16="http://schemas.microsoft.com/office/drawing/2014/chart" uri="{C3380CC4-5D6E-409C-BE32-E72D297353CC}">
              <c16:uniqueId val="{00000002-904C-4336-969C-88E263685CC2}"/>
            </c:ext>
          </c:extLst>
        </c:ser>
        <c:dLbls>
          <c:showLegendKey val="0"/>
          <c:showVal val="0"/>
          <c:showCatName val="0"/>
          <c:showSerName val="0"/>
          <c:showPercent val="0"/>
          <c:showBubbleSize val="0"/>
        </c:dLbls>
        <c:axId val="802617888"/>
        <c:axId val="802618248"/>
      </c:scatterChart>
      <c:valAx>
        <c:axId val="802617888"/>
        <c:scaling>
          <c:orientation val="minMax"/>
          <c:max val="2020"/>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02618248"/>
        <c:crosses val="autoZero"/>
        <c:crossBetween val="midCat"/>
      </c:valAx>
      <c:valAx>
        <c:axId val="80261824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Prevalance</a:t>
                </a:r>
                <a:r>
                  <a:rPr lang="en-GB" baseline="0"/>
                  <a:t> of offending (offences per yr per individual aged 10 yrs +)</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02617888"/>
        <c:crosses val="autoZero"/>
        <c:crossBetween val="midCat"/>
      </c:valAx>
      <c:spPr>
        <a:noFill/>
        <a:ln>
          <a:noFill/>
        </a:ln>
        <a:effectLst/>
      </c:spPr>
    </c:plotArea>
    <c:legend>
      <c:legendPos val="b"/>
      <c:layout>
        <c:manualLayout>
          <c:xMode val="edge"/>
          <c:yMode val="edge"/>
          <c:x val="0.18666709161344874"/>
          <c:y val="0.58262360750154285"/>
          <c:w val="0.57523772608789692"/>
          <c:h val="0.352479652409901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b="1" baseline="0"/>
              <a:t>Trends in the offending rate of cohorts of different mean ages (2000 to 2019) </a:t>
            </a:r>
            <a:endParaRPr lang="en-GB" b="1"/>
          </a:p>
        </c:rich>
      </c:tx>
      <c:layout>
        <c:manualLayout>
          <c:xMode val="edge"/>
          <c:yMode val="edge"/>
          <c:x val="0.17110902667652286"/>
          <c:y val="2.2213353723753916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GB"/>
        </a:p>
      </c:txPr>
    </c:title>
    <c:autoTitleDeleted val="0"/>
    <c:plotArea>
      <c:layout>
        <c:manualLayout>
          <c:layoutTarget val="inner"/>
          <c:xMode val="edge"/>
          <c:yMode val="edge"/>
          <c:x val="0.1486915538690764"/>
          <c:y val="0.17763934426229508"/>
          <c:w val="0.81722752648706021"/>
          <c:h val="0.74220162643603971"/>
        </c:manualLayout>
      </c:layout>
      <c:scatterChart>
        <c:scatterStyle val="lineMarker"/>
        <c:varyColors val="0"/>
        <c:ser>
          <c:idx val="0"/>
          <c:order val="0"/>
          <c:tx>
            <c:strRef>
              <c:f>'Age Crime curves '!$AP$3</c:f>
              <c:strCache>
                <c:ptCount val="1"/>
                <c:pt idx="0">
                  <c:v>12 years</c:v>
                </c:pt>
              </c:strCache>
            </c:strRef>
          </c:tx>
          <c:spPr>
            <a:ln w="57150" cap="rnd">
              <a:solidFill>
                <a:schemeClr val="accent1"/>
              </a:solidFill>
              <a:round/>
            </a:ln>
            <a:effectLst/>
          </c:spPr>
          <c:marker>
            <c:symbol val="circle"/>
            <c:size val="5"/>
            <c:spPr>
              <a:solidFill>
                <a:schemeClr val="accent1"/>
              </a:solidFill>
              <a:ln w="9525">
                <a:solidFill>
                  <a:schemeClr val="accent1"/>
                </a:solidFill>
              </a:ln>
              <a:effectLst/>
            </c:spPr>
          </c:marker>
          <c:xVal>
            <c:numRef>
              <c:f>'Age Crime curves '!$AQ$2:$BJ$2</c:f>
              <c:numCache>
                <c:formatCode>General</c:formatCode>
                <c:ptCount val="20"/>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numCache>
            </c:numRef>
          </c:xVal>
          <c:yVal>
            <c:numRef>
              <c:f>'Age Crime curves '!$AQ$3:$BJ$3</c:f>
              <c:numCache>
                <c:formatCode>General</c:formatCode>
                <c:ptCount val="20"/>
                <c:pt idx="0">
                  <c:v>0.48507753870483766</c:v>
                </c:pt>
                <c:pt idx="1">
                  <c:v>0.43585974141394601</c:v>
                </c:pt>
                <c:pt idx="2">
                  <c:v>0.3866419441230543</c:v>
                </c:pt>
                <c:pt idx="3">
                  <c:v>0.36314306305075678</c:v>
                </c:pt>
                <c:pt idx="4">
                  <c:v>0.35652839435544087</c:v>
                </c:pt>
                <c:pt idx="5">
                  <c:v>0.35743940095004595</c:v>
                </c:pt>
                <c:pt idx="6">
                  <c:v>0.34849189527626806</c:v>
                </c:pt>
                <c:pt idx="7">
                  <c:v>0.32140363601271993</c:v>
                </c:pt>
                <c:pt idx="8">
                  <c:v>0.27408331422945298</c:v>
                </c:pt>
                <c:pt idx="9">
                  <c:v>0.20560587067112321</c:v>
                </c:pt>
                <c:pt idx="10">
                  <c:v>0.16564375655500038</c:v>
                </c:pt>
                <c:pt idx="11">
                  <c:v>0.13120444941869586</c:v>
                </c:pt>
                <c:pt idx="12">
                  <c:v>0.1045819437636831</c:v>
                </c:pt>
                <c:pt idx="13">
                  <c:v>7.6806843855523776E-2</c:v>
                </c:pt>
                <c:pt idx="14">
                  <c:v>6.8430029317484126E-2</c:v>
                </c:pt>
                <c:pt idx="15">
                  <c:v>6.9466091120093637E-2</c:v>
                </c:pt>
                <c:pt idx="16">
                  <c:v>6.5801776957646801E-2</c:v>
                </c:pt>
                <c:pt idx="17">
                  <c:v>5.5820356387076567E-2</c:v>
                </c:pt>
                <c:pt idx="18">
                  <c:v>4.5835478310233504E-2</c:v>
                </c:pt>
                <c:pt idx="19">
                  <c:v>4.1238170361519604E-2</c:v>
                </c:pt>
              </c:numCache>
            </c:numRef>
          </c:yVal>
          <c:smooth val="1"/>
          <c:extLst>
            <c:ext xmlns:c16="http://schemas.microsoft.com/office/drawing/2014/chart" uri="{C3380CC4-5D6E-409C-BE32-E72D297353CC}">
              <c16:uniqueId val="{00000000-0EF6-4670-A228-1396563F9C2B}"/>
            </c:ext>
          </c:extLst>
        </c:ser>
        <c:ser>
          <c:idx val="1"/>
          <c:order val="1"/>
          <c:tx>
            <c:strRef>
              <c:f>'Age Crime curves '!$AP$4</c:f>
              <c:strCache>
                <c:ptCount val="1"/>
                <c:pt idx="0">
                  <c:v>16 year</c:v>
                </c:pt>
              </c:strCache>
            </c:strRef>
          </c:tx>
          <c:spPr>
            <a:ln w="50800" cap="rnd">
              <a:solidFill>
                <a:schemeClr val="accent2"/>
              </a:solidFill>
              <a:round/>
            </a:ln>
            <a:effectLst/>
          </c:spPr>
          <c:marker>
            <c:symbol val="circle"/>
            <c:size val="5"/>
            <c:spPr>
              <a:solidFill>
                <a:schemeClr val="accent2"/>
              </a:solidFill>
              <a:ln w="9525">
                <a:solidFill>
                  <a:schemeClr val="accent2"/>
                </a:solidFill>
              </a:ln>
              <a:effectLst/>
            </c:spPr>
          </c:marker>
          <c:xVal>
            <c:numRef>
              <c:f>'Age Crime curves '!$AQ$2:$BJ$2</c:f>
              <c:numCache>
                <c:formatCode>General</c:formatCode>
                <c:ptCount val="20"/>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numCache>
            </c:numRef>
          </c:xVal>
          <c:yVal>
            <c:numRef>
              <c:f>'Age Crime curves '!$AQ$4:$BJ$4</c:f>
              <c:numCache>
                <c:formatCode>General</c:formatCode>
                <c:ptCount val="20"/>
                <c:pt idx="0">
                  <c:v>1.5954565058876433</c:v>
                </c:pt>
                <c:pt idx="1">
                  <c:v>1.4771434457665245</c:v>
                </c:pt>
                <c:pt idx="2">
                  <c:v>1.3588303856454058</c:v>
                </c:pt>
                <c:pt idx="3">
                  <c:v>1.2584924762487686</c:v>
                </c:pt>
                <c:pt idx="4">
                  <c:v>1.1257917749197173</c:v>
                </c:pt>
                <c:pt idx="5">
                  <c:v>1.0386011551149086</c:v>
                </c:pt>
                <c:pt idx="6">
                  <c:v>1.0026360961333662</c:v>
                </c:pt>
                <c:pt idx="7">
                  <c:v>0.9088499138985473</c:v>
                </c:pt>
                <c:pt idx="8">
                  <c:v>0.84829497514657759</c:v>
                </c:pt>
                <c:pt idx="9">
                  <c:v>0.70356328793997702</c:v>
                </c:pt>
                <c:pt idx="10">
                  <c:v>0.66230683497066023</c:v>
                </c:pt>
                <c:pt idx="11">
                  <c:v>0.55456397876826324</c:v>
                </c:pt>
                <c:pt idx="12">
                  <c:v>0.45455093909852234</c:v>
                </c:pt>
                <c:pt idx="13">
                  <c:v>0.34512016274845575</c:v>
                </c:pt>
                <c:pt idx="14">
                  <c:v>0.29979170991280291</c:v>
                </c:pt>
                <c:pt idx="15">
                  <c:v>0.29121930260774537</c:v>
                </c:pt>
                <c:pt idx="16">
                  <c:v>0.2845186197163031</c:v>
                </c:pt>
                <c:pt idx="17">
                  <c:v>0.25276292638233633</c:v>
                </c:pt>
                <c:pt idx="18">
                  <c:v>0.23505186666266853</c:v>
                </c:pt>
                <c:pt idx="19">
                  <c:v>0.21897306506181963</c:v>
                </c:pt>
              </c:numCache>
            </c:numRef>
          </c:yVal>
          <c:smooth val="0"/>
          <c:extLst>
            <c:ext xmlns:c16="http://schemas.microsoft.com/office/drawing/2014/chart" uri="{C3380CC4-5D6E-409C-BE32-E72D297353CC}">
              <c16:uniqueId val="{00000001-0EF6-4670-A228-1396563F9C2B}"/>
            </c:ext>
          </c:extLst>
        </c:ser>
        <c:ser>
          <c:idx val="2"/>
          <c:order val="2"/>
          <c:tx>
            <c:strRef>
              <c:f>'Age Crime curves '!$AP$5</c:f>
              <c:strCache>
                <c:ptCount val="1"/>
                <c:pt idx="0">
                  <c:v>19 years</c:v>
                </c:pt>
              </c:strCache>
            </c:strRef>
          </c:tx>
          <c:spPr>
            <a:ln w="47625" cap="rnd">
              <a:solidFill>
                <a:schemeClr val="bg1">
                  <a:lumMod val="75000"/>
                </a:schemeClr>
              </a:solidFill>
              <a:round/>
            </a:ln>
            <a:effectLst/>
          </c:spPr>
          <c:marker>
            <c:symbol val="circle"/>
            <c:size val="5"/>
            <c:spPr>
              <a:solidFill>
                <a:schemeClr val="accent3"/>
              </a:solidFill>
              <a:ln w="9525">
                <a:solidFill>
                  <a:schemeClr val="accent3"/>
                </a:solidFill>
              </a:ln>
              <a:effectLst/>
            </c:spPr>
          </c:marker>
          <c:xVal>
            <c:numRef>
              <c:f>'Age Crime curves '!$AQ$2:$BJ$2</c:f>
              <c:numCache>
                <c:formatCode>General</c:formatCode>
                <c:ptCount val="20"/>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numCache>
            </c:numRef>
          </c:xVal>
          <c:yVal>
            <c:numRef>
              <c:f>'Age Crime curves '!$AQ$5:$BJ$5</c:f>
              <c:numCache>
                <c:formatCode>General</c:formatCode>
                <c:ptCount val="20"/>
                <c:pt idx="0">
                  <c:v>1.7602884931082488</c:v>
                </c:pt>
                <c:pt idx="1">
                  <c:v>1.6408728087114106</c:v>
                </c:pt>
                <c:pt idx="2">
                  <c:v>1.5214571243145723</c:v>
                </c:pt>
                <c:pt idx="3">
                  <c:v>1.346704091768391</c:v>
                </c:pt>
                <c:pt idx="4">
                  <c:v>1.0471894040069205</c:v>
                </c:pt>
                <c:pt idx="5">
                  <c:v>1.0689527164598849</c:v>
                </c:pt>
                <c:pt idx="6">
                  <c:v>1.0896298672469524</c:v>
                </c:pt>
                <c:pt idx="7">
                  <c:v>0.99744717953978335</c:v>
                </c:pt>
                <c:pt idx="8">
                  <c:v>1.0594906326004996</c:v>
                </c:pt>
                <c:pt idx="9">
                  <c:v>0.91827197308706932</c:v>
                </c:pt>
                <c:pt idx="10">
                  <c:v>0.89523049026021495</c:v>
                </c:pt>
                <c:pt idx="11">
                  <c:v>0.8190913911798382</c:v>
                </c:pt>
                <c:pt idx="12">
                  <c:v>0.72627467304239601</c:v>
                </c:pt>
                <c:pt idx="13">
                  <c:v>0.56673597721340219</c:v>
                </c:pt>
                <c:pt idx="14">
                  <c:v>0.47426174340221172</c:v>
                </c:pt>
                <c:pt idx="15">
                  <c:v>0.40718399248258108</c:v>
                </c:pt>
                <c:pt idx="16">
                  <c:v>0.39077763420782829</c:v>
                </c:pt>
                <c:pt idx="17">
                  <c:v>0.34708645128798954</c:v>
                </c:pt>
                <c:pt idx="18">
                  <c:v>0.33691981675379618</c:v>
                </c:pt>
                <c:pt idx="19">
                  <c:v>0.34460532077063111</c:v>
                </c:pt>
              </c:numCache>
            </c:numRef>
          </c:yVal>
          <c:smooth val="1"/>
          <c:extLst>
            <c:ext xmlns:c16="http://schemas.microsoft.com/office/drawing/2014/chart" uri="{C3380CC4-5D6E-409C-BE32-E72D297353CC}">
              <c16:uniqueId val="{00000002-0EF6-4670-A228-1396563F9C2B}"/>
            </c:ext>
          </c:extLst>
        </c:ser>
        <c:ser>
          <c:idx val="3"/>
          <c:order val="3"/>
          <c:tx>
            <c:strRef>
              <c:f>'Age Crime curves '!$AP$6</c:f>
              <c:strCache>
                <c:ptCount val="1"/>
                <c:pt idx="0">
                  <c:v>22.5 years</c:v>
                </c:pt>
              </c:strCache>
            </c:strRef>
          </c:tx>
          <c:spPr>
            <a:ln w="50800" cap="rnd">
              <a:solidFill>
                <a:schemeClr val="accent4"/>
              </a:solidFill>
              <a:round/>
            </a:ln>
            <a:effectLst/>
          </c:spPr>
          <c:marker>
            <c:symbol val="circle"/>
            <c:size val="5"/>
            <c:spPr>
              <a:solidFill>
                <a:schemeClr val="accent4"/>
              </a:solidFill>
              <a:ln w="9525">
                <a:solidFill>
                  <a:schemeClr val="accent4"/>
                </a:solidFill>
              </a:ln>
              <a:effectLst/>
            </c:spPr>
          </c:marker>
          <c:xVal>
            <c:numRef>
              <c:f>'Age Crime curves '!$AQ$2:$BJ$2</c:f>
              <c:numCache>
                <c:formatCode>General</c:formatCode>
                <c:ptCount val="20"/>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numCache>
            </c:numRef>
          </c:xVal>
          <c:yVal>
            <c:numRef>
              <c:f>'Age Crime curves '!$AQ$6:$BJ$6</c:f>
              <c:numCache>
                <c:formatCode>General</c:formatCode>
                <c:ptCount val="20"/>
                <c:pt idx="0">
                  <c:v>1.2432624380132098</c:v>
                </c:pt>
                <c:pt idx="1">
                  <c:v>1.1970576095713912</c:v>
                </c:pt>
                <c:pt idx="2">
                  <c:v>1.1508527811295726</c:v>
                </c:pt>
                <c:pt idx="3">
                  <c:v>1.052591693916116</c:v>
                </c:pt>
                <c:pt idx="4">
                  <c:v>0.82476141200307551</c:v>
                </c:pt>
                <c:pt idx="5">
                  <c:v>0.82095581835837772</c:v>
                </c:pt>
                <c:pt idx="6">
                  <c:v>0.8227743148790132</c:v>
                </c:pt>
                <c:pt idx="7">
                  <c:v>0.72354582019016611</c:v>
                </c:pt>
                <c:pt idx="8">
                  <c:v>0.79287559194448498</c:v>
                </c:pt>
                <c:pt idx="9">
                  <c:v>0.71781709976549923</c:v>
                </c:pt>
                <c:pt idx="10">
                  <c:v>0.73177713274430156</c:v>
                </c:pt>
                <c:pt idx="11">
                  <c:v>0.71118172970866655</c:v>
                </c:pt>
                <c:pt idx="12">
                  <c:v>0.6687970911193909</c:v>
                </c:pt>
                <c:pt idx="13">
                  <c:v>0.55277114784946579</c:v>
                </c:pt>
                <c:pt idx="14">
                  <c:v>0.46878122363940694</c:v>
                </c:pt>
                <c:pt idx="15">
                  <c:v>0.41622955930006061</c:v>
                </c:pt>
                <c:pt idx="16">
                  <c:v>0.41309044220091123</c:v>
                </c:pt>
                <c:pt idx="17">
                  <c:v>0.36065814543710811</c:v>
                </c:pt>
                <c:pt idx="18">
                  <c:v>0.35586848550248956</c:v>
                </c:pt>
                <c:pt idx="19">
                  <c:v>0.36255011205459176</c:v>
                </c:pt>
              </c:numCache>
            </c:numRef>
          </c:yVal>
          <c:smooth val="1"/>
          <c:extLst>
            <c:ext xmlns:c16="http://schemas.microsoft.com/office/drawing/2014/chart" uri="{C3380CC4-5D6E-409C-BE32-E72D297353CC}">
              <c16:uniqueId val="{00000003-0EF6-4670-A228-1396563F9C2B}"/>
            </c:ext>
          </c:extLst>
        </c:ser>
        <c:ser>
          <c:idx val="4"/>
          <c:order val="4"/>
          <c:tx>
            <c:strRef>
              <c:f>'Age Crime curves '!$AP$7</c:f>
              <c:strCache>
                <c:ptCount val="1"/>
                <c:pt idx="0">
                  <c:v>27 years</c:v>
                </c:pt>
              </c:strCache>
            </c:strRef>
          </c:tx>
          <c:spPr>
            <a:ln w="19050" cap="rnd">
              <a:solidFill>
                <a:schemeClr val="accent1"/>
              </a:solidFill>
              <a:round/>
            </a:ln>
            <a:effectLst/>
          </c:spPr>
          <c:marker>
            <c:symbol val="circle"/>
            <c:size val="5"/>
            <c:spPr>
              <a:solidFill>
                <a:schemeClr val="accent5"/>
              </a:solidFill>
              <a:ln w="9525">
                <a:solidFill>
                  <a:schemeClr val="accent5"/>
                </a:solidFill>
              </a:ln>
              <a:effectLst/>
            </c:spPr>
          </c:marker>
          <c:xVal>
            <c:numRef>
              <c:f>'Age Crime curves '!$AQ$2:$BJ$2</c:f>
              <c:numCache>
                <c:formatCode>General</c:formatCode>
                <c:ptCount val="20"/>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numCache>
            </c:numRef>
          </c:xVal>
          <c:yVal>
            <c:numRef>
              <c:f>'Age Crime curves '!$AQ$7:$BJ$7</c:f>
              <c:numCache>
                <c:formatCode>General</c:formatCode>
                <c:ptCount val="20"/>
                <c:pt idx="0">
                  <c:v>0.79982354310962434</c:v>
                </c:pt>
                <c:pt idx="1">
                  <c:v>0.78756879844052441</c:v>
                </c:pt>
                <c:pt idx="2">
                  <c:v>0.77531405377142459</c:v>
                </c:pt>
                <c:pt idx="3">
                  <c:v>0.72600679433853144</c:v>
                </c:pt>
                <c:pt idx="4">
                  <c:v>0.59669753573753492</c:v>
                </c:pt>
                <c:pt idx="5">
                  <c:v>0.61010475547624676</c:v>
                </c:pt>
                <c:pt idx="6">
                  <c:v>0.61372366576252801</c:v>
                </c:pt>
                <c:pt idx="7">
                  <c:v>0.54603160315232235</c:v>
                </c:pt>
                <c:pt idx="8">
                  <c:v>0.59783077015422725</c:v>
                </c:pt>
                <c:pt idx="9">
                  <c:v>0.54376687701986481</c:v>
                </c:pt>
                <c:pt idx="10">
                  <c:v>0.54610784540624202</c:v>
                </c:pt>
                <c:pt idx="11">
                  <c:v>0.5465525443060919</c:v>
                </c:pt>
                <c:pt idx="12">
                  <c:v>0.54141462976745414</c:v>
                </c:pt>
                <c:pt idx="13">
                  <c:v>0.46712221628793238</c:v>
                </c:pt>
                <c:pt idx="14">
                  <c:v>0.42876132509385295</c:v>
                </c:pt>
                <c:pt idx="15">
                  <c:v>0.39619347973298702</c:v>
                </c:pt>
                <c:pt idx="16">
                  <c:v>0.40781844480370816</c:v>
                </c:pt>
                <c:pt idx="17">
                  <c:v>0.37443155448570331</c:v>
                </c:pt>
                <c:pt idx="18">
                  <c:v>0.37761189021832292</c:v>
                </c:pt>
                <c:pt idx="19">
                  <c:v>0.37917635261091126</c:v>
                </c:pt>
              </c:numCache>
            </c:numRef>
          </c:yVal>
          <c:smooth val="1"/>
          <c:extLst>
            <c:ext xmlns:c16="http://schemas.microsoft.com/office/drawing/2014/chart" uri="{C3380CC4-5D6E-409C-BE32-E72D297353CC}">
              <c16:uniqueId val="{00000004-0EF6-4670-A228-1396563F9C2B}"/>
            </c:ext>
          </c:extLst>
        </c:ser>
        <c:ser>
          <c:idx val="5"/>
          <c:order val="5"/>
          <c:tx>
            <c:strRef>
              <c:f>'Age Crime curves '!$AP$8</c:f>
              <c:strCache>
                <c:ptCount val="1"/>
                <c:pt idx="0">
                  <c:v>32 years</c:v>
                </c:pt>
              </c:strCache>
            </c:strRef>
          </c:tx>
          <c:spPr>
            <a:ln w="19050" cap="rnd">
              <a:solidFill>
                <a:schemeClr val="accent6"/>
              </a:solidFill>
              <a:round/>
            </a:ln>
            <a:effectLst/>
          </c:spPr>
          <c:marker>
            <c:symbol val="circle"/>
            <c:size val="5"/>
            <c:spPr>
              <a:solidFill>
                <a:schemeClr val="accent6"/>
              </a:solidFill>
              <a:ln w="9525">
                <a:solidFill>
                  <a:schemeClr val="accent6"/>
                </a:solidFill>
              </a:ln>
              <a:effectLst/>
            </c:spPr>
          </c:marker>
          <c:xVal>
            <c:numRef>
              <c:f>'Age Crime curves '!$AQ$2:$BJ$2</c:f>
              <c:numCache>
                <c:formatCode>General</c:formatCode>
                <c:ptCount val="20"/>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numCache>
            </c:numRef>
          </c:xVal>
          <c:yVal>
            <c:numRef>
              <c:f>'Age Crime curves '!$AQ$8:$BJ$8</c:f>
              <c:numCache>
                <c:formatCode>General</c:formatCode>
                <c:ptCount val="20"/>
                <c:pt idx="0">
                  <c:v>0.52830827876261577</c:v>
                </c:pt>
                <c:pt idx="1">
                  <c:v>0.52639704261556386</c:v>
                </c:pt>
                <c:pt idx="2">
                  <c:v>0.52448580646851195</c:v>
                </c:pt>
                <c:pt idx="3">
                  <c:v>0.50971855716470493</c:v>
                </c:pt>
                <c:pt idx="4">
                  <c:v>0.43135264654204075</c:v>
                </c:pt>
                <c:pt idx="5">
                  <c:v>0.45316933106514584</c:v>
                </c:pt>
                <c:pt idx="6">
                  <c:v>0.46951313738854533</c:v>
                </c:pt>
                <c:pt idx="7">
                  <c:v>0.43186920662884809</c:v>
                </c:pt>
                <c:pt idx="8">
                  <c:v>0.47311790828499012</c:v>
                </c:pt>
                <c:pt idx="9">
                  <c:v>0.41821365097378704</c:v>
                </c:pt>
                <c:pt idx="10">
                  <c:v>0.42132310860508343</c:v>
                </c:pt>
                <c:pt idx="11">
                  <c:v>0.46344488025280367</c:v>
                </c:pt>
                <c:pt idx="12">
                  <c:v>0.46504677416668105</c:v>
                </c:pt>
                <c:pt idx="13">
                  <c:v>0.41564005129322856</c:v>
                </c:pt>
                <c:pt idx="14">
                  <c:v>0.38467960393071038</c:v>
                </c:pt>
                <c:pt idx="15">
                  <c:v>0.36343979403725346</c:v>
                </c:pt>
                <c:pt idx="16">
                  <c:v>0.38174911309145437</c:v>
                </c:pt>
                <c:pt idx="17">
                  <c:v>0.36557457629337575</c:v>
                </c:pt>
                <c:pt idx="18">
                  <c:v>0.3790924855921266</c:v>
                </c:pt>
                <c:pt idx="19">
                  <c:v>0.39867383408287344</c:v>
                </c:pt>
              </c:numCache>
            </c:numRef>
          </c:yVal>
          <c:smooth val="1"/>
          <c:extLst>
            <c:ext xmlns:c16="http://schemas.microsoft.com/office/drawing/2014/chart" uri="{C3380CC4-5D6E-409C-BE32-E72D297353CC}">
              <c16:uniqueId val="{00000005-0EF6-4670-A228-1396563F9C2B}"/>
            </c:ext>
          </c:extLst>
        </c:ser>
        <c:ser>
          <c:idx val="6"/>
          <c:order val="6"/>
          <c:tx>
            <c:strRef>
              <c:f>'Age Crime curves '!$AP$9</c:f>
              <c:strCache>
                <c:ptCount val="1"/>
                <c:pt idx="0">
                  <c:v>37 years</c:v>
                </c:pt>
              </c:strCache>
            </c:strRef>
          </c:tx>
          <c:spPr>
            <a:ln w="19050" cap="rnd">
              <a:solidFill>
                <a:srgbClr val="FF0000"/>
              </a:solidFill>
              <a:round/>
            </a:ln>
            <a:effectLst/>
          </c:spPr>
          <c:marker>
            <c:symbol val="circle"/>
            <c:size val="5"/>
            <c:spPr>
              <a:solidFill>
                <a:srgbClr val="FF0000"/>
              </a:solidFill>
              <a:ln w="9525">
                <a:solidFill>
                  <a:srgbClr val="FF0000"/>
                </a:solidFill>
              </a:ln>
              <a:effectLst/>
            </c:spPr>
          </c:marker>
          <c:xVal>
            <c:numRef>
              <c:f>'Age Crime curves '!$AQ$2:$BJ$2</c:f>
              <c:numCache>
                <c:formatCode>General</c:formatCode>
                <c:ptCount val="20"/>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numCache>
            </c:numRef>
          </c:xVal>
          <c:yVal>
            <c:numRef>
              <c:f>'Age Crime curves '!$AQ$9:$BJ$9</c:f>
              <c:numCache>
                <c:formatCode>General</c:formatCode>
                <c:ptCount val="20"/>
                <c:pt idx="0">
                  <c:v>0.36551798994088447</c:v>
                </c:pt>
                <c:pt idx="1">
                  <c:v>0.36272733169814686</c:v>
                </c:pt>
                <c:pt idx="2">
                  <c:v>0.3599366734554092</c:v>
                </c:pt>
                <c:pt idx="3">
                  <c:v>0.36039883696649372</c:v>
                </c:pt>
                <c:pt idx="4">
                  <c:v>0.31799014297158057</c:v>
                </c:pt>
                <c:pt idx="5">
                  <c:v>0.34180594699485001</c:v>
                </c:pt>
                <c:pt idx="6">
                  <c:v>0.35382736515023117</c:v>
                </c:pt>
                <c:pt idx="7">
                  <c:v>0.32680800770196111</c:v>
                </c:pt>
                <c:pt idx="8">
                  <c:v>0.36357777106494643</c:v>
                </c:pt>
                <c:pt idx="9">
                  <c:v>0.32650473759807574</c:v>
                </c:pt>
                <c:pt idx="10">
                  <c:v>0.33962058756463492</c:v>
                </c:pt>
                <c:pt idx="11">
                  <c:v>0.34518451700210512</c:v>
                </c:pt>
                <c:pt idx="12">
                  <c:v>0.35003358793401251</c:v>
                </c:pt>
                <c:pt idx="13">
                  <c:v>0.3140801839654504</c:v>
                </c:pt>
                <c:pt idx="14">
                  <c:v>0.29989288353442789</c:v>
                </c:pt>
                <c:pt idx="15">
                  <c:v>0.28703493787497003</c:v>
                </c:pt>
                <c:pt idx="16">
                  <c:v>0.30907776007780491</c:v>
                </c:pt>
                <c:pt idx="17">
                  <c:v>0.30171737330003123</c:v>
                </c:pt>
                <c:pt idx="18">
                  <c:v>0.3123354579796227</c:v>
                </c:pt>
                <c:pt idx="19">
                  <c:v>0.32240178500783961</c:v>
                </c:pt>
              </c:numCache>
            </c:numRef>
          </c:yVal>
          <c:smooth val="1"/>
          <c:extLst>
            <c:ext xmlns:c16="http://schemas.microsoft.com/office/drawing/2014/chart" uri="{C3380CC4-5D6E-409C-BE32-E72D297353CC}">
              <c16:uniqueId val="{00000006-0EF6-4670-A228-1396563F9C2B}"/>
            </c:ext>
          </c:extLst>
        </c:ser>
        <c:ser>
          <c:idx val="7"/>
          <c:order val="7"/>
          <c:tx>
            <c:strRef>
              <c:f>'Age Crime curves '!$AP$10</c:f>
              <c:strCache>
                <c:ptCount val="1"/>
                <c:pt idx="0">
                  <c:v>42 years</c:v>
                </c:pt>
              </c:strCache>
            </c:strRef>
          </c:tx>
          <c:spPr>
            <a:ln w="19050" cap="rnd">
              <a:solidFill>
                <a:schemeClr val="accent2">
                  <a:lumMod val="50000"/>
                </a:schemeClr>
              </a:solidFill>
              <a:round/>
            </a:ln>
            <a:effectLst/>
          </c:spPr>
          <c:marker>
            <c:symbol val="circle"/>
            <c:size val="5"/>
            <c:spPr>
              <a:solidFill>
                <a:schemeClr val="accent2">
                  <a:lumMod val="60000"/>
                </a:schemeClr>
              </a:solidFill>
              <a:ln w="9525">
                <a:solidFill>
                  <a:schemeClr val="accent2">
                    <a:lumMod val="60000"/>
                  </a:schemeClr>
                </a:solidFill>
              </a:ln>
              <a:effectLst/>
            </c:spPr>
          </c:marker>
          <c:xVal>
            <c:numRef>
              <c:f>'Age Crime curves '!$AQ$2:$BJ$2</c:f>
              <c:numCache>
                <c:formatCode>General</c:formatCode>
                <c:ptCount val="20"/>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numCache>
            </c:numRef>
          </c:xVal>
          <c:yVal>
            <c:numRef>
              <c:f>'Age Crime curves '!$AQ$10:$BJ$10</c:f>
              <c:numCache>
                <c:formatCode>General</c:formatCode>
                <c:ptCount val="20"/>
                <c:pt idx="0">
                  <c:v>0.24106499471988571</c:v>
                </c:pt>
                <c:pt idx="1">
                  <c:v>0.24101777217395914</c:v>
                </c:pt>
                <c:pt idx="2">
                  <c:v>0.24097054962803258</c:v>
                </c:pt>
                <c:pt idx="3">
                  <c:v>0.24461483961690325</c:v>
                </c:pt>
                <c:pt idx="4">
                  <c:v>0.22322606060393091</c:v>
                </c:pt>
                <c:pt idx="5">
                  <c:v>0.24680910481777135</c:v>
                </c:pt>
                <c:pt idx="6">
                  <c:v>0.25580242864540048</c:v>
                </c:pt>
                <c:pt idx="7">
                  <c:v>0.24137958220451203</c:v>
                </c:pt>
                <c:pt idx="8">
                  <c:v>0.27122231396797009</c:v>
                </c:pt>
                <c:pt idx="9">
                  <c:v>0.24215215845210852</c:v>
                </c:pt>
                <c:pt idx="10">
                  <c:v>0.25354459392278406</c:v>
                </c:pt>
                <c:pt idx="11">
                  <c:v>0.25915112397023021</c:v>
                </c:pt>
                <c:pt idx="12">
                  <c:v>0.25672591838276754</c:v>
                </c:pt>
                <c:pt idx="13">
                  <c:v>0.22552079926387331</c:v>
                </c:pt>
                <c:pt idx="14">
                  <c:v>0.21890690875706281</c:v>
                </c:pt>
                <c:pt idx="15">
                  <c:v>0.20428179184061407</c:v>
                </c:pt>
                <c:pt idx="16">
                  <c:v>0.22254982993292668</c:v>
                </c:pt>
                <c:pt idx="17">
                  <c:v>0.2162812354536752</c:v>
                </c:pt>
                <c:pt idx="18">
                  <c:v>0.22800497316726367</c:v>
                </c:pt>
                <c:pt idx="19">
                  <c:v>0.23954985920204666</c:v>
                </c:pt>
              </c:numCache>
            </c:numRef>
          </c:yVal>
          <c:smooth val="1"/>
          <c:extLst>
            <c:ext xmlns:c16="http://schemas.microsoft.com/office/drawing/2014/chart" uri="{C3380CC4-5D6E-409C-BE32-E72D297353CC}">
              <c16:uniqueId val="{00000007-0EF6-4670-A228-1396563F9C2B}"/>
            </c:ext>
          </c:extLst>
        </c:ser>
        <c:ser>
          <c:idx val="8"/>
          <c:order val="8"/>
          <c:tx>
            <c:strRef>
              <c:f>'Age Crime curves '!$AP$11</c:f>
              <c:strCache>
                <c:ptCount val="1"/>
                <c:pt idx="0">
                  <c:v>47 years</c:v>
                </c:pt>
              </c:strCache>
            </c:strRef>
          </c:tx>
          <c:spPr>
            <a:ln w="19050" cap="rnd">
              <a:solidFill>
                <a:schemeClr val="bg1">
                  <a:lumMod val="50000"/>
                </a:schemeClr>
              </a:solidFill>
              <a:round/>
            </a:ln>
            <a:effectLst/>
          </c:spPr>
          <c:marker>
            <c:symbol val="circle"/>
            <c:size val="5"/>
            <c:spPr>
              <a:solidFill>
                <a:schemeClr val="accent3">
                  <a:lumMod val="60000"/>
                </a:schemeClr>
              </a:solidFill>
              <a:ln w="9525">
                <a:solidFill>
                  <a:schemeClr val="accent3">
                    <a:lumMod val="60000"/>
                  </a:schemeClr>
                </a:solidFill>
              </a:ln>
              <a:effectLst/>
            </c:spPr>
          </c:marker>
          <c:xVal>
            <c:numRef>
              <c:f>'Age Crime curves '!$AQ$2:$BJ$2</c:f>
              <c:numCache>
                <c:formatCode>General</c:formatCode>
                <c:ptCount val="20"/>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numCache>
            </c:numRef>
          </c:xVal>
          <c:yVal>
            <c:numRef>
              <c:f>'Age Crime curves '!$AQ$11:$BJ$11</c:f>
              <c:numCache>
                <c:formatCode>General</c:formatCode>
                <c:ptCount val="20"/>
                <c:pt idx="0">
                  <c:v>0.15756249514275303</c:v>
                </c:pt>
                <c:pt idx="1">
                  <c:v>0.15473997514364934</c:v>
                </c:pt>
                <c:pt idx="2">
                  <c:v>0.15191745514454563</c:v>
                </c:pt>
                <c:pt idx="3">
                  <c:v>0.15297725371201634</c:v>
                </c:pt>
                <c:pt idx="4">
                  <c:v>0.13910540543849073</c:v>
                </c:pt>
                <c:pt idx="5">
                  <c:v>0.15981984072969391</c:v>
                </c:pt>
                <c:pt idx="6">
                  <c:v>0.16578176453456381</c:v>
                </c:pt>
                <c:pt idx="7">
                  <c:v>0.15853825317102802</c:v>
                </c:pt>
                <c:pt idx="8">
                  <c:v>0.1797380425206048</c:v>
                </c:pt>
                <c:pt idx="9">
                  <c:v>0.16431767661342389</c:v>
                </c:pt>
                <c:pt idx="10">
                  <c:v>0.17559958181727001</c:v>
                </c:pt>
                <c:pt idx="11">
                  <c:v>0.17571480778456985</c:v>
                </c:pt>
                <c:pt idx="12">
                  <c:v>0.17699085156378283</c:v>
                </c:pt>
                <c:pt idx="13">
                  <c:v>0.15739202079871764</c:v>
                </c:pt>
                <c:pt idx="14">
                  <c:v>0.14764344451953623</c:v>
                </c:pt>
                <c:pt idx="15">
                  <c:v>0.14087913883794706</c:v>
                </c:pt>
                <c:pt idx="16">
                  <c:v>0.14642852319504604</c:v>
                </c:pt>
                <c:pt idx="17">
                  <c:v>0.14082653046374197</c:v>
                </c:pt>
                <c:pt idx="18">
                  <c:v>0.14808348959857018</c:v>
                </c:pt>
                <c:pt idx="19">
                  <c:v>0.15585796766249532</c:v>
                </c:pt>
              </c:numCache>
            </c:numRef>
          </c:yVal>
          <c:smooth val="0"/>
          <c:extLst>
            <c:ext xmlns:c16="http://schemas.microsoft.com/office/drawing/2014/chart" uri="{C3380CC4-5D6E-409C-BE32-E72D297353CC}">
              <c16:uniqueId val="{00000008-0EF6-4670-A228-1396563F9C2B}"/>
            </c:ext>
          </c:extLst>
        </c:ser>
        <c:ser>
          <c:idx val="9"/>
          <c:order val="9"/>
          <c:tx>
            <c:strRef>
              <c:f>'Age Crime curves '!$AP$12</c:f>
              <c:strCache>
                <c:ptCount val="1"/>
                <c:pt idx="0">
                  <c:v>50 + years</c:v>
                </c:pt>
              </c:strCache>
            </c:strRef>
          </c:tx>
          <c:spPr>
            <a:ln w="19050" cap="rnd">
              <a:solidFill>
                <a:schemeClr val="accent4">
                  <a:lumMod val="50000"/>
                </a:schemeClr>
              </a:solidFill>
              <a:round/>
            </a:ln>
            <a:effectLst/>
          </c:spPr>
          <c:marker>
            <c:symbol val="circle"/>
            <c:size val="5"/>
            <c:spPr>
              <a:solidFill>
                <a:schemeClr val="accent4">
                  <a:lumMod val="60000"/>
                </a:schemeClr>
              </a:solidFill>
              <a:ln w="9525">
                <a:solidFill>
                  <a:schemeClr val="accent4">
                    <a:lumMod val="60000"/>
                  </a:schemeClr>
                </a:solidFill>
              </a:ln>
              <a:effectLst/>
            </c:spPr>
          </c:marker>
          <c:xVal>
            <c:numRef>
              <c:f>'Age Crime curves '!$AQ$2:$BJ$2</c:f>
              <c:numCache>
                <c:formatCode>General</c:formatCode>
                <c:ptCount val="20"/>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numCache>
            </c:numRef>
          </c:xVal>
          <c:yVal>
            <c:numRef>
              <c:f>'Age Crime curves '!$AQ$12:$BJ$12</c:f>
              <c:numCache>
                <c:formatCode>General</c:formatCode>
                <c:ptCount val="20"/>
                <c:pt idx="0">
                  <c:v>4.2155508194351592E-2</c:v>
                </c:pt>
                <c:pt idx="1">
                  <c:v>4.0789169078522841E-2</c:v>
                </c:pt>
                <c:pt idx="2">
                  <c:v>3.9422829962694091E-2</c:v>
                </c:pt>
                <c:pt idx="3">
                  <c:v>3.9327690154926771E-2</c:v>
                </c:pt>
                <c:pt idx="4">
                  <c:v>3.6032392894245584E-2</c:v>
                </c:pt>
                <c:pt idx="5">
                  <c:v>4.1112541024837412E-2</c:v>
                </c:pt>
                <c:pt idx="6">
                  <c:v>4.235484137315787E-2</c:v>
                </c:pt>
                <c:pt idx="7">
                  <c:v>3.9686421115532292E-2</c:v>
                </c:pt>
                <c:pt idx="8">
                  <c:v>4.3775288705536465E-2</c:v>
                </c:pt>
                <c:pt idx="9">
                  <c:v>3.9966122259427486E-2</c:v>
                </c:pt>
                <c:pt idx="10">
                  <c:v>4.3412709171092433E-2</c:v>
                </c:pt>
                <c:pt idx="11">
                  <c:v>4.2965581685176099E-2</c:v>
                </c:pt>
                <c:pt idx="12">
                  <c:v>4.4339734228452658E-2</c:v>
                </c:pt>
                <c:pt idx="13">
                  <c:v>3.9207805750805735E-2</c:v>
                </c:pt>
                <c:pt idx="14">
                  <c:v>3.7856766353209767E-2</c:v>
                </c:pt>
                <c:pt idx="15">
                  <c:v>3.5861453799676278E-2</c:v>
                </c:pt>
                <c:pt idx="16">
                  <c:v>3.7159960184654367E-2</c:v>
                </c:pt>
                <c:pt idx="17">
                  <c:v>3.559277130986413E-2</c:v>
                </c:pt>
                <c:pt idx="18">
                  <c:v>3.6187721128641985E-2</c:v>
                </c:pt>
                <c:pt idx="19">
                  <c:v>3.8511333283575012E-2</c:v>
                </c:pt>
              </c:numCache>
            </c:numRef>
          </c:yVal>
          <c:smooth val="0"/>
          <c:extLst>
            <c:ext xmlns:c16="http://schemas.microsoft.com/office/drawing/2014/chart" uri="{C3380CC4-5D6E-409C-BE32-E72D297353CC}">
              <c16:uniqueId val="{00000009-0EF6-4670-A228-1396563F9C2B}"/>
            </c:ext>
          </c:extLst>
        </c:ser>
        <c:dLbls>
          <c:showLegendKey val="0"/>
          <c:showVal val="0"/>
          <c:showCatName val="0"/>
          <c:showSerName val="0"/>
          <c:showPercent val="0"/>
          <c:showBubbleSize val="0"/>
        </c:dLbls>
        <c:axId val="763876616"/>
        <c:axId val="763873992"/>
      </c:scatterChart>
      <c:valAx>
        <c:axId val="763876616"/>
        <c:scaling>
          <c:orientation val="minMax"/>
          <c:max val="2020"/>
          <c:min val="1999"/>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63873992"/>
        <c:crosses val="autoZero"/>
        <c:crossBetween val="midCat"/>
      </c:valAx>
      <c:valAx>
        <c:axId val="76387399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Offending</a:t>
                </a:r>
                <a:r>
                  <a:rPr lang="en-GB" baseline="0"/>
                  <a:t> rate of cohort (offences per individual per year)</a:t>
                </a:r>
                <a:endParaRPr lang="en-GB"/>
              </a:p>
            </c:rich>
          </c:tx>
          <c:layout>
            <c:manualLayout>
              <c:xMode val="edge"/>
              <c:yMode val="edge"/>
              <c:x val="2.6112759643916916E-2"/>
              <c:y val="0.16452459016393442"/>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GB"/>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63876616"/>
        <c:crosses val="autoZero"/>
        <c:crossBetween val="midCat"/>
      </c:valAx>
      <c:spPr>
        <a:noFill/>
        <a:ln>
          <a:noFill/>
        </a:ln>
        <a:effectLst/>
      </c:spPr>
    </c:plotArea>
    <c:legend>
      <c:legendPos val="b"/>
      <c:layout>
        <c:manualLayout>
          <c:xMode val="edge"/>
          <c:yMode val="edge"/>
          <c:x val="0.55275908315614852"/>
          <c:y val="0.23524512714599202"/>
          <c:w val="0.33365078623332328"/>
          <c:h val="0.2991811023622048"/>
        </c:manualLayout>
      </c:layout>
      <c:overlay val="0"/>
      <c:spPr>
        <a:solidFill>
          <a:schemeClr val="bg1"/>
        </a:solidFill>
        <a:ln w="12700">
          <a:solidFill>
            <a:srgbClr val="0070C0"/>
          </a:solid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A6660EE-41FF-4E25-8980-508EB61AD70E}" type="datetimeFigureOut">
              <a:rPr lang="en-GB" smtClean="0"/>
              <a:t>17/02/2025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0F71652-F060-4115-94F5-CC521F6884BE}" type="slidenum">
              <a:rPr lang="en-GB" smtClean="0"/>
              <a:t>‹#›</a:t>
            </a:fld>
            <a:endParaRPr lang="en-GB"/>
          </a:p>
        </p:txBody>
      </p:sp>
    </p:spTree>
    <p:extLst>
      <p:ext uri="{BB962C8B-B14F-4D97-AF65-F5344CB8AC3E}">
        <p14:creationId xmlns:p14="http://schemas.microsoft.com/office/powerpoint/2010/main" val="14098009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10E270-0F97-4067-EF17-2215D9D644C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E902546D-4109-C73F-61A8-A9F4E2305E3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69FBF78-7DFA-7BA6-ED41-2B8ED7D84500}"/>
              </a:ext>
            </a:extLst>
          </p:cNvPr>
          <p:cNvSpPr>
            <a:spLocks noGrp="1"/>
          </p:cNvSpPr>
          <p:nvPr>
            <p:ph type="dt" sz="half" idx="10"/>
          </p:nvPr>
        </p:nvSpPr>
        <p:spPr/>
        <p:txBody>
          <a:bodyPr/>
          <a:lstStyle/>
          <a:p>
            <a:fld id="{421EEC1A-3CAA-4810-B3F6-548DFB254FB8}" type="datetimeFigureOut">
              <a:rPr lang="en-GB" smtClean="0"/>
              <a:t>17/02/2025</a:t>
            </a:fld>
            <a:endParaRPr lang="en-GB"/>
          </a:p>
        </p:txBody>
      </p:sp>
      <p:sp>
        <p:nvSpPr>
          <p:cNvPr id="5" name="Footer Placeholder 4">
            <a:extLst>
              <a:ext uri="{FF2B5EF4-FFF2-40B4-BE49-F238E27FC236}">
                <a16:creationId xmlns:a16="http://schemas.microsoft.com/office/drawing/2014/main" id="{8B882F29-7DC6-A6AF-539D-ECC27F60C13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79626D0-0524-363A-B5FA-6B04EAC9F4FA}"/>
              </a:ext>
            </a:extLst>
          </p:cNvPr>
          <p:cNvSpPr>
            <a:spLocks noGrp="1"/>
          </p:cNvSpPr>
          <p:nvPr>
            <p:ph type="sldNum" sz="quarter" idx="12"/>
          </p:nvPr>
        </p:nvSpPr>
        <p:spPr/>
        <p:txBody>
          <a:bodyPr/>
          <a:lstStyle/>
          <a:p>
            <a:fld id="{263BF7BC-9C29-4DB7-9B4E-E5B43BB2EDE6}" type="slidenum">
              <a:rPr lang="en-GB" smtClean="0"/>
              <a:t>‹#›</a:t>
            </a:fld>
            <a:endParaRPr lang="en-GB"/>
          </a:p>
        </p:txBody>
      </p:sp>
    </p:spTree>
    <p:extLst>
      <p:ext uri="{BB962C8B-B14F-4D97-AF65-F5344CB8AC3E}">
        <p14:creationId xmlns:p14="http://schemas.microsoft.com/office/powerpoint/2010/main" val="20016253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7BE0D6-0E87-0652-BAC4-54B658B4B0EB}"/>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7DBF323-04AE-008A-A1F2-87398E1956A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5D670AE-F895-E8A6-7984-2A7DA1EAE24B}"/>
              </a:ext>
            </a:extLst>
          </p:cNvPr>
          <p:cNvSpPr>
            <a:spLocks noGrp="1"/>
          </p:cNvSpPr>
          <p:nvPr>
            <p:ph type="dt" sz="half" idx="10"/>
          </p:nvPr>
        </p:nvSpPr>
        <p:spPr/>
        <p:txBody>
          <a:bodyPr/>
          <a:lstStyle/>
          <a:p>
            <a:fld id="{421EEC1A-3CAA-4810-B3F6-548DFB254FB8}" type="datetimeFigureOut">
              <a:rPr lang="en-GB" smtClean="0"/>
              <a:t>17/02/2025</a:t>
            </a:fld>
            <a:endParaRPr lang="en-GB"/>
          </a:p>
        </p:txBody>
      </p:sp>
      <p:sp>
        <p:nvSpPr>
          <p:cNvPr id="5" name="Footer Placeholder 4">
            <a:extLst>
              <a:ext uri="{FF2B5EF4-FFF2-40B4-BE49-F238E27FC236}">
                <a16:creationId xmlns:a16="http://schemas.microsoft.com/office/drawing/2014/main" id="{7839F21F-2560-1136-8CE4-6A145D4B9EB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6DA548E-B8BB-8DF3-6704-A4CC77EFFEBE}"/>
              </a:ext>
            </a:extLst>
          </p:cNvPr>
          <p:cNvSpPr>
            <a:spLocks noGrp="1"/>
          </p:cNvSpPr>
          <p:nvPr>
            <p:ph type="sldNum" sz="quarter" idx="12"/>
          </p:nvPr>
        </p:nvSpPr>
        <p:spPr/>
        <p:txBody>
          <a:bodyPr/>
          <a:lstStyle/>
          <a:p>
            <a:fld id="{263BF7BC-9C29-4DB7-9B4E-E5B43BB2EDE6}" type="slidenum">
              <a:rPr lang="en-GB" smtClean="0"/>
              <a:t>‹#›</a:t>
            </a:fld>
            <a:endParaRPr lang="en-GB"/>
          </a:p>
        </p:txBody>
      </p:sp>
    </p:spTree>
    <p:extLst>
      <p:ext uri="{BB962C8B-B14F-4D97-AF65-F5344CB8AC3E}">
        <p14:creationId xmlns:p14="http://schemas.microsoft.com/office/powerpoint/2010/main" val="20847593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17F2B48-F93A-97D8-D0FD-12FE1F4CB75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B6976BA-1328-8289-F894-2930C261943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2D38A16-C767-0B9A-5804-2B011057088E}"/>
              </a:ext>
            </a:extLst>
          </p:cNvPr>
          <p:cNvSpPr>
            <a:spLocks noGrp="1"/>
          </p:cNvSpPr>
          <p:nvPr>
            <p:ph type="dt" sz="half" idx="10"/>
          </p:nvPr>
        </p:nvSpPr>
        <p:spPr/>
        <p:txBody>
          <a:bodyPr/>
          <a:lstStyle/>
          <a:p>
            <a:fld id="{421EEC1A-3CAA-4810-B3F6-548DFB254FB8}" type="datetimeFigureOut">
              <a:rPr lang="en-GB" smtClean="0"/>
              <a:t>17/02/2025</a:t>
            </a:fld>
            <a:endParaRPr lang="en-GB"/>
          </a:p>
        </p:txBody>
      </p:sp>
      <p:sp>
        <p:nvSpPr>
          <p:cNvPr id="5" name="Footer Placeholder 4">
            <a:extLst>
              <a:ext uri="{FF2B5EF4-FFF2-40B4-BE49-F238E27FC236}">
                <a16:creationId xmlns:a16="http://schemas.microsoft.com/office/drawing/2014/main" id="{A0A76D63-104C-B980-0703-997DD0C04F5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4EF7071-4EAB-0A85-63B7-B11F18FB2A85}"/>
              </a:ext>
            </a:extLst>
          </p:cNvPr>
          <p:cNvSpPr>
            <a:spLocks noGrp="1"/>
          </p:cNvSpPr>
          <p:nvPr>
            <p:ph type="sldNum" sz="quarter" idx="12"/>
          </p:nvPr>
        </p:nvSpPr>
        <p:spPr/>
        <p:txBody>
          <a:bodyPr/>
          <a:lstStyle/>
          <a:p>
            <a:fld id="{263BF7BC-9C29-4DB7-9B4E-E5B43BB2EDE6}" type="slidenum">
              <a:rPr lang="en-GB" smtClean="0"/>
              <a:t>‹#›</a:t>
            </a:fld>
            <a:endParaRPr lang="en-GB"/>
          </a:p>
        </p:txBody>
      </p:sp>
    </p:spTree>
    <p:extLst>
      <p:ext uri="{BB962C8B-B14F-4D97-AF65-F5344CB8AC3E}">
        <p14:creationId xmlns:p14="http://schemas.microsoft.com/office/powerpoint/2010/main" val="14503037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2601AF-9237-436E-92D5-ACEE1759F81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86521E36-4699-4CC5-AEDE-9AF4C66B00C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3F474DC-5598-4B84-A9E2-9A3FEC049787}"/>
              </a:ext>
            </a:extLst>
          </p:cNvPr>
          <p:cNvSpPr>
            <a:spLocks noGrp="1"/>
          </p:cNvSpPr>
          <p:nvPr>
            <p:ph type="dt" sz="half" idx="10"/>
          </p:nvPr>
        </p:nvSpPr>
        <p:spPr/>
        <p:txBody>
          <a:bodyPr/>
          <a:lstStyle/>
          <a:p>
            <a:fld id="{D6A552DE-9C21-40FB-9DCD-C853E0B58FFA}" type="datetimeFigureOut">
              <a:rPr lang="en-GB" smtClean="0"/>
              <a:t>17/02/2025</a:t>
            </a:fld>
            <a:endParaRPr lang="en-GB"/>
          </a:p>
        </p:txBody>
      </p:sp>
      <p:sp>
        <p:nvSpPr>
          <p:cNvPr id="5" name="Footer Placeholder 4">
            <a:extLst>
              <a:ext uri="{FF2B5EF4-FFF2-40B4-BE49-F238E27FC236}">
                <a16:creationId xmlns:a16="http://schemas.microsoft.com/office/drawing/2014/main" id="{8C4D0A47-BEF4-414C-876B-70881F829A2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6607B17-2EC7-4364-BC1D-50753D58E362}"/>
              </a:ext>
            </a:extLst>
          </p:cNvPr>
          <p:cNvSpPr>
            <a:spLocks noGrp="1"/>
          </p:cNvSpPr>
          <p:nvPr>
            <p:ph type="sldNum" sz="quarter" idx="12"/>
          </p:nvPr>
        </p:nvSpPr>
        <p:spPr/>
        <p:txBody>
          <a:bodyPr/>
          <a:lstStyle/>
          <a:p>
            <a:fld id="{6B0AF9A1-9D5B-45B2-AB32-5E0A58254EB2}" type="slidenum">
              <a:rPr lang="en-GB" smtClean="0"/>
              <a:t>‹#›</a:t>
            </a:fld>
            <a:endParaRPr lang="en-GB"/>
          </a:p>
        </p:txBody>
      </p:sp>
    </p:spTree>
    <p:extLst>
      <p:ext uri="{BB962C8B-B14F-4D97-AF65-F5344CB8AC3E}">
        <p14:creationId xmlns:p14="http://schemas.microsoft.com/office/powerpoint/2010/main" val="31232188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36B3E7-B102-4BBF-BCE0-72875DB7D85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C432758-3412-4D0D-B403-74834A1EE97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7D5C0FB-DD52-4384-9BBB-7E7D4CE28CB0}"/>
              </a:ext>
            </a:extLst>
          </p:cNvPr>
          <p:cNvSpPr>
            <a:spLocks noGrp="1"/>
          </p:cNvSpPr>
          <p:nvPr>
            <p:ph type="dt" sz="half" idx="10"/>
          </p:nvPr>
        </p:nvSpPr>
        <p:spPr/>
        <p:txBody>
          <a:bodyPr/>
          <a:lstStyle/>
          <a:p>
            <a:fld id="{D6A552DE-9C21-40FB-9DCD-C853E0B58FFA}" type="datetimeFigureOut">
              <a:rPr lang="en-GB" smtClean="0"/>
              <a:t>17/02/2025</a:t>
            </a:fld>
            <a:endParaRPr lang="en-GB"/>
          </a:p>
        </p:txBody>
      </p:sp>
      <p:sp>
        <p:nvSpPr>
          <p:cNvPr id="5" name="Footer Placeholder 4">
            <a:extLst>
              <a:ext uri="{FF2B5EF4-FFF2-40B4-BE49-F238E27FC236}">
                <a16:creationId xmlns:a16="http://schemas.microsoft.com/office/drawing/2014/main" id="{0A0BA670-DFCD-4B48-8B30-BA3761D23EE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2F57BC1-4CA4-4476-94C8-FEE86B985A80}"/>
              </a:ext>
            </a:extLst>
          </p:cNvPr>
          <p:cNvSpPr>
            <a:spLocks noGrp="1"/>
          </p:cNvSpPr>
          <p:nvPr>
            <p:ph type="sldNum" sz="quarter" idx="12"/>
          </p:nvPr>
        </p:nvSpPr>
        <p:spPr/>
        <p:txBody>
          <a:bodyPr/>
          <a:lstStyle/>
          <a:p>
            <a:fld id="{6B0AF9A1-9D5B-45B2-AB32-5E0A58254EB2}" type="slidenum">
              <a:rPr lang="en-GB" smtClean="0"/>
              <a:t>‹#›</a:t>
            </a:fld>
            <a:endParaRPr lang="en-GB"/>
          </a:p>
        </p:txBody>
      </p:sp>
    </p:spTree>
    <p:extLst>
      <p:ext uri="{BB962C8B-B14F-4D97-AF65-F5344CB8AC3E}">
        <p14:creationId xmlns:p14="http://schemas.microsoft.com/office/powerpoint/2010/main" val="5520261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67EBDC-A328-4498-A58E-61D25EFA5A5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A70E3BD-3776-42F5-B0CA-0D065C42273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052143C2-6B6A-49DB-969F-32EF84BD5599}"/>
              </a:ext>
            </a:extLst>
          </p:cNvPr>
          <p:cNvSpPr>
            <a:spLocks noGrp="1"/>
          </p:cNvSpPr>
          <p:nvPr>
            <p:ph type="dt" sz="half" idx="10"/>
          </p:nvPr>
        </p:nvSpPr>
        <p:spPr/>
        <p:txBody>
          <a:bodyPr/>
          <a:lstStyle/>
          <a:p>
            <a:fld id="{D6A552DE-9C21-40FB-9DCD-C853E0B58FFA}" type="datetimeFigureOut">
              <a:rPr lang="en-GB" smtClean="0"/>
              <a:t>17/02/2025</a:t>
            </a:fld>
            <a:endParaRPr lang="en-GB"/>
          </a:p>
        </p:txBody>
      </p:sp>
      <p:sp>
        <p:nvSpPr>
          <p:cNvPr id="5" name="Footer Placeholder 4">
            <a:extLst>
              <a:ext uri="{FF2B5EF4-FFF2-40B4-BE49-F238E27FC236}">
                <a16:creationId xmlns:a16="http://schemas.microsoft.com/office/drawing/2014/main" id="{C32535F5-2ACE-4C01-86D1-E4DC1390F2B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AF17D5F-29E7-490E-9600-3C1FBDEC2165}"/>
              </a:ext>
            </a:extLst>
          </p:cNvPr>
          <p:cNvSpPr>
            <a:spLocks noGrp="1"/>
          </p:cNvSpPr>
          <p:nvPr>
            <p:ph type="sldNum" sz="quarter" idx="12"/>
          </p:nvPr>
        </p:nvSpPr>
        <p:spPr/>
        <p:txBody>
          <a:bodyPr/>
          <a:lstStyle/>
          <a:p>
            <a:fld id="{6B0AF9A1-9D5B-45B2-AB32-5E0A58254EB2}" type="slidenum">
              <a:rPr lang="en-GB" smtClean="0"/>
              <a:t>‹#›</a:t>
            </a:fld>
            <a:endParaRPr lang="en-GB"/>
          </a:p>
        </p:txBody>
      </p:sp>
    </p:spTree>
    <p:extLst>
      <p:ext uri="{BB962C8B-B14F-4D97-AF65-F5344CB8AC3E}">
        <p14:creationId xmlns:p14="http://schemas.microsoft.com/office/powerpoint/2010/main" val="33088054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CB3BF0-88A7-40BA-9DF7-512AA7CB352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992B246-3B99-4524-A1AF-EB6EF2405689}"/>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A598B2F6-BA96-4354-AC64-38F836C64A29}"/>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3D6EBEB4-70F9-4B41-9795-731A7C3FBF59}"/>
              </a:ext>
            </a:extLst>
          </p:cNvPr>
          <p:cNvSpPr>
            <a:spLocks noGrp="1"/>
          </p:cNvSpPr>
          <p:nvPr>
            <p:ph type="dt" sz="half" idx="10"/>
          </p:nvPr>
        </p:nvSpPr>
        <p:spPr/>
        <p:txBody>
          <a:bodyPr/>
          <a:lstStyle/>
          <a:p>
            <a:fld id="{D6A552DE-9C21-40FB-9DCD-C853E0B58FFA}" type="datetimeFigureOut">
              <a:rPr lang="en-GB" smtClean="0"/>
              <a:t>17/02/2025</a:t>
            </a:fld>
            <a:endParaRPr lang="en-GB"/>
          </a:p>
        </p:txBody>
      </p:sp>
      <p:sp>
        <p:nvSpPr>
          <p:cNvPr id="6" name="Footer Placeholder 5">
            <a:extLst>
              <a:ext uri="{FF2B5EF4-FFF2-40B4-BE49-F238E27FC236}">
                <a16:creationId xmlns:a16="http://schemas.microsoft.com/office/drawing/2014/main" id="{1C4881C7-4981-4357-A117-08031D1EFB3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E8FB0DC-7E39-4A9F-8FF9-DC199E7391EC}"/>
              </a:ext>
            </a:extLst>
          </p:cNvPr>
          <p:cNvSpPr>
            <a:spLocks noGrp="1"/>
          </p:cNvSpPr>
          <p:nvPr>
            <p:ph type="sldNum" sz="quarter" idx="12"/>
          </p:nvPr>
        </p:nvSpPr>
        <p:spPr/>
        <p:txBody>
          <a:bodyPr/>
          <a:lstStyle/>
          <a:p>
            <a:fld id="{6B0AF9A1-9D5B-45B2-AB32-5E0A58254EB2}" type="slidenum">
              <a:rPr lang="en-GB" smtClean="0"/>
              <a:t>‹#›</a:t>
            </a:fld>
            <a:endParaRPr lang="en-GB"/>
          </a:p>
        </p:txBody>
      </p:sp>
    </p:spTree>
    <p:extLst>
      <p:ext uri="{BB962C8B-B14F-4D97-AF65-F5344CB8AC3E}">
        <p14:creationId xmlns:p14="http://schemas.microsoft.com/office/powerpoint/2010/main" val="41114337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5B7FCE-7EFB-4296-9E36-4A63E9768C4A}"/>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6707DF0-398F-4CE6-9560-F491C7F4475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240BC0F5-A364-4D3F-8E33-DC15D91C6B33}"/>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3A8B4075-FBB8-477E-852E-BFF23BD3C31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7A15ED66-8FCF-41EC-BC4F-AA6C62B0F607}"/>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BD36CBDB-50E4-41F2-A026-D180A5851167}"/>
              </a:ext>
            </a:extLst>
          </p:cNvPr>
          <p:cNvSpPr>
            <a:spLocks noGrp="1"/>
          </p:cNvSpPr>
          <p:nvPr>
            <p:ph type="dt" sz="half" idx="10"/>
          </p:nvPr>
        </p:nvSpPr>
        <p:spPr/>
        <p:txBody>
          <a:bodyPr/>
          <a:lstStyle/>
          <a:p>
            <a:fld id="{D6A552DE-9C21-40FB-9DCD-C853E0B58FFA}" type="datetimeFigureOut">
              <a:rPr lang="en-GB" smtClean="0"/>
              <a:t>17/02/2025</a:t>
            </a:fld>
            <a:endParaRPr lang="en-GB"/>
          </a:p>
        </p:txBody>
      </p:sp>
      <p:sp>
        <p:nvSpPr>
          <p:cNvPr id="8" name="Footer Placeholder 7">
            <a:extLst>
              <a:ext uri="{FF2B5EF4-FFF2-40B4-BE49-F238E27FC236}">
                <a16:creationId xmlns:a16="http://schemas.microsoft.com/office/drawing/2014/main" id="{8B043B0C-F0EB-4973-83B2-FCA0AFA92C35}"/>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13C3DED9-C3BB-48D7-B194-B7DF6C629DF1}"/>
              </a:ext>
            </a:extLst>
          </p:cNvPr>
          <p:cNvSpPr>
            <a:spLocks noGrp="1"/>
          </p:cNvSpPr>
          <p:nvPr>
            <p:ph type="sldNum" sz="quarter" idx="12"/>
          </p:nvPr>
        </p:nvSpPr>
        <p:spPr/>
        <p:txBody>
          <a:bodyPr/>
          <a:lstStyle/>
          <a:p>
            <a:fld id="{6B0AF9A1-9D5B-45B2-AB32-5E0A58254EB2}" type="slidenum">
              <a:rPr lang="en-GB" smtClean="0"/>
              <a:t>‹#›</a:t>
            </a:fld>
            <a:endParaRPr lang="en-GB"/>
          </a:p>
        </p:txBody>
      </p:sp>
    </p:spTree>
    <p:extLst>
      <p:ext uri="{BB962C8B-B14F-4D97-AF65-F5344CB8AC3E}">
        <p14:creationId xmlns:p14="http://schemas.microsoft.com/office/powerpoint/2010/main" val="17936727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BE63EE-DA95-409D-B1FB-9F45BA484EF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20FA94F9-F134-4A1D-A468-4E60B89C0D94}"/>
              </a:ext>
            </a:extLst>
          </p:cNvPr>
          <p:cNvSpPr>
            <a:spLocks noGrp="1"/>
          </p:cNvSpPr>
          <p:nvPr>
            <p:ph type="dt" sz="half" idx="10"/>
          </p:nvPr>
        </p:nvSpPr>
        <p:spPr/>
        <p:txBody>
          <a:bodyPr/>
          <a:lstStyle/>
          <a:p>
            <a:fld id="{D6A552DE-9C21-40FB-9DCD-C853E0B58FFA}" type="datetimeFigureOut">
              <a:rPr lang="en-GB" smtClean="0"/>
              <a:t>17/02/2025</a:t>
            </a:fld>
            <a:endParaRPr lang="en-GB"/>
          </a:p>
        </p:txBody>
      </p:sp>
      <p:sp>
        <p:nvSpPr>
          <p:cNvPr id="4" name="Footer Placeholder 3">
            <a:extLst>
              <a:ext uri="{FF2B5EF4-FFF2-40B4-BE49-F238E27FC236}">
                <a16:creationId xmlns:a16="http://schemas.microsoft.com/office/drawing/2014/main" id="{E22746A9-3B49-46A2-856E-C448D21A749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1EA604A3-4142-408D-8A2F-F54E96371B2A}"/>
              </a:ext>
            </a:extLst>
          </p:cNvPr>
          <p:cNvSpPr>
            <a:spLocks noGrp="1"/>
          </p:cNvSpPr>
          <p:nvPr>
            <p:ph type="sldNum" sz="quarter" idx="12"/>
          </p:nvPr>
        </p:nvSpPr>
        <p:spPr/>
        <p:txBody>
          <a:bodyPr/>
          <a:lstStyle/>
          <a:p>
            <a:fld id="{6B0AF9A1-9D5B-45B2-AB32-5E0A58254EB2}" type="slidenum">
              <a:rPr lang="en-GB" smtClean="0"/>
              <a:t>‹#›</a:t>
            </a:fld>
            <a:endParaRPr lang="en-GB"/>
          </a:p>
        </p:txBody>
      </p:sp>
    </p:spTree>
    <p:extLst>
      <p:ext uri="{BB962C8B-B14F-4D97-AF65-F5344CB8AC3E}">
        <p14:creationId xmlns:p14="http://schemas.microsoft.com/office/powerpoint/2010/main" val="7155642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FF7896D-EC61-420D-B550-31CA98D0FE51}"/>
              </a:ext>
            </a:extLst>
          </p:cNvPr>
          <p:cNvSpPr>
            <a:spLocks noGrp="1"/>
          </p:cNvSpPr>
          <p:nvPr>
            <p:ph type="dt" sz="half" idx="10"/>
          </p:nvPr>
        </p:nvSpPr>
        <p:spPr/>
        <p:txBody>
          <a:bodyPr/>
          <a:lstStyle/>
          <a:p>
            <a:fld id="{D6A552DE-9C21-40FB-9DCD-C853E0B58FFA}" type="datetimeFigureOut">
              <a:rPr lang="en-GB" smtClean="0"/>
              <a:t>17/02/2025</a:t>
            </a:fld>
            <a:endParaRPr lang="en-GB"/>
          </a:p>
        </p:txBody>
      </p:sp>
      <p:sp>
        <p:nvSpPr>
          <p:cNvPr id="3" name="Footer Placeholder 2">
            <a:extLst>
              <a:ext uri="{FF2B5EF4-FFF2-40B4-BE49-F238E27FC236}">
                <a16:creationId xmlns:a16="http://schemas.microsoft.com/office/drawing/2014/main" id="{8EF1BC5D-B590-42B7-A433-A53E3C0B137E}"/>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9091DA46-D331-4C97-BDAE-261E99837821}"/>
              </a:ext>
            </a:extLst>
          </p:cNvPr>
          <p:cNvSpPr>
            <a:spLocks noGrp="1"/>
          </p:cNvSpPr>
          <p:nvPr>
            <p:ph type="sldNum" sz="quarter" idx="12"/>
          </p:nvPr>
        </p:nvSpPr>
        <p:spPr/>
        <p:txBody>
          <a:bodyPr/>
          <a:lstStyle/>
          <a:p>
            <a:fld id="{6B0AF9A1-9D5B-45B2-AB32-5E0A58254EB2}" type="slidenum">
              <a:rPr lang="en-GB" smtClean="0"/>
              <a:t>‹#›</a:t>
            </a:fld>
            <a:endParaRPr lang="en-GB"/>
          </a:p>
        </p:txBody>
      </p:sp>
    </p:spTree>
    <p:extLst>
      <p:ext uri="{BB962C8B-B14F-4D97-AF65-F5344CB8AC3E}">
        <p14:creationId xmlns:p14="http://schemas.microsoft.com/office/powerpoint/2010/main" val="3756859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6997CE-CE35-4959-94CE-187ACAA8997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B1A4D0FA-784C-4DBD-B5DE-1B3D2FBA487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48D4C0E-0838-428A-8829-712940CD17E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FCA5516-AC7D-4AA1-BDAE-17B630D21210}"/>
              </a:ext>
            </a:extLst>
          </p:cNvPr>
          <p:cNvSpPr>
            <a:spLocks noGrp="1"/>
          </p:cNvSpPr>
          <p:nvPr>
            <p:ph type="dt" sz="half" idx="10"/>
          </p:nvPr>
        </p:nvSpPr>
        <p:spPr/>
        <p:txBody>
          <a:bodyPr/>
          <a:lstStyle/>
          <a:p>
            <a:fld id="{D6A552DE-9C21-40FB-9DCD-C853E0B58FFA}" type="datetimeFigureOut">
              <a:rPr lang="en-GB" smtClean="0"/>
              <a:t>17/02/2025</a:t>
            </a:fld>
            <a:endParaRPr lang="en-GB"/>
          </a:p>
        </p:txBody>
      </p:sp>
      <p:sp>
        <p:nvSpPr>
          <p:cNvPr id="6" name="Footer Placeholder 5">
            <a:extLst>
              <a:ext uri="{FF2B5EF4-FFF2-40B4-BE49-F238E27FC236}">
                <a16:creationId xmlns:a16="http://schemas.microsoft.com/office/drawing/2014/main" id="{99B73B12-2039-4336-B88E-1D3BA0843B4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8716BDB-0B71-4D3F-B2A7-43B21069BC76}"/>
              </a:ext>
            </a:extLst>
          </p:cNvPr>
          <p:cNvSpPr>
            <a:spLocks noGrp="1"/>
          </p:cNvSpPr>
          <p:nvPr>
            <p:ph type="sldNum" sz="quarter" idx="12"/>
          </p:nvPr>
        </p:nvSpPr>
        <p:spPr/>
        <p:txBody>
          <a:bodyPr/>
          <a:lstStyle/>
          <a:p>
            <a:fld id="{6B0AF9A1-9D5B-45B2-AB32-5E0A58254EB2}" type="slidenum">
              <a:rPr lang="en-GB" smtClean="0"/>
              <a:t>‹#›</a:t>
            </a:fld>
            <a:endParaRPr lang="en-GB"/>
          </a:p>
        </p:txBody>
      </p:sp>
    </p:spTree>
    <p:extLst>
      <p:ext uri="{BB962C8B-B14F-4D97-AF65-F5344CB8AC3E}">
        <p14:creationId xmlns:p14="http://schemas.microsoft.com/office/powerpoint/2010/main" val="37036768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DC3979-CD7E-CE4B-1B96-D7F873AAB7C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EFB59CC-A06E-F0E6-8F4B-C01710905F6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347BCF2-16DD-5B83-1317-F6F33BE6DBD2}"/>
              </a:ext>
            </a:extLst>
          </p:cNvPr>
          <p:cNvSpPr>
            <a:spLocks noGrp="1"/>
          </p:cNvSpPr>
          <p:nvPr>
            <p:ph type="dt" sz="half" idx="10"/>
          </p:nvPr>
        </p:nvSpPr>
        <p:spPr/>
        <p:txBody>
          <a:bodyPr/>
          <a:lstStyle/>
          <a:p>
            <a:fld id="{421EEC1A-3CAA-4810-B3F6-548DFB254FB8}" type="datetimeFigureOut">
              <a:rPr lang="en-GB" smtClean="0"/>
              <a:t>17/02/2025</a:t>
            </a:fld>
            <a:endParaRPr lang="en-GB"/>
          </a:p>
        </p:txBody>
      </p:sp>
      <p:sp>
        <p:nvSpPr>
          <p:cNvPr id="5" name="Footer Placeholder 4">
            <a:extLst>
              <a:ext uri="{FF2B5EF4-FFF2-40B4-BE49-F238E27FC236}">
                <a16:creationId xmlns:a16="http://schemas.microsoft.com/office/drawing/2014/main" id="{395B2068-66BA-3561-E340-0897259A73B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4542C68-E45D-1487-C6EC-709051D10108}"/>
              </a:ext>
            </a:extLst>
          </p:cNvPr>
          <p:cNvSpPr>
            <a:spLocks noGrp="1"/>
          </p:cNvSpPr>
          <p:nvPr>
            <p:ph type="sldNum" sz="quarter" idx="12"/>
          </p:nvPr>
        </p:nvSpPr>
        <p:spPr/>
        <p:txBody>
          <a:bodyPr/>
          <a:lstStyle/>
          <a:p>
            <a:fld id="{263BF7BC-9C29-4DB7-9B4E-E5B43BB2EDE6}" type="slidenum">
              <a:rPr lang="en-GB" smtClean="0"/>
              <a:t>‹#›</a:t>
            </a:fld>
            <a:endParaRPr lang="en-GB"/>
          </a:p>
        </p:txBody>
      </p:sp>
    </p:spTree>
    <p:extLst>
      <p:ext uri="{BB962C8B-B14F-4D97-AF65-F5344CB8AC3E}">
        <p14:creationId xmlns:p14="http://schemas.microsoft.com/office/powerpoint/2010/main" val="15356750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F8A1C4-9FBB-491C-9A7C-80912E2215D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1358A178-B4BE-419D-9523-261B3776BFD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3C5F47AF-24CD-4C12-804F-F04E6944C9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B9AB092-F5A2-4DDA-8B6B-09CCA66AC16B}"/>
              </a:ext>
            </a:extLst>
          </p:cNvPr>
          <p:cNvSpPr>
            <a:spLocks noGrp="1"/>
          </p:cNvSpPr>
          <p:nvPr>
            <p:ph type="dt" sz="half" idx="10"/>
          </p:nvPr>
        </p:nvSpPr>
        <p:spPr/>
        <p:txBody>
          <a:bodyPr/>
          <a:lstStyle/>
          <a:p>
            <a:fld id="{D6A552DE-9C21-40FB-9DCD-C853E0B58FFA}" type="datetimeFigureOut">
              <a:rPr lang="en-GB" smtClean="0"/>
              <a:t>17/02/2025</a:t>
            </a:fld>
            <a:endParaRPr lang="en-GB"/>
          </a:p>
        </p:txBody>
      </p:sp>
      <p:sp>
        <p:nvSpPr>
          <p:cNvPr id="6" name="Footer Placeholder 5">
            <a:extLst>
              <a:ext uri="{FF2B5EF4-FFF2-40B4-BE49-F238E27FC236}">
                <a16:creationId xmlns:a16="http://schemas.microsoft.com/office/drawing/2014/main" id="{E7092AE9-9EF0-4D2B-A3FB-D1D584A694B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7D16D90-BDD3-42E4-8694-DD36AF80BFCC}"/>
              </a:ext>
            </a:extLst>
          </p:cNvPr>
          <p:cNvSpPr>
            <a:spLocks noGrp="1"/>
          </p:cNvSpPr>
          <p:nvPr>
            <p:ph type="sldNum" sz="quarter" idx="12"/>
          </p:nvPr>
        </p:nvSpPr>
        <p:spPr/>
        <p:txBody>
          <a:bodyPr/>
          <a:lstStyle/>
          <a:p>
            <a:fld id="{6B0AF9A1-9D5B-45B2-AB32-5E0A58254EB2}" type="slidenum">
              <a:rPr lang="en-GB" smtClean="0"/>
              <a:t>‹#›</a:t>
            </a:fld>
            <a:endParaRPr lang="en-GB"/>
          </a:p>
        </p:txBody>
      </p:sp>
    </p:spTree>
    <p:extLst>
      <p:ext uri="{BB962C8B-B14F-4D97-AF65-F5344CB8AC3E}">
        <p14:creationId xmlns:p14="http://schemas.microsoft.com/office/powerpoint/2010/main" val="30865362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1B5F2A-476E-4800-AEA4-3D9799D1514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41DA191-5FD9-4D31-9362-E5A738540095}"/>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8C10177-4776-4018-81D0-DFEA39AA250E}"/>
              </a:ext>
            </a:extLst>
          </p:cNvPr>
          <p:cNvSpPr>
            <a:spLocks noGrp="1"/>
          </p:cNvSpPr>
          <p:nvPr>
            <p:ph type="dt" sz="half" idx="10"/>
          </p:nvPr>
        </p:nvSpPr>
        <p:spPr/>
        <p:txBody>
          <a:bodyPr/>
          <a:lstStyle/>
          <a:p>
            <a:fld id="{D6A552DE-9C21-40FB-9DCD-C853E0B58FFA}" type="datetimeFigureOut">
              <a:rPr lang="en-GB" smtClean="0"/>
              <a:t>17/02/2025</a:t>
            </a:fld>
            <a:endParaRPr lang="en-GB"/>
          </a:p>
        </p:txBody>
      </p:sp>
      <p:sp>
        <p:nvSpPr>
          <p:cNvPr id="5" name="Footer Placeholder 4">
            <a:extLst>
              <a:ext uri="{FF2B5EF4-FFF2-40B4-BE49-F238E27FC236}">
                <a16:creationId xmlns:a16="http://schemas.microsoft.com/office/drawing/2014/main" id="{5F6D3097-148A-4EB2-A50A-587417546CB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EDB08DB-3BF4-4723-A124-BE1576594194}"/>
              </a:ext>
            </a:extLst>
          </p:cNvPr>
          <p:cNvSpPr>
            <a:spLocks noGrp="1"/>
          </p:cNvSpPr>
          <p:nvPr>
            <p:ph type="sldNum" sz="quarter" idx="12"/>
          </p:nvPr>
        </p:nvSpPr>
        <p:spPr/>
        <p:txBody>
          <a:bodyPr/>
          <a:lstStyle/>
          <a:p>
            <a:fld id="{6B0AF9A1-9D5B-45B2-AB32-5E0A58254EB2}" type="slidenum">
              <a:rPr lang="en-GB" smtClean="0"/>
              <a:t>‹#›</a:t>
            </a:fld>
            <a:endParaRPr lang="en-GB"/>
          </a:p>
        </p:txBody>
      </p:sp>
    </p:spTree>
    <p:extLst>
      <p:ext uri="{BB962C8B-B14F-4D97-AF65-F5344CB8AC3E}">
        <p14:creationId xmlns:p14="http://schemas.microsoft.com/office/powerpoint/2010/main" val="181599502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0DEA270-5AC6-4C4A-A64B-F70B6896CB8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8C9D4F7-E24A-40F1-B0B9-DBA40E300F58}"/>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C8DD2A8-11FB-408B-A729-23A42C0B1148}"/>
              </a:ext>
            </a:extLst>
          </p:cNvPr>
          <p:cNvSpPr>
            <a:spLocks noGrp="1"/>
          </p:cNvSpPr>
          <p:nvPr>
            <p:ph type="dt" sz="half" idx="10"/>
          </p:nvPr>
        </p:nvSpPr>
        <p:spPr/>
        <p:txBody>
          <a:bodyPr/>
          <a:lstStyle/>
          <a:p>
            <a:fld id="{D6A552DE-9C21-40FB-9DCD-C853E0B58FFA}" type="datetimeFigureOut">
              <a:rPr lang="en-GB" smtClean="0"/>
              <a:t>17/02/2025</a:t>
            </a:fld>
            <a:endParaRPr lang="en-GB"/>
          </a:p>
        </p:txBody>
      </p:sp>
      <p:sp>
        <p:nvSpPr>
          <p:cNvPr id="5" name="Footer Placeholder 4">
            <a:extLst>
              <a:ext uri="{FF2B5EF4-FFF2-40B4-BE49-F238E27FC236}">
                <a16:creationId xmlns:a16="http://schemas.microsoft.com/office/drawing/2014/main" id="{CF59195D-C0DD-4166-8EDC-52C4CA49D41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031768B-7122-4174-8925-B9E3805B2FBB}"/>
              </a:ext>
            </a:extLst>
          </p:cNvPr>
          <p:cNvSpPr>
            <a:spLocks noGrp="1"/>
          </p:cNvSpPr>
          <p:nvPr>
            <p:ph type="sldNum" sz="quarter" idx="12"/>
          </p:nvPr>
        </p:nvSpPr>
        <p:spPr/>
        <p:txBody>
          <a:bodyPr/>
          <a:lstStyle/>
          <a:p>
            <a:fld id="{6B0AF9A1-9D5B-45B2-AB32-5E0A58254EB2}" type="slidenum">
              <a:rPr lang="en-GB" smtClean="0"/>
              <a:t>‹#›</a:t>
            </a:fld>
            <a:endParaRPr lang="en-GB"/>
          </a:p>
        </p:txBody>
      </p:sp>
    </p:spTree>
    <p:extLst>
      <p:ext uri="{BB962C8B-B14F-4D97-AF65-F5344CB8AC3E}">
        <p14:creationId xmlns:p14="http://schemas.microsoft.com/office/powerpoint/2010/main" val="231601987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8D38747-4367-4BD2-8D51-C97E202738E2}" type="datetime1">
              <a:rPr lang="en-US" smtClean="0"/>
              <a:t>2/17/2025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404321395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3C55A3C-5767-4844-A0A3-83778C2E5409}" type="datetime1">
              <a:rPr lang="en-US" smtClean="0"/>
              <a:t>2/17/2025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15597519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AE507A8-A5CF-4D38-AB86-7EDDA87A85D4}" type="datetime1">
              <a:rPr lang="en-US" smtClean="0"/>
              <a:t>2/17/2025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71100797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DFCD27C-8599-43EF-BA1D-14DDC1946E06}" type="datetime1">
              <a:rPr lang="en-US" smtClean="0"/>
              <a:t>2/17/2025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424572885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9343D99-809A-49C0-96E5-4250D0B498EE}" type="datetime1">
              <a:rPr lang="en-US" smtClean="0"/>
              <a:t>2/17/2025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81648150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143DE9B-B678-4EFB-BB7D-A4370204A0B0}" type="datetime1">
              <a:rPr lang="en-US" smtClean="0"/>
              <a:t>2/17/2025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06874484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8812DA-F765-4142-A6A3-A8ED7235E082}" type="datetime1">
              <a:rPr lang="en-US" smtClean="0"/>
              <a:t>2/17/2025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8621826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E0C80D-5865-E18E-EBC3-079CD7D57BE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882B67F6-DD8E-0304-7004-718863791C1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C311CAF-73B2-538C-037F-11A4EB599FA2}"/>
              </a:ext>
            </a:extLst>
          </p:cNvPr>
          <p:cNvSpPr>
            <a:spLocks noGrp="1"/>
          </p:cNvSpPr>
          <p:nvPr>
            <p:ph type="dt" sz="half" idx="10"/>
          </p:nvPr>
        </p:nvSpPr>
        <p:spPr/>
        <p:txBody>
          <a:bodyPr/>
          <a:lstStyle/>
          <a:p>
            <a:fld id="{421EEC1A-3CAA-4810-B3F6-548DFB254FB8}" type="datetimeFigureOut">
              <a:rPr lang="en-GB" smtClean="0"/>
              <a:t>17/02/2025</a:t>
            </a:fld>
            <a:endParaRPr lang="en-GB"/>
          </a:p>
        </p:txBody>
      </p:sp>
      <p:sp>
        <p:nvSpPr>
          <p:cNvPr id="5" name="Footer Placeholder 4">
            <a:extLst>
              <a:ext uri="{FF2B5EF4-FFF2-40B4-BE49-F238E27FC236}">
                <a16:creationId xmlns:a16="http://schemas.microsoft.com/office/drawing/2014/main" id="{4332FDE4-6299-D2D2-FC08-880BF1CD255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8548200-0593-939F-8710-D2E5147B8F13}"/>
              </a:ext>
            </a:extLst>
          </p:cNvPr>
          <p:cNvSpPr>
            <a:spLocks noGrp="1"/>
          </p:cNvSpPr>
          <p:nvPr>
            <p:ph type="sldNum" sz="quarter" idx="12"/>
          </p:nvPr>
        </p:nvSpPr>
        <p:spPr/>
        <p:txBody>
          <a:bodyPr/>
          <a:lstStyle/>
          <a:p>
            <a:fld id="{263BF7BC-9C29-4DB7-9B4E-E5B43BB2EDE6}" type="slidenum">
              <a:rPr lang="en-GB" smtClean="0"/>
              <a:t>‹#›</a:t>
            </a:fld>
            <a:endParaRPr lang="en-GB"/>
          </a:p>
        </p:txBody>
      </p:sp>
    </p:spTree>
    <p:extLst>
      <p:ext uri="{BB962C8B-B14F-4D97-AF65-F5344CB8AC3E}">
        <p14:creationId xmlns:p14="http://schemas.microsoft.com/office/powerpoint/2010/main" val="75326560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E0277FD-7DE6-41D4-930D-AC99F5AFE54E}" type="datetime1">
              <a:rPr lang="en-US" smtClean="0"/>
              <a:t>2/17/2025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147759375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EA15526-7079-4B7B-987C-1B5FAE11A0FF}" type="datetime1">
              <a:rPr lang="en-US" smtClean="0"/>
              <a:t>2/17/2025</a:t>
            </a:fld>
            <a:endParaRPr lang="en-US" dirty="0"/>
          </a:p>
        </p:txBody>
      </p:sp>
      <p:sp>
        <p:nvSpPr>
          <p:cNvPr id="6" name="Footer Placeholder 5"/>
          <p:cNvSpPr>
            <a:spLocks noGrp="1"/>
          </p:cNvSpPr>
          <p:nvPr>
            <p:ph type="ftr" sz="quarter" idx="11"/>
          </p:nvPr>
        </p:nvSpPr>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91220179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73ED0CC-082F-4160-86E5-0D6041F12778}" type="datetime1">
              <a:rPr lang="en-US" smtClean="0"/>
              <a:t>2/17/2025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899055497"/>
      </p:ext>
    </p:extLst>
  </p:cSld>
  <p:clrMapOvr>
    <a:masterClrMapping/>
  </p:clrMapOvr>
  <p:hf sldNum="0" hdr="0" ftr="0" dt="0"/>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73ED0CC-082F-4160-86E5-0D6041F12778}" type="datetime1">
              <a:rPr lang="en-US" smtClean="0"/>
              <a:t>2/17/2025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311969308"/>
      </p:ext>
    </p:extLst>
  </p:cSld>
  <p:clrMapOvr>
    <a:masterClrMapping/>
  </p:clrMapOvr>
  <p:hf sldNum="0" hdr="0" ftr="0" dt="0"/>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73ED0CC-082F-4160-86E5-0D6041F12778}" type="datetime1">
              <a:rPr lang="en-US" smtClean="0"/>
              <a:t>2/17/2025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599928755"/>
      </p:ext>
    </p:extLst>
  </p:cSld>
  <p:clrMapOvr>
    <a:masterClrMapping/>
  </p:clrMapOvr>
  <p:hf sldNum="0" hdr="0" ftr="0" dt="0"/>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73ED0CC-082F-4160-86E5-0D6041F12778}" type="datetime1">
              <a:rPr lang="en-US" smtClean="0"/>
              <a:t>2/17/2025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354605549"/>
      </p:ext>
    </p:extLst>
  </p:cSld>
  <p:clrMapOvr>
    <a:masterClrMapping/>
  </p:clrMapOvr>
  <p:hf sldNum="0" hdr="0" ftr="0" dt="0"/>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73ED0CC-082F-4160-86E5-0D6041F12778}" type="datetime1">
              <a:rPr lang="en-US" smtClean="0"/>
              <a:t>2/17/2025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643200498"/>
      </p:ext>
    </p:extLst>
  </p:cSld>
  <p:clrMapOvr>
    <a:masterClrMapping/>
  </p:clrMapOvr>
  <p:hf sldNum="0" hdr="0" ftr="0" dt="0"/>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17E833E-1B6D-415F-AD29-75AE8C43BD0D}" type="datetime1">
              <a:rPr lang="en-US" smtClean="0"/>
              <a:t>2/17/2025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87399347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52596F-08A7-4B70-989A-F2B1CF31E66B}" type="datetime1">
              <a:rPr lang="en-US" smtClean="0"/>
              <a:t>2/17/2025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27561951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EE3F1D-B394-B73B-BE17-F0669A70980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666B3269-EDE0-07B6-FEAB-7F0471DE437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01F8CE9-F5E3-8590-F275-9112DA83AC02}"/>
              </a:ext>
            </a:extLst>
          </p:cNvPr>
          <p:cNvSpPr>
            <a:spLocks noGrp="1"/>
          </p:cNvSpPr>
          <p:nvPr>
            <p:ph type="dt" sz="half" idx="10"/>
          </p:nvPr>
        </p:nvSpPr>
        <p:spPr/>
        <p:txBody>
          <a:bodyPr/>
          <a:lstStyle/>
          <a:p>
            <a:fld id="{44468F6D-13D5-4D97-B734-B33CFA07E2C9}" type="datetimeFigureOut">
              <a:rPr lang="en-GB" smtClean="0"/>
              <a:t>17/02/2025</a:t>
            </a:fld>
            <a:endParaRPr lang="en-GB"/>
          </a:p>
        </p:txBody>
      </p:sp>
      <p:sp>
        <p:nvSpPr>
          <p:cNvPr id="5" name="Footer Placeholder 4">
            <a:extLst>
              <a:ext uri="{FF2B5EF4-FFF2-40B4-BE49-F238E27FC236}">
                <a16:creationId xmlns:a16="http://schemas.microsoft.com/office/drawing/2014/main" id="{A53CD434-2890-8D35-A13C-FE8A9835C3C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4FB7801-3E3D-BB74-A7A8-DE009F51244E}"/>
              </a:ext>
            </a:extLst>
          </p:cNvPr>
          <p:cNvSpPr>
            <a:spLocks noGrp="1"/>
          </p:cNvSpPr>
          <p:nvPr>
            <p:ph type="sldNum" sz="quarter" idx="12"/>
          </p:nvPr>
        </p:nvSpPr>
        <p:spPr/>
        <p:txBody>
          <a:bodyPr/>
          <a:lstStyle/>
          <a:p>
            <a:fld id="{3FD17728-4937-47FD-830F-056867AD0FF6}" type="slidenum">
              <a:rPr lang="en-GB" smtClean="0"/>
              <a:t>‹#›</a:t>
            </a:fld>
            <a:endParaRPr lang="en-GB"/>
          </a:p>
        </p:txBody>
      </p:sp>
    </p:spTree>
    <p:extLst>
      <p:ext uri="{BB962C8B-B14F-4D97-AF65-F5344CB8AC3E}">
        <p14:creationId xmlns:p14="http://schemas.microsoft.com/office/powerpoint/2010/main" val="37244060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E1F3B0-4978-DADF-EC6E-636DC9AED9B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E2E181F-3096-CD85-8513-1293A76F7F4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633356BC-4A62-7EEB-0E25-76099EB3F13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29C13D1-7F11-8A57-53C1-C8F53E763823}"/>
              </a:ext>
            </a:extLst>
          </p:cNvPr>
          <p:cNvSpPr>
            <a:spLocks noGrp="1"/>
          </p:cNvSpPr>
          <p:nvPr>
            <p:ph type="dt" sz="half" idx="10"/>
          </p:nvPr>
        </p:nvSpPr>
        <p:spPr/>
        <p:txBody>
          <a:bodyPr/>
          <a:lstStyle/>
          <a:p>
            <a:fld id="{421EEC1A-3CAA-4810-B3F6-548DFB254FB8}" type="datetimeFigureOut">
              <a:rPr lang="en-GB" smtClean="0"/>
              <a:t>17/02/2025</a:t>
            </a:fld>
            <a:endParaRPr lang="en-GB"/>
          </a:p>
        </p:txBody>
      </p:sp>
      <p:sp>
        <p:nvSpPr>
          <p:cNvPr id="6" name="Footer Placeholder 5">
            <a:extLst>
              <a:ext uri="{FF2B5EF4-FFF2-40B4-BE49-F238E27FC236}">
                <a16:creationId xmlns:a16="http://schemas.microsoft.com/office/drawing/2014/main" id="{8CE32F23-7D10-867D-56B9-FD96AEBADF0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49696F2-0097-91F8-9325-81430E7025DC}"/>
              </a:ext>
            </a:extLst>
          </p:cNvPr>
          <p:cNvSpPr>
            <a:spLocks noGrp="1"/>
          </p:cNvSpPr>
          <p:nvPr>
            <p:ph type="sldNum" sz="quarter" idx="12"/>
          </p:nvPr>
        </p:nvSpPr>
        <p:spPr/>
        <p:txBody>
          <a:bodyPr/>
          <a:lstStyle/>
          <a:p>
            <a:fld id="{263BF7BC-9C29-4DB7-9B4E-E5B43BB2EDE6}" type="slidenum">
              <a:rPr lang="en-GB" smtClean="0"/>
              <a:t>‹#›</a:t>
            </a:fld>
            <a:endParaRPr lang="en-GB"/>
          </a:p>
        </p:txBody>
      </p:sp>
    </p:spTree>
    <p:extLst>
      <p:ext uri="{BB962C8B-B14F-4D97-AF65-F5344CB8AC3E}">
        <p14:creationId xmlns:p14="http://schemas.microsoft.com/office/powerpoint/2010/main" val="167222791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E5F200-E243-3110-C665-CAC49FB14D1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6101010-76C6-1CE2-5715-B28317666B7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E849DE8-33CB-1904-D589-DA1D6428A84B}"/>
              </a:ext>
            </a:extLst>
          </p:cNvPr>
          <p:cNvSpPr>
            <a:spLocks noGrp="1"/>
          </p:cNvSpPr>
          <p:nvPr>
            <p:ph type="dt" sz="half" idx="10"/>
          </p:nvPr>
        </p:nvSpPr>
        <p:spPr/>
        <p:txBody>
          <a:bodyPr/>
          <a:lstStyle/>
          <a:p>
            <a:fld id="{44468F6D-13D5-4D97-B734-B33CFA07E2C9}" type="datetimeFigureOut">
              <a:rPr lang="en-GB" smtClean="0"/>
              <a:t>17/02/2025</a:t>
            </a:fld>
            <a:endParaRPr lang="en-GB"/>
          </a:p>
        </p:txBody>
      </p:sp>
      <p:sp>
        <p:nvSpPr>
          <p:cNvPr id="5" name="Footer Placeholder 4">
            <a:extLst>
              <a:ext uri="{FF2B5EF4-FFF2-40B4-BE49-F238E27FC236}">
                <a16:creationId xmlns:a16="http://schemas.microsoft.com/office/drawing/2014/main" id="{7A09E954-BF4A-DBE1-A1E8-B6378BF62BE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4FBC333-83A3-95AC-24A7-204D292D3F44}"/>
              </a:ext>
            </a:extLst>
          </p:cNvPr>
          <p:cNvSpPr>
            <a:spLocks noGrp="1"/>
          </p:cNvSpPr>
          <p:nvPr>
            <p:ph type="sldNum" sz="quarter" idx="12"/>
          </p:nvPr>
        </p:nvSpPr>
        <p:spPr/>
        <p:txBody>
          <a:bodyPr/>
          <a:lstStyle/>
          <a:p>
            <a:fld id="{3FD17728-4937-47FD-830F-056867AD0FF6}" type="slidenum">
              <a:rPr lang="en-GB" smtClean="0"/>
              <a:t>‹#›</a:t>
            </a:fld>
            <a:endParaRPr lang="en-GB"/>
          </a:p>
        </p:txBody>
      </p:sp>
    </p:spTree>
    <p:extLst>
      <p:ext uri="{BB962C8B-B14F-4D97-AF65-F5344CB8AC3E}">
        <p14:creationId xmlns:p14="http://schemas.microsoft.com/office/powerpoint/2010/main" val="12041150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27663C-B834-1CD1-47BB-1ABC56C9DCE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0EF6CF1B-0AD7-0318-7AB0-85863F200442}"/>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CFE6E0E-B1AB-BE60-8952-354EA8B4D64E}"/>
              </a:ext>
            </a:extLst>
          </p:cNvPr>
          <p:cNvSpPr>
            <a:spLocks noGrp="1"/>
          </p:cNvSpPr>
          <p:nvPr>
            <p:ph type="dt" sz="half" idx="10"/>
          </p:nvPr>
        </p:nvSpPr>
        <p:spPr/>
        <p:txBody>
          <a:bodyPr/>
          <a:lstStyle/>
          <a:p>
            <a:fld id="{44468F6D-13D5-4D97-B734-B33CFA07E2C9}" type="datetimeFigureOut">
              <a:rPr lang="en-GB" smtClean="0"/>
              <a:t>17/02/2025</a:t>
            </a:fld>
            <a:endParaRPr lang="en-GB"/>
          </a:p>
        </p:txBody>
      </p:sp>
      <p:sp>
        <p:nvSpPr>
          <p:cNvPr id="5" name="Footer Placeholder 4">
            <a:extLst>
              <a:ext uri="{FF2B5EF4-FFF2-40B4-BE49-F238E27FC236}">
                <a16:creationId xmlns:a16="http://schemas.microsoft.com/office/drawing/2014/main" id="{77FECE45-EA85-1FDF-C3E3-9C8639380F1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16A545B-DD28-190C-C5D5-978B8242F31E}"/>
              </a:ext>
            </a:extLst>
          </p:cNvPr>
          <p:cNvSpPr>
            <a:spLocks noGrp="1"/>
          </p:cNvSpPr>
          <p:nvPr>
            <p:ph type="sldNum" sz="quarter" idx="12"/>
          </p:nvPr>
        </p:nvSpPr>
        <p:spPr/>
        <p:txBody>
          <a:bodyPr/>
          <a:lstStyle/>
          <a:p>
            <a:fld id="{3FD17728-4937-47FD-830F-056867AD0FF6}" type="slidenum">
              <a:rPr lang="en-GB" smtClean="0"/>
              <a:t>‹#›</a:t>
            </a:fld>
            <a:endParaRPr lang="en-GB"/>
          </a:p>
        </p:txBody>
      </p:sp>
    </p:spTree>
    <p:extLst>
      <p:ext uri="{BB962C8B-B14F-4D97-AF65-F5344CB8AC3E}">
        <p14:creationId xmlns:p14="http://schemas.microsoft.com/office/powerpoint/2010/main" val="24283209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864262-EE39-9186-E3B6-7DA0852023D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33ED02F-6C91-E5DB-8283-D13614B6CF6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DD0C5A00-9503-BAD9-21C1-3712B8C50CA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2F84EEF7-61BB-89C7-B7BF-469EA34CE5F7}"/>
              </a:ext>
            </a:extLst>
          </p:cNvPr>
          <p:cNvSpPr>
            <a:spLocks noGrp="1"/>
          </p:cNvSpPr>
          <p:nvPr>
            <p:ph type="dt" sz="half" idx="10"/>
          </p:nvPr>
        </p:nvSpPr>
        <p:spPr/>
        <p:txBody>
          <a:bodyPr/>
          <a:lstStyle/>
          <a:p>
            <a:fld id="{44468F6D-13D5-4D97-B734-B33CFA07E2C9}" type="datetimeFigureOut">
              <a:rPr lang="en-GB" smtClean="0"/>
              <a:t>17/02/2025</a:t>
            </a:fld>
            <a:endParaRPr lang="en-GB"/>
          </a:p>
        </p:txBody>
      </p:sp>
      <p:sp>
        <p:nvSpPr>
          <p:cNvPr id="6" name="Footer Placeholder 5">
            <a:extLst>
              <a:ext uri="{FF2B5EF4-FFF2-40B4-BE49-F238E27FC236}">
                <a16:creationId xmlns:a16="http://schemas.microsoft.com/office/drawing/2014/main" id="{21510D85-1896-E1B3-C559-F785FD43B1E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5CD72B5-EAD5-7EE2-EB9B-E56A4D94FC5F}"/>
              </a:ext>
            </a:extLst>
          </p:cNvPr>
          <p:cNvSpPr>
            <a:spLocks noGrp="1"/>
          </p:cNvSpPr>
          <p:nvPr>
            <p:ph type="sldNum" sz="quarter" idx="12"/>
          </p:nvPr>
        </p:nvSpPr>
        <p:spPr/>
        <p:txBody>
          <a:bodyPr/>
          <a:lstStyle/>
          <a:p>
            <a:fld id="{3FD17728-4937-47FD-830F-056867AD0FF6}" type="slidenum">
              <a:rPr lang="en-GB" smtClean="0"/>
              <a:t>‹#›</a:t>
            </a:fld>
            <a:endParaRPr lang="en-GB"/>
          </a:p>
        </p:txBody>
      </p:sp>
    </p:spTree>
    <p:extLst>
      <p:ext uri="{BB962C8B-B14F-4D97-AF65-F5344CB8AC3E}">
        <p14:creationId xmlns:p14="http://schemas.microsoft.com/office/powerpoint/2010/main" val="146789883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A64A00-49E2-2969-0F66-643EE1BFB8B5}"/>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197E28F-60B5-9490-41FF-E8B1B3C7365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DF68EE8-CE03-94D6-4963-20062913F5F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5586949-334D-DF5E-38F7-593AFA50246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4FD913A-E818-3AA9-2060-AC725EE7691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DCB7BB35-2B4B-EC96-3534-5AD777D84BD3}"/>
              </a:ext>
            </a:extLst>
          </p:cNvPr>
          <p:cNvSpPr>
            <a:spLocks noGrp="1"/>
          </p:cNvSpPr>
          <p:nvPr>
            <p:ph type="dt" sz="half" idx="10"/>
          </p:nvPr>
        </p:nvSpPr>
        <p:spPr/>
        <p:txBody>
          <a:bodyPr/>
          <a:lstStyle/>
          <a:p>
            <a:fld id="{44468F6D-13D5-4D97-B734-B33CFA07E2C9}" type="datetimeFigureOut">
              <a:rPr lang="en-GB" smtClean="0"/>
              <a:t>17/02/2025</a:t>
            </a:fld>
            <a:endParaRPr lang="en-GB"/>
          </a:p>
        </p:txBody>
      </p:sp>
      <p:sp>
        <p:nvSpPr>
          <p:cNvPr id="8" name="Footer Placeholder 7">
            <a:extLst>
              <a:ext uri="{FF2B5EF4-FFF2-40B4-BE49-F238E27FC236}">
                <a16:creationId xmlns:a16="http://schemas.microsoft.com/office/drawing/2014/main" id="{49D08F66-45B7-54F2-6CBE-D74C6722FD14}"/>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EC8C887-D8BD-E337-03E3-E43DA1E0DDFC}"/>
              </a:ext>
            </a:extLst>
          </p:cNvPr>
          <p:cNvSpPr>
            <a:spLocks noGrp="1"/>
          </p:cNvSpPr>
          <p:nvPr>
            <p:ph type="sldNum" sz="quarter" idx="12"/>
          </p:nvPr>
        </p:nvSpPr>
        <p:spPr/>
        <p:txBody>
          <a:bodyPr/>
          <a:lstStyle/>
          <a:p>
            <a:fld id="{3FD17728-4937-47FD-830F-056867AD0FF6}" type="slidenum">
              <a:rPr lang="en-GB" smtClean="0"/>
              <a:t>‹#›</a:t>
            </a:fld>
            <a:endParaRPr lang="en-GB"/>
          </a:p>
        </p:txBody>
      </p:sp>
    </p:spTree>
    <p:extLst>
      <p:ext uri="{BB962C8B-B14F-4D97-AF65-F5344CB8AC3E}">
        <p14:creationId xmlns:p14="http://schemas.microsoft.com/office/powerpoint/2010/main" val="292314905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454511-AD91-0C94-577E-1314AB7CE5A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94F7B84E-D0F3-2B76-821C-0397055C4CD5}"/>
              </a:ext>
            </a:extLst>
          </p:cNvPr>
          <p:cNvSpPr>
            <a:spLocks noGrp="1"/>
          </p:cNvSpPr>
          <p:nvPr>
            <p:ph type="dt" sz="half" idx="10"/>
          </p:nvPr>
        </p:nvSpPr>
        <p:spPr/>
        <p:txBody>
          <a:bodyPr/>
          <a:lstStyle/>
          <a:p>
            <a:fld id="{44468F6D-13D5-4D97-B734-B33CFA07E2C9}" type="datetimeFigureOut">
              <a:rPr lang="en-GB" smtClean="0"/>
              <a:t>17/02/2025</a:t>
            </a:fld>
            <a:endParaRPr lang="en-GB"/>
          </a:p>
        </p:txBody>
      </p:sp>
      <p:sp>
        <p:nvSpPr>
          <p:cNvPr id="4" name="Footer Placeholder 3">
            <a:extLst>
              <a:ext uri="{FF2B5EF4-FFF2-40B4-BE49-F238E27FC236}">
                <a16:creationId xmlns:a16="http://schemas.microsoft.com/office/drawing/2014/main" id="{59CCE34D-F036-9418-59A4-579F1F69E9D9}"/>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6CBB3D4-5D7B-784F-271B-F2F01927B46A}"/>
              </a:ext>
            </a:extLst>
          </p:cNvPr>
          <p:cNvSpPr>
            <a:spLocks noGrp="1"/>
          </p:cNvSpPr>
          <p:nvPr>
            <p:ph type="sldNum" sz="quarter" idx="12"/>
          </p:nvPr>
        </p:nvSpPr>
        <p:spPr/>
        <p:txBody>
          <a:bodyPr/>
          <a:lstStyle/>
          <a:p>
            <a:fld id="{3FD17728-4937-47FD-830F-056867AD0FF6}" type="slidenum">
              <a:rPr lang="en-GB" smtClean="0"/>
              <a:t>‹#›</a:t>
            </a:fld>
            <a:endParaRPr lang="en-GB"/>
          </a:p>
        </p:txBody>
      </p:sp>
    </p:spTree>
    <p:extLst>
      <p:ext uri="{BB962C8B-B14F-4D97-AF65-F5344CB8AC3E}">
        <p14:creationId xmlns:p14="http://schemas.microsoft.com/office/powerpoint/2010/main" val="16736698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C073F7E-225C-7472-33B4-20508712512C}"/>
              </a:ext>
            </a:extLst>
          </p:cNvPr>
          <p:cNvSpPr>
            <a:spLocks noGrp="1"/>
          </p:cNvSpPr>
          <p:nvPr>
            <p:ph type="dt" sz="half" idx="10"/>
          </p:nvPr>
        </p:nvSpPr>
        <p:spPr/>
        <p:txBody>
          <a:bodyPr/>
          <a:lstStyle/>
          <a:p>
            <a:fld id="{44468F6D-13D5-4D97-B734-B33CFA07E2C9}" type="datetimeFigureOut">
              <a:rPr lang="en-GB" smtClean="0"/>
              <a:t>17/02/2025</a:t>
            </a:fld>
            <a:endParaRPr lang="en-GB"/>
          </a:p>
        </p:txBody>
      </p:sp>
      <p:sp>
        <p:nvSpPr>
          <p:cNvPr id="3" name="Footer Placeholder 2">
            <a:extLst>
              <a:ext uri="{FF2B5EF4-FFF2-40B4-BE49-F238E27FC236}">
                <a16:creationId xmlns:a16="http://schemas.microsoft.com/office/drawing/2014/main" id="{98739333-EF42-2551-9D1C-2AA1E88538E6}"/>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E995D923-0F1F-C393-CC16-52C427977788}"/>
              </a:ext>
            </a:extLst>
          </p:cNvPr>
          <p:cNvSpPr>
            <a:spLocks noGrp="1"/>
          </p:cNvSpPr>
          <p:nvPr>
            <p:ph type="sldNum" sz="quarter" idx="12"/>
          </p:nvPr>
        </p:nvSpPr>
        <p:spPr/>
        <p:txBody>
          <a:bodyPr/>
          <a:lstStyle/>
          <a:p>
            <a:fld id="{3FD17728-4937-47FD-830F-056867AD0FF6}" type="slidenum">
              <a:rPr lang="en-GB" smtClean="0"/>
              <a:t>‹#›</a:t>
            </a:fld>
            <a:endParaRPr lang="en-GB"/>
          </a:p>
        </p:txBody>
      </p:sp>
    </p:spTree>
    <p:extLst>
      <p:ext uri="{BB962C8B-B14F-4D97-AF65-F5344CB8AC3E}">
        <p14:creationId xmlns:p14="http://schemas.microsoft.com/office/powerpoint/2010/main" val="303768171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8F264A-E1ED-8AD9-CE42-1D32E710E86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DFF13D63-9A79-6CDC-7A18-CCE552E2CD0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0A75592F-CF11-8627-B0A6-68FB8F0B3BD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99AC917-AC83-F485-E76F-BC9F4B3F850D}"/>
              </a:ext>
            </a:extLst>
          </p:cNvPr>
          <p:cNvSpPr>
            <a:spLocks noGrp="1"/>
          </p:cNvSpPr>
          <p:nvPr>
            <p:ph type="dt" sz="half" idx="10"/>
          </p:nvPr>
        </p:nvSpPr>
        <p:spPr/>
        <p:txBody>
          <a:bodyPr/>
          <a:lstStyle/>
          <a:p>
            <a:fld id="{44468F6D-13D5-4D97-B734-B33CFA07E2C9}" type="datetimeFigureOut">
              <a:rPr lang="en-GB" smtClean="0"/>
              <a:t>17/02/2025</a:t>
            </a:fld>
            <a:endParaRPr lang="en-GB"/>
          </a:p>
        </p:txBody>
      </p:sp>
      <p:sp>
        <p:nvSpPr>
          <p:cNvPr id="6" name="Footer Placeholder 5">
            <a:extLst>
              <a:ext uri="{FF2B5EF4-FFF2-40B4-BE49-F238E27FC236}">
                <a16:creationId xmlns:a16="http://schemas.microsoft.com/office/drawing/2014/main" id="{A5D9A669-0B3D-BEA4-74B1-B62C14F7C37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24DFCF2-6E2C-B908-737B-4CE1C6CD3FED}"/>
              </a:ext>
            </a:extLst>
          </p:cNvPr>
          <p:cNvSpPr>
            <a:spLocks noGrp="1"/>
          </p:cNvSpPr>
          <p:nvPr>
            <p:ph type="sldNum" sz="quarter" idx="12"/>
          </p:nvPr>
        </p:nvSpPr>
        <p:spPr/>
        <p:txBody>
          <a:bodyPr/>
          <a:lstStyle/>
          <a:p>
            <a:fld id="{3FD17728-4937-47FD-830F-056867AD0FF6}" type="slidenum">
              <a:rPr lang="en-GB" smtClean="0"/>
              <a:t>‹#›</a:t>
            </a:fld>
            <a:endParaRPr lang="en-GB"/>
          </a:p>
        </p:txBody>
      </p:sp>
    </p:spTree>
    <p:extLst>
      <p:ext uri="{BB962C8B-B14F-4D97-AF65-F5344CB8AC3E}">
        <p14:creationId xmlns:p14="http://schemas.microsoft.com/office/powerpoint/2010/main" val="416667963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666A80-77DE-AA47-6ACE-5B0F9C1D87D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4255923-02D8-1094-CBEC-66E961C2992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5763FCE-DA82-A4BD-EB83-7191BA053AD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EF410FA-31E8-C605-F5AF-C6087A79353B}"/>
              </a:ext>
            </a:extLst>
          </p:cNvPr>
          <p:cNvSpPr>
            <a:spLocks noGrp="1"/>
          </p:cNvSpPr>
          <p:nvPr>
            <p:ph type="dt" sz="half" idx="10"/>
          </p:nvPr>
        </p:nvSpPr>
        <p:spPr/>
        <p:txBody>
          <a:bodyPr/>
          <a:lstStyle/>
          <a:p>
            <a:fld id="{44468F6D-13D5-4D97-B734-B33CFA07E2C9}" type="datetimeFigureOut">
              <a:rPr lang="en-GB" smtClean="0"/>
              <a:t>17/02/2025</a:t>
            </a:fld>
            <a:endParaRPr lang="en-GB"/>
          </a:p>
        </p:txBody>
      </p:sp>
      <p:sp>
        <p:nvSpPr>
          <p:cNvPr id="6" name="Footer Placeholder 5">
            <a:extLst>
              <a:ext uri="{FF2B5EF4-FFF2-40B4-BE49-F238E27FC236}">
                <a16:creationId xmlns:a16="http://schemas.microsoft.com/office/drawing/2014/main" id="{A0E0828B-5B17-3D69-0B69-6EBFD28EF6A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621960A-3687-415C-700B-DE0F3D504771}"/>
              </a:ext>
            </a:extLst>
          </p:cNvPr>
          <p:cNvSpPr>
            <a:spLocks noGrp="1"/>
          </p:cNvSpPr>
          <p:nvPr>
            <p:ph type="sldNum" sz="quarter" idx="12"/>
          </p:nvPr>
        </p:nvSpPr>
        <p:spPr/>
        <p:txBody>
          <a:bodyPr/>
          <a:lstStyle/>
          <a:p>
            <a:fld id="{3FD17728-4937-47FD-830F-056867AD0FF6}" type="slidenum">
              <a:rPr lang="en-GB" smtClean="0"/>
              <a:t>‹#›</a:t>
            </a:fld>
            <a:endParaRPr lang="en-GB"/>
          </a:p>
        </p:txBody>
      </p:sp>
    </p:spTree>
    <p:extLst>
      <p:ext uri="{BB962C8B-B14F-4D97-AF65-F5344CB8AC3E}">
        <p14:creationId xmlns:p14="http://schemas.microsoft.com/office/powerpoint/2010/main" val="409340125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F916AD-FA29-7817-D083-1FB5F1F5160C}"/>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D310F24-A90C-8837-FA63-7C65D227099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61EA4AA-E967-4877-7668-829BF9CE9E8A}"/>
              </a:ext>
            </a:extLst>
          </p:cNvPr>
          <p:cNvSpPr>
            <a:spLocks noGrp="1"/>
          </p:cNvSpPr>
          <p:nvPr>
            <p:ph type="dt" sz="half" idx="10"/>
          </p:nvPr>
        </p:nvSpPr>
        <p:spPr/>
        <p:txBody>
          <a:bodyPr/>
          <a:lstStyle/>
          <a:p>
            <a:fld id="{44468F6D-13D5-4D97-B734-B33CFA07E2C9}" type="datetimeFigureOut">
              <a:rPr lang="en-GB" smtClean="0"/>
              <a:t>17/02/2025</a:t>
            </a:fld>
            <a:endParaRPr lang="en-GB"/>
          </a:p>
        </p:txBody>
      </p:sp>
      <p:sp>
        <p:nvSpPr>
          <p:cNvPr id="5" name="Footer Placeholder 4">
            <a:extLst>
              <a:ext uri="{FF2B5EF4-FFF2-40B4-BE49-F238E27FC236}">
                <a16:creationId xmlns:a16="http://schemas.microsoft.com/office/drawing/2014/main" id="{4E61F573-205D-177D-B258-0D78B0561B6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1C63F11-F952-F584-7615-A29BAB4AE7D5}"/>
              </a:ext>
            </a:extLst>
          </p:cNvPr>
          <p:cNvSpPr>
            <a:spLocks noGrp="1"/>
          </p:cNvSpPr>
          <p:nvPr>
            <p:ph type="sldNum" sz="quarter" idx="12"/>
          </p:nvPr>
        </p:nvSpPr>
        <p:spPr/>
        <p:txBody>
          <a:bodyPr/>
          <a:lstStyle/>
          <a:p>
            <a:fld id="{3FD17728-4937-47FD-830F-056867AD0FF6}" type="slidenum">
              <a:rPr lang="en-GB" smtClean="0"/>
              <a:t>‹#›</a:t>
            </a:fld>
            <a:endParaRPr lang="en-GB"/>
          </a:p>
        </p:txBody>
      </p:sp>
    </p:spTree>
    <p:extLst>
      <p:ext uri="{BB962C8B-B14F-4D97-AF65-F5344CB8AC3E}">
        <p14:creationId xmlns:p14="http://schemas.microsoft.com/office/powerpoint/2010/main" val="343886889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9FB2F66-625A-73AA-E905-9DA6CD5FEFC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D76FE0E-DA7D-DC2D-4773-8AF38C841A5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237B1EE-FBBF-1E1D-CD12-7BA6BED47821}"/>
              </a:ext>
            </a:extLst>
          </p:cNvPr>
          <p:cNvSpPr>
            <a:spLocks noGrp="1"/>
          </p:cNvSpPr>
          <p:nvPr>
            <p:ph type="dt" sz="half" idx="10"/>
          </p:nvPr>
        </p:nvSpPr>
        <p:spPr/>
        <p:txBody>
          <a:bodyPr/>
          <a:lstStyle/>
          <a:p>
            <a:fld id="{44468F6D-13D5-4D97-B734-B33CFA07E2C9}" type="datetimeFigureOut">
              <a:rPr lang="en-GB" smtClean="0"/>
              <a:t>17/02/2025</a:t>
            </a:fld>
            <a:endParaRPr lang="en-GB"/>
          </a:p>
        </p:txBody>
      </p:sp>
      <p:sp>
        <p:nvSpPr>
          <p:cNvPr id="5" name="Footer Placeholder 4">
            <a:extLst>
              <a:ext uri="{FF2B5EF4-FFF2-40B4-BE49-F238E27FC236}">
                <a16:creationId xmlns:a16="http://schemas.microsoft.com/office/drawing/2014/main" id="{239BDBF2-0413-0AA4-E398-7B2A67F5930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CFC01A4-2F55-6B9E-E506-7DC88001C59B}"/>
              </a:ext>
            </a:extLst>
          </p:cNvPr>
          <p:cNvSpPr>
            <a:spLocks noGrp="1"/>
          </p:cNvSpPr>
          <p:nvPr>
            <p:ph type="sldNum" sz="quarter" idx="12"/>
          </p:nvPr>
        </p:nvSpPr>
        <p:spPr/>
        <p:txBody>
          <a:bodyPr/>
          <a:lstStyle/>
          <a:p>
            <a:fld id="{3FD17728-4937-47FD-830F-056867AD0FF6}" type="slidenum">
              <a:rPr lang="en-GB" smtClean="0"/>
              <a:t>‹#›</a:t>
            </a:fld>
            <a:endParaRPr lang="en-GB"/>
          </a:p>
        </p:txBody>
      </p:sp>
    </p:spTree>
    <p:extLst>
      <p:ext uri="{BB962C8B-B14F-4D97-AF65-F5344CB8AC3E}">
        <p14:creationId xmlns:p14="http://schemas.microsoft.com/office/powerpoint/2010/main" val="28152637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3583F9-297E-B7D7-8DB5-9A678C818500}"/>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B2B2A42-4DA3-5364-7809-CFBB87F3474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3FEB501-44FE-8844-F515-517756DF39D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F507337-71FE-385B-91EA-E8CB6025F9E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A0E84A0-8FD1-949D-3787-7835E3DF908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8754855D-49AE-01EB-7905-8907205B02AB}"/>
              </a:ext>
            </a:extLst>
          </p:cNvPr>
          <p:cNvSpPr>
            <a:spLocks noGrp="1"/>
          </p:cNvSpPr>
          <p:nvPr>
            <p:ph type="dt" sz="half" idx="10"/>
          </p:nvPr>
        </p:nvSpPr>
        <p:spPr/>
        <p:txBody>
          <a:bodyPr/>
          <a:lstStyle/>
          <a:p>
            <a:fld id="{421EEC1A-3CAA-4810-B3F6-548DFB254FB8}" type="datetimeFigureOut">
              <a:rPr lang="en-GB" smtClean="0"/>
              <a:t>17/02/2025</a:t>
            </a:fld>
            <a:endParaRPr lang="en-GB"/>
          </a:p>
        </p:txBody>
      </p:sp>
      <p:sp>
        <p:nvSpPr>
          <p:cNvPr id="8" name="Footer Placeholder 7">
            <a:extLst>
              <a:ext uri="{FF2B5EF4-FFF2-40B4-BE49-F238E27FC236}">
                <a16:creationId xmlns:a16="http://schemas.microsoft.com/office/drawing/2014/main" id="{31789250-C328-638E-AE72-B308DE24D08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43B7B6B1-46E8-DE21-18CD-0227B106227C}"/>
              </a:ext>
            </a:extLst>
          </p:cNvPr>
          <p:cNvSpPr>
            <a:spLocks noGrp="1"/>
          </p:cNvSpPr>
          <p:nvPr>
            <p:ph type="sldNum" sz="quarter" idx="12"/>
          </p:nvPr>
        </p:nvSpPr>
        <p:spPr/>
        <p:txBody>
          <a:bodyPr/>
          <a:lstStyle/>
          <a:p>
            <a:fld id="{263BF7BC-9C29-4DB7-9B4E-E5B43BB2EDE6}" type="slidenum">
              <a:rPr lang="en-GB" smtClean="0"/>
              <a:t>‹#›</a:t>
            </a:fld>
            <a:endParaRPr lang="en-GB"/>
          </a:p>
        </p:txBody>
      </p:sp>
    </p:spTree>
    <p:extLst>
      <p:ext uri="{BB962C8B-B14F-4D97-AF65-F5344CB8AC3E}">
        <p14:creationId xmlns:p14="http://schemas.microsoft.com/office/powerpoint/2010/main" val="21555519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E5537B-092D-FD3C-A506-3FBC4740C376}"/>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1DAE6F7-7557-D75A-D61C-7C2C38BE3CCB}"/>
              </a:ext>
            </a:extLst>
          </p:cNvPr>
          <p:cNvSpPr>
            <a:spLocks noGrp="1"/>
          </p:cNvSpPr>
          <p:nvPr>
            <p:ph type="dt" sz="half" idx="10"/>
          </p:nvPr>
        </p:nvSpPr>
        <p:spPr/>
        <p:txBody>
          <a:bodyPr/>
          <a:lstStyle/>
          <a:p>
            <a:fld id="{421EEC1A-3CAA-4810-B3F6-548DFB254FB8}" type="datetimeFigureOut">
              <a:rPr lang="en-GB" smtClean="0"/>
              <a:t>17/02/2025</a:t>
            </a:fld>
            <a:endParaRPr lang="en-GB"/>
          </a:p>
        </p:txBody>
      </p:sp>
      <p:sp>
        <p:nvSpPr>
          <p:cNvPr id="4" name="Footer Placeholder 3">
            <a:extLst>
              <a:ext uri="{FF2B5EF4-FFF2-40B4-BE49-F238E27FC236}">
                <a16:creationId xmlns:a16="http://schemas.microsoft.com/office/drawing/2014/main" id="{7D0A98A9-0551-3A23-67D9-0E4AF69F964A}"/>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B5E9EE10-7292-08A2-9BEE-0C501024DDF5}"/>
              </a:ext>
            </a:extLst>
          </p:cNvPr>
          <p:cNvSpPr>
            <a:spLocks noGrp="1"/>
          </p:cNvSpPr>
          <p:nvPr>
            <p:ph type="sldNum" sz="quarter" idx="12"/>
          </p:nvPr>
        </p:nvSpPr>
        <p:spPr/>
        <p:txBody>
          <a:bodyPr/>
          <a:lstStyle/>
          <a:p>
            <a:fld id="{263BF7BC-9C29-4DB7-9B4E-E5B43BB2EDE6}" type="slidenum">
              <a:rPr lang="en-GB" smtClean="0"/>
              <a:t>‹#›</a:t>
            </a:fld>
            <a:endParaRPr lang="en-GB"/>
          </a:p>
        </p:txBody>
      </p:sp>
    </p:spTree>
    <p:extLst>
      <p:ext uri="{BB962C8B-B14F-4D97-AF65-F5344CB8AC3E}">
        <p14:creationId xmlns:p14="http://schemas.microsoft.com/office/powerpoint/2010/main" val="19744446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BE48109-BD58-EC63-7952-CBEC08A8654E}"/>
              </a:ext>
            </a:extLst>
          </p:cNvPr>
          <p:cNvSpPr>
            <a:spLocks noGrp="1"/>
          </p:cNvSpPr>
          <p:nvPr>
            <p:ph type="dt" sz="half" idx="10"/>
          </p:nvPr>
        </p:nvSpPr>
        <p:spPr/>
        <p:txBody>
          <a:bodyPr/>
          <a:lstStyle/>
          <a:p>
            <a:fld id="{421EEC1A-3CAA-4810-B3F6-548DFB254FB8}" type="datetimeFigureOut">
              <a:rPr lang="en-GB" smtClean="0"/>
              <a:t>17/02/2025</a:t>
            </a:fld>
            <a:endParaRPr lang="en-GB"/>
          </a:p>
        </p:txBody>
      </p:sp>
      <p:sp>
        <p:nvSpPr>
          <p:cNvPr id="3" name="Footer Placeholder 2">
            <a:extLst>
              <a:ext uri="{FF2B5EF4-FFF2-40B4-BE49-F238E27FC236}">
                <a16:creationId xmlns:a16="http://schemas.microsoft.com/office/drawing/2014/main" id="{3FF11D47-B1DC-40E8-2C8D-0FD2E7222B87}"/>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C28DDA5-3CF3-2ABC-EB94-A87007705107}"/>
              </a:ext>
            </a:extLst>
          </p:cNvPr>
          <p:cNvSpPr>
            <a:spLocks noGrp="1"/>
          </p:cNvSpPr>
          <p:nvPr>
            <p:ph type="sldNum" sz="quarter" idx="12"/>
          </p:nvPr>
        </p:nvSpPr>
        <p:spPr/>
        <p:txBody>
          <a:bodyPr/>
          <a:lstStyle/>
          <a:p>
            <a:fld id="{263BF7BC-9C29-4DB7-9B4E-E5B43BB2EDE6}" type="slidenum">
              <a:rPr lang="en-GB" smtClean="0"/>
              <a:t>‹#›</a:t>
            </a:fld>
            <a:endParaRPr lang="en-GB"/>
          </a:p>
        </p:txBody>
      </p:sp>
    </p:spTree>
    <p:extLst>
      <p:ext uri="{BB962C8B-B14F-4D97-AF65-F5344CB8AC3E}">
        <p14:creationId xmlns:p14="http://schemas.microsoft.com/office/powerpoint/2010/main" val="41101982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BD4F81-F1F8-FB87-335F-E18BCCC6CE3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3F51C560-BC55-9851-5817-796F2A9579E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A3C1263-B994-3CC2-788C-5D4C29D2989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8C19EA0-A151-98D5-C655-ED90395F164A}"/>
              </a:ext>
            </a:extLst>
          </p:cNvPr>
          <p:cNvSpPr>
            <a:spLocks noGrp="1"/>
          </p:cNvSpPr>
          <p:nvPr>
            <p:ph type="dt" sz="half" idx="10"/>
          </p:nvPr>
        </p:nvSpPr>
        <p:spPr/>
        <p:txBody>
          <a:bodyPr/>
          <a:lstStyle/>
          <a:p>
            <a:fld id="{421EEC1A-3CAA-4810-B3F6-548DFB254FB8}" type="datetimeFigureOut">
              <a:rPr lang="en-GB" smtClean="0"/>
              <a:t>17/02/2025</a:t>
            </a:fld>
            <a:endParaRPr lang="en-GB"/>
          </a:p>
        </p:txBody>
      </p:sp>
      <p:sp>
        <p:nvSpPr>
          <p:cNvPr id="6" name="Footer Placeholder 5">
            <a:extLst>
              <a:ext uri="{FF2B5EF4-FFF2-40B4-BE49-F238E27FC236}">
                <a16:creationId xmlns:a16="http://schemas.microsoft.com/office/drawing/2014/main" id="{65DE99A3-2157-4A0C-6BCB-02AE7FA42D1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9792645-FD55-BE0E-76FA-908915AEEEEE}"/>
              </a:ext>
            </a:extLst>
          </p:cNvPr>
          <p:cNvSpPr>
            <a:spLocks noGrp="1"/>
          </p:cNvSpPr>
          <p:nvPr>
            <p:ph type="sldNum" sz="quarter" idx="12"/>
          </p:nvPr>
        </p:nvSpPr>
        <p:spPr/>
        <p:txBody>
          <a:bodyPr/>
          <a:lstStyle/>
          <a:p>
            <a:fld id="{263BF7BC-9C29-4DB7-9B4E-E5B43BB2EDE6}" type="slidenum">
              <a:rPr lang="en-GB" smtClean="0"/>
              <a:t>‹#›</a:t>
            </a:fld>
            <a:endParaRPr lang="en-GB"/>
          </a:p>
        </p:txBody>
      </p:sp>
    </p:spTree>
    <p:extLst>
      <p:ext uri="{BB962C8B-B14F-4D97-AF65-F5344CB8AC3E}">
        <p14:creationId xmlns:p14="http://schemas.microsoft.com/office/powerpoint/2010/main" val="2530425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77DB4A-270A-84CB-D671-791836B4271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8F5B55E6-29B9-1F6A-73DD-9B3528BF8F4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1BF860CD-D388-A567-A277-4B972CA1135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D2AF569-7ED8-06BF-4F05-E28A0880E433}"/>
              </a:ext>
            </a:extLst>
          </p:cNvPr>
          <p:cNvSpPr>
            <a:spLocks noGrp="1"/>
          </p:cNvSpPr>
          <p:nvPr>
            <p:ph type="dt" sz="half" idx="10"/>
          </p:nvPr>
        </p:nvSpPr>
        <p:spPr/>
        <p:txBody>
          <a:bodyPr/>
          <a:lstStyle/>
          <a:p>
            <a:fld id="{421EEC1A-3CAA-4810-B3F6-548DFB254FB8}" type="datetimeFigureOut">
              <a:rPr lang="en-GB" smtClean="0"/>
              <a:t>17/02/2025</a:t>
            </a:fld>
            <a:endParaRPr lang="en-GB"/>
          </a:p>
        </p:txBody>
      </p:sp>
      <p:sp>
        <p:nvSpPr>
          <p:cNvPr id="6" name="Footer Placeholder 5">
            <a:extLst>
              <a:ext uri="{FF2B5EF4-FFF2-40B4-BE49-F238E27FC236}">
                <a16:creationId xmlns:a16="http://schemas.microsoft.com/office/drawing/2014/main" id="{84C7B751-A544-D759-0975-65702B34E51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2978812-2FF1-DAC1-77EE-18C9ACC42051}"/>
              </a:ext>
            </a:extLst>
          </p:cNvPr>
          <p:cNvSpPr>
            <a:spLocks noGrp="1"/>
          </p:cNvSpPr>
          <p:nvPr>
            <p:ph type="sldNum" sz="quarter" idx="12"/>
          </p:nvPr>
        </p:nvSpPr>
        <p:spPr/>
        <p:txBody>
          <a:bodyPr/>
          <a:lstStyle/>
          <a:p>
            <a:fld id="{263BF7BC-9C29-4DB7-9B4E-E5B43BB2EDE6}" type="slidenum">
              <a:rPr lang="en-GB" smtClean="0"/>
              <a:t>‹#›</a:t>
            </a:fld>
            <a:endParaRPr lang="en-GB"/>
          </a:p>
        </p:txBody>
      </p:sp>
    </p:spTree>
    <p:extLst>
      <p:ext uri="{BB962C8B-B14F-4D97-AF65-F5344CB8AC3E}">
        <p14:creationId xmlns:p14="http://schemas.microsoft.com/office/powerpoint/2010/main" val="34566332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theme" Target="../theme/theme3.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6.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theme" Target="../theme/theme4.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04E266F-82D9-4536-6192-1C1EDB9C4BD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ADDA18C-F406-36ED-A5FA-D8E123A64DE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B569A29-035E-DF96-59C5-99557856694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1EEC1A-3CAA-4810-B3F6-548DFB254FB8}" type="datetimeFigureOut">
              <a:rPr lang="en-GB" smtClean="0"/>
              <a:t>17/02/2025</a:t>
            </a:fld>
            <a:endParaRPr lang="en-GB"/>
          </a:p>
        </p:txBody>
      </p:sp>
      <p:sp>
        <p:nvSpPr>
          <p:cNvPr id="5" name="Footer Placeholder 4">
            <a:extLst>
              <a:ext uri="{FF2B5EF4-FFF2-40B4-BE49-F238E27FC236}">
                <a16:creationId xmlns:a16="http://schemas.microsoft.com/office/drawing/2014/main" id="{AD541159-4BF0-FF11-2F04-F453FACF111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57559341-2C28-A904-6623-F8528D52859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BF7BC-9C29-4DB7-9B4E-E5B43BB2EDE6}" type="slidenum">
              <a:rPr lang="en-GB" smtClean="0"/>
              <a:t>‹#›</a:t>
            </a:fld>
            <a:endParaRPr lang="en-GB"/>
          </a:p>
        </p:txBody>
      </p:sp>
    </p:spTree>
    <p:extLst>
      <p:ext uri="{BB962C8B-B14F-4D97-AF65-F5344CB8AC3E}">
        <p14:creationId xmlns:p14="http://schemas.microsoft.com/office/powerpoint/2010/main" val="28454768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B1598F9-DB53-42B3-A24B-83B75013FDC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364B927-31D2-421B-9E4E-1FD9CE5CF4E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83CBA94-8FE5-4F92-8498-8C4A868836C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6A552DE-9C21-40FB-9DCD-C853E0B58FFA}" type="datetimeFigureOut">
              <a:rPr lang="en-GB" smtClean="0"/>
              <a:t>17/02/2025</a:t>
            </a:fld>
            <a:endParaRPr lang="en-GB"/>
          </a:p>
        </p:txBody>
      </p:sp>
      <p:sp>
        <p:nvSpPr>
          <p:cNvPr id="5" name="Footer Placeholder 4">
            <a:extLst>
              <a:ext uri="{FF2B5EF4-FFF2-40B4-BE49-F238E27FC236}">
                <a16:creationId xmlns:a16="http://schemas.microsoft.com/office/drawing/2014/main" id="{A158A41D-F0BC-4E46-8C51-FE95CB44105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066A884F-D6FF-45C8-8D0D-16B1DA3A8F9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B0AF9A1-9D5B-45B2-AB32-5E0A58254EB2}" type="slidenum">
              <a:rPr lang="en-GB" smtClean="0"/>
              <a:t>‹#›</a:t>
            </a:fld>
            <a:endParaRPr lang="en-GB"/>
          </a:p>
        </p:txBody>
      </p:sp>
    </p:spTree>
    <p:extLst>
      <p:ext uri="{BB962C8B-B14F-4D97-AF65-F5344CB8AC3E}">
        <p14:creationId xmlns:p14="http://schemas.microsoft.com/office/powerpoint/2010/main" val="130917631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73ED0CC-082F-4160-86E5-0D6041F12778}" type="datetime1">
              <a:rPr lang="en-US" smtClean="0"/>
              <a:t>2/17/2025</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3A98EE3D-8CD1-4C3F-BD1C-C98C9596463C}" type="slidenum">
              <a:rPr lang="en-US" smtClean="0"/>
              <a:t>‹#›</a:t>
            </a:fld>
            <a:endParaRPr lang="en-US" dirty="0"/>
          </a:p>
        </p:txBody>
      </p:sp>
    </p:spTree>
    <p:extLst>
      <p:ext uri="{BB962C8B-B14F-4D97-AF65-F5344CB8AC3E}">
        <p14:creationId xmlns:p14="http://schemas.microsoft.com/office/powerpoint/2010/main" val="230899054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Lst>
  <p:hf sldNum="0"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DE8C2ED-E891-6427-C391-2A6579A0722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2B86936-9CDA-DE99-2891-FC05FC87205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3E59730-9260-EBA5-2A28-059689D0AD6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4468F6D-13D5-4D97-B734-B33CFA07E2C9}" type="datetimeFigureOut">
              <a:rPr lang="en-GB" smtClean="0"/>
              <a:t>17/02/2025</a:t>
            </a:fld>
            <a:endParaRPr lang="en-GB"/>
          </a:p>
        </p:txBody>
      </p:sp>
      <p:sp>
        <p:nvSpPr>
          <p:cNvPr id="5" name="Footer Placeholder 4">
            <a:extLst>
              <a:ext uri="{FF2B5EF4-FFF2-40B4-BE49-F238E27FC236}">
                <a16:creationId xmlns:a16="http://schemas.microsoft.com/office/drawing/2014/main" id="{F4E38D47-5C6F-8661-7C08-640EB3C9052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1544602E-B3DA-7022-7ABE-F68F9F441D3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FD17728-4937-47FD-830F-056867AD0FF6}" type="slidenum">
              <a:rPr lang="en-GB" smtClean="0"/>
              <a:t>‹#›</a:t>
            </a:fld>
            <a:endParaRPr lang="en-GB"/>
          </a:p>
        </p:txBody>
      </p:sp>
    </p:spTree>
    <p:extLst>
      <p:ext uri="{BB962C8B-B14F-4D97-AF65-F5344CB8AC3E}">
        <p14:creationId xmlns:p14="http://schemas.microsoft.com/office/powerpoint/2010/main" val="3278719505"/>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gwg10@aber.ac.uk"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 Id="rId5" Type="http://schemas.openxmlformats.org/officeDocument/2006/relationships/image" Target="../media/image23.png"/><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39.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39.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39.xml"/><Relationship Id="rId5" Type="http://schemas.openxmlformats.org/officeDocument/2006/relationships/image" Target="../media/image16.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6CDA21F-E7AF-4C75-8395-33F58D5B0E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AE1C45F0-260A-458C-96ED-C1F6D21512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 y="1216597"/>
            <a:ext cx="731521" cy="673460"/>
            <a:chOff x="3940602" y="308034"/>
            <a:chExt cx="2116791" cy="3428999"/>
          </a:xfrm>
          <a:solidFill>
            <a:schemeClr val="accent4"/>
          </a:solidFill>
        </p:grpSpPr>
        <p:sp>
          <p:nvSpPr>
            <p:cNvPr id="11" name="Rectangle 10">
              <a:extLst>
                <a:ext uri="{FF2B5EF4-FFF2-40B4-BE49-F238E27FC236}">
                  <a16:creationId xmlns:a16="http://schemas.microsoft.com/office/drawing/2014/main" id="{A6604B49-AD5C-4590-B051-06C8222ECD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43ECCAF-29C5-4537-947C-7EA1292463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ED49787B-8DE6-4467-AD0A-8DECC6E0C2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D5B0017B-2ECA-49AF-B397-DC140825DF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79" y="613954"/>
            <a:ext cx="10907487" cy="189411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D867E8D3-35F4-FB6E-F1E6-7F14C1E7B491}"/>
              </a:ext>
            </a:extLst>
          </p:cNvPr>
          <p:cNvSpPr txBox="1"/>
          <p:nvPr/>
        </p:nvSpPr>
        <p:spPr>
          <a:xfrm>
            <a:off x="1043631" y="809898"/>
            <a:ext cx="9942716" cy="1554480"/>
          </a:xfrm>
          <a:prstGeom prst="rect">
            <a:avLst/>
          </a:prstGeom>
        </p:spPr>
        <p:txBody>
          <a:bodyPr vert="horz" lIns="91440" tIns="45720" rIns="91440" bIns="45720" rtlCol="0" anchor="ctr">
            <a:normAutofit/>
          </a:bodyPr>
          <a:lstStyle/>
          <a:p>
            <a:pPr algn="ctr">
              <a:lnSpc>
                <a:spcPct val="90000"/>
              </a:lnSpc>
              <a:spcBef>
                <a:spcPct val="0"/>
              </a:spcBef>
              <a:spcAft>
                <a:spcPts val="600"/>
              </a:spcAft>
            </a:pPr>
            <a:r>
              <a:rPr lang="en-US" sz="4800" b="1" kern="1200" dirty="0">
                <a:solidFill>
                  <a:schemeClr val="tx1"/>
                </a:solidFill>
                <a:effectLst/>
                <a:latin typeface="+mj-lt"/>
                <a:ea typeface="+mj-ea"/>
                <a:cs typeface="+mj-cs"/>
              </a:rPr>
              <a:t>Trauma and Crime. </a:t>
            </a:r>
          </a:p>
          <a:p>
            <a:pPr algn="ctr">
              <a:lnSpc>
                <a:spcPct val="90000"/>
              </a:lnSpc>
              <a:spcBef>
                <a:spcPct val="0"/>
              </a:spcBef>
              <a:spcAft>
                <a:spcPts val="600"/>
              </a:spcAft>
            </a:pPr>
            <a:r>
              <a:rPr lang="en-US" sz="4800" b="1" kern="1200" dirty="0">
                <a:solidFill>
                  <a:schemeClr val="tx1"/>
                </a:solidFill>
                <a:effectLst/>
                <a:latin typeface="+mj-lt"/>
                <a:ea typeface="+mj-ea"/>
                <a:cs typeface="+mj-cs"/>
              </a:rPr>
              <a:t>What’s the Connection?</a:t>
            </a:r>
            <a:endParaRPr lang="en-US" sz="4800" b="1" kern="1200" dirty="0">
              <a:solidFill>
                <a:schemeClr val="tx1"/>
              </a:solidFill>
              <a:latin typeface="+mj-lt"/>
              <a:ea typeface="+mj-ea"/>
              <a:cs typeface="+mj-cs"/>
            </a:endParaRPr>
          </a:p>
        </p:txBody>
      </p:sp>
      <p:sp>
        <p:nvSpPr>
          <p:cNvPr id="2" name="TextBox 1">
            <a:extLst>
              <a:ext uri="{FF2B5EF4-FFF2-40B4-BE49-F238E27FC236}">
                <a16:creationId xmlns:a16="http://schemas.microsoft.com/office/drawing/2014/main" id="{83323552-BB87-62A6-1604-2174F5D643B5}"/>
              </a:ext>
            </a:extLst>
          </p:cNvPr>
          <p:cNvSpPr txBox="1"/>
          <p:nvPr/>
        </p:nvSpPr>
        <p:spPr>
          <a:xfrm>
            <a:off x="1045028" y="3017522"/>
            <a:ext cx="9941319" cy="3124658"/>
          </a:xfrm>
          <a:prstGeom prst="rect">
            <a:avLst/>
          </a:prstGeom>
        </p:spPr>
        <p:txBody>
          <a:bodyPr vert="horz" lIns="91440" tIns="45720" rIns="91440" bIns="45720" rtlCol="0" anchor="ctr">
            <a:normAutofit/>
          </a:bodyPr>
          <a:lstStyle/>
          <a:p>
            <a:pPr indent="-228600">
              <a:lnSpc>
                <a:spcPct val="90000"/>
              </a:lnSpc>
              <a:spcAft>
                <a:spcPts val="600"/>
              </a:spcAft>
              <a:buFont typeface="Arial" panose="020B0604020202020204" pitchFamily="34" charset="0"/>
              <a:buChar char="•"/>
            </a:pPr>
            <a:r>
              <a:rPr lang="en-US" sz="2400" dirty="0"/>
              <a:t>Gwyn Griffith - </a:t>
            </a:r>
            <a:r>
              <a:rPr lang="en-US" sz="2400" dirty="0">
                <a:hlinkClick r:id="rId2"/>
              </a:rPr>
              <a:t>gwg10@aber.ac.uk</a:t>
            </a:r>
            <a:endParaRPr lang="en-US" sz="2400" dirty="0"/>
          </a:p>
          <a:p>
            <a:pPr indent="-228600">
              <a:lnSpc>
                <a:spcPct val="90000"/>
              </a:lnSpc>
              <a:spcAft>
                <a:spcPts val="600"/>
              </a:spcAft>
              <a:buFont typeface="Arial" panose="020B0604020202020204" pitchFamily="34" charset="0"/>
              <a:buChar char="•"/>
            </a:pPr>
            <a:r>
              <a:rPr lang="en-US" sz="2400" dirty="0"/>
              <a:t>Dr Gareth Norris &amp; Gwenann Jones</a:t>
            </a:r>
          </a:p>
        </p:txBody>
      </p:sp>
      <p:cxnSp>
        <p:nvCxnSpPr>
          <p:cNvPr id="17" name="Straight Connector 16">
            <a:extLst>
              <a:ext uri="{FF2B5EF4-FFF2-40B4-BE49-F238E27FC236}">
                <a16:creationId xmlns:a16="http://schemas.microsoft.com/office/drawing/2014/main" id="{6CF1BAF6-AD41-4082-B212-8A1F9A2E877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485313"/>
            <a:ext cx="105156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080446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11EEB76-67F5-AFB0-ECAE-F9925AD88781}"/>
              </a:ext>
            </a:extLst>
          </p:cNvPr>
          <p:cNvPicPr>
            <a:picLocks noChangeAspect="1"/>
          </p:cNvPicPr>
          <p:nvPr/>
        </p:nvPicPr>
        <p:blipFill>
          <a:blip r:embed="rId2"/>
          <a:stretch>
            <a:fillRect/>
          </a:stretch>
        </p:blipFill>
        <p:spPr>
          <a:xfrm>
            <a:off x="810084" y="765504"/>
            <a:ext cx="5717628" cy="5133953"/>
          </a:xfrm>
          <a:prstGeom prst="rect">
            <a:avLst/>
          </a:prstGeom>
        </p:spPr>
      </p:pic>
      <p:sp>
        <p:nvSpPr>
          <p:cNvPr id="4" name="TextBox 3">
            <a:extLst>
              <a:ext uri="{FF2B5EF4-FFF2-40B4-BE49-F238E27FC236}">
                <a16:creationId xmlns:a16="http://schemas.microsoft.com/office/drawing/2014/main" id="{6F5759CF-4DCA-73CD-77FD-D69320A412C5}"/>
              </a:ext>
            </a:extLst>
          </p:cNvPr>
          <p:cNvSpPr txBox="1"/>
          <p:nvPr/>
        </p:nvSpPr>
        <p:spPr>
          <a:xfrm>
            <a:off x="111760" y="6272881"/>
            <a:ext cx="11917680"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ns: Not statistically significant **: Statistically significant at 99% level. Effect sizes after 1, 2, 3 and 4 </a:t>
            </a:r>
            <a:r>
              <a:rPr kumimoji="0" lang="en-GB" sz="1200" b="0" i="0" u="none" strike="noStrike" kern="1200" cap="none" spc="0" normalizeH="0" baseline="0" noProof="0" dirty="0" err="1">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yrs</a:t>
            </a:r>
            <a:r>
              <a:rPr kumimoji="0" lang="en-GB"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 were 0.23, 0.30. 0.30 and 0.37 respectively. These are medium effect sizes (Cohen, 1992) and correspond to a 71, 79, 66 and 70% reduction in the number of individuals going on to offend in the prevention’s subgroup relative to the statutory subgroup.</a:t>
            </a: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TextBox 4">
            <a:extLst>
              <a:ext uri="{FF2B5EF4-FFF2-40B4-BE49-F238E27FC236}">
                <a16:creationId xmlns:a16="http://schemas.microsoft.com/office/drawing/2014/main" id="{2388A070-6D91-BDBD-88A4-BD75CDFC3AD8}"/>
              </a:ext>
            </a:extLst>
          </p:cNvPr>
          <p:cNvSpPr txBox="1"/>
          <p:nvPr/>
        </p:nvSpPr>
        <p:spPr>
          <a:xfrm>
            <a:off x="5921922" y="3499157"/>
            <a:ext cx="451944" cy="307777"/>
          </a:xfrm>
          <a:prstGeom prst="rect">
            <a:avLst/>
          </a:prstGeom>
          <a:noFill/>
        </p:spPr>
        <p:txBody>
          <a:bodyPr wrap="square" rtlCol="0">
            <a:spAutoFit/>
          </a:bodyPr>
          <a:lstStyle/>
          <a:p>
            <a:r>
              <a:rPr lang="en-GB" sz="1400" dirty="0">
                <a:solidFill>
                  <a:srgbClr val="FFFF00"/>
                </a:solidFill>
              </a:rPr>
              <a:t>**</a:t>
            </a:r>
          </a:p>
        </p:txBody>
      </p:sp>
      <p:sp>
        <p:nvSpPr>
          <p:cNvPr id="6" name="TextBox 5">
            <a:extLst>
              <a:ext uri="{FF2B5EF4-FFF2-40B4-BE49-F238E27FC236}">
                <a16:creationId xmlns:a16="http://schemas.microsoft.com/office/drawing/2014/main" id="{189F42EA-0DA0-DCA4-842E-05F854831275}"/>
              </a:ext>
            </a:extLst>
          </p:cNvPr>
          <p:cNvSpPr txBox="1"/>
          <p:nvPr/>
        </p:nvSpPr>
        <p:spPr>
          <a:xfrm>
            <a:off x="5695950" y="3708913"/>
            <a:ext cx="451944" cy="307777"/>
          </a:xfrm>
          <a:prstGeom prst="rect">
            <a:avLst/>
          </a:prstGeom>
          <a:noFill/>
        </p:spPr>
        <p:txBody>
          <a:bodyPr wrap="square" rtlCol="0">
            <a:spAutoFit/>
          </a:bodyPr>
          <a:lstStyle/>
          <a:p>
            <a:r>
              <a:rPr lang="en-GB" sz="1400" dirty="0">
                <a:solidFill>
                  <a:srgbClr val="FFFF00"/>
                </a:solidFill>
              </a:rPr>
              <a:t>**</a:t>
            </a:r>
          </a:p>
        </p:txBody>
      </p:sp>
      <p:sp>
        <p:nvSpPr>
          <p:cNvPr id="7" name="TextBox 6">
            <a:extLst>
              <a:ext uri="{FF2B5EF4-FFF2-40B4-BE49-F238E27FC236}">
                <a16:creationId xmlns:a16="http://schemas.microsoft.com/office/drawing/2014/main" id="{FDFA690B-DAE6-E0BD-6BD3-56FB9B2441D9}"/>
              </a:ext>
            </a:extLst>
          </p:cNvPr>
          <p:cNvSpPr txBox="1"/>
          <p:nvPr/>
        </p:nvSpPr>
        <p:spPr>
          <a:xfrm>
            <a:off x="5392005" y="4042582"/>
            <a:ext cx="451944" cy="307777"/>
          </a:xfrm>
          <a:prstGeom prst="rect">
            <a:avLst/>
          </a:prstGeom>
          <a:noFill/>
        </p:spPr>
        <p:txBody>
          <a:bodyPr wrap="square" rtlCol="0">
            <a:spAutoFit/>
          </a:bodyPr>
          <a:lstStyle/>
          <a:p>
            <a:r>
              <a:rPr lang="en-GB" sz="1400" dirty="0">
                <a:solidFill>
                  <a:srgbClr val="FFFF00"/>
                </a:solidFill>
              </a:rPr>
              <a:t>**</a:t>
            </a:r>
          </a:p>
        </p:txBody>
      </p:sp>
      <p:sp>
        <p:nvSpPr>
          <p:cNvPr id="8" name="TextBox 7">
            <a:extLst>
              <a:ext uri="{FF2B5EF4-FFF2-40B4-BE49-F238E27FC236}">
                <a16:creationId xmlns:a16="http://schemas.microsoft.com/office/drawing/2014/main" id="{54DA9FDE-FA9F-9F39-CC4C-460C35A498B1}"/>
              </a:ext>
            </a:extLst>
          </p:cNvPr>
          <p:cNvSpPr txBox="1"/>
          <p:nvPr/>
        </p:nvSpPr>
        <p:spPr>
          <a:xfrm>
            <a:off x="5101767" y="4042583"/>
            <a:ext cx="451944" cy="307777"/>
          </a:xfrm>
          <a:prstGeom prst="rect">
            <a:avLst/>
          </a:prstGeom>
          <a:noFill/>
        </p:spPr>
        <p:txBody>
          <a:bodyPr wrap="square" rtlCol="0">
            <a:spAutoFit/>
          </a:bodyPr>
          <a:lstStyle/>
          <a:p>
            <a:r>
              <a:rPr lang="en-GB" sz="1400" dirty="0">
                <a:solidFill>
                  <a:srgbClr val="FFFF00"/>
                </a:solidFill>
              </a:rPr>
              <a:t>**</a:t>
            </a:r>
          </a:p>
        </p:txBody>
      </p:sp>
      <p:sp>
        <p:nvSpPr>
          <p:cNvPr id="9" name="TextBox 8">
            <a:extLst>
              <a:ext uri="{FF2B5EF4-FFF2-40B4-BE49-F238E27FC236}">
                <a16:creationId xmlns:a16="http://schemas.microsoft.com/office/drawing/2014/main" id="{E5C38078-2069-C46D-BB34-74634D3079C7}"/>
              </a:ext>
            </a:extLst>
          </p:cNvPr>
          <p:cNvSpPr txBox="1"/>
          <p:nvPr/>
        </p:nvSpPr>
        <p:spPr>
          <a:xfrm rot="10800000" flipH="1" flipV="1">
            <a:off x="2636520" y="4042583"/>
            <a:ext cx="378373" cy="307777"/>
          </a:xfrm>
          <a:prstGeom prst="rect">
            <a:avLst/>
          </a:prstGeom>
          <a:noFill/>
        </p:spPr>
        <p:txBody>
          <a:bodyPr wrap="square" rtlCol="0">
            <a:spAutoFit/>
          </a:bodyPr>
          <a:lstStyle/>
          <a:p>
            <a:r>
              <a:rPr lang="en-GB" sz="1400" dirty="0">
                <a:solidFill>
                  <a:srgbClr val="FFFF00"/>
                </a:solidFill>
              </a:rPr>
              <a:t>ns</a:t>
            </a:r>
          </a:p>
        </p:txBody>
      </p:sp>
      <p:sp>
        <p:nvSpPr>
          <p:cNvPr id="10" name="TextBox 9">
            <a:extLst>
              <a:ext uri="{FF2B5EF4-FFF2-40B4-BE49-F238E27FC236}">
                <a16:creationId xmlns:a16="http://schemas.microsoft.com/office/drawing/2014/main" id="{0DD9EB4D-0BBB-17E8-6179-7B57ABFEDCCB}"/>
              </a:ext>
            </a:extLst>
          </p:cNvPr>
          <p:cNvSpPr txBox="1"/>
          <p:nvPr/>
        </p:nvSpPr>
        <p:spPr>
          <a:xfrm rot="10800000" flipH="1" flipV="1">
            <a:off x="2915283" y="3499157"/>
            <a:ext cx="378373" cy="307777"/>
          </a:xfrm>
          <a:prstGeom prst="rect">
            <a:avLst/>
          </a:prstGeom>
          <a:noFill/>
        </p:spPr>
        <p:txBody>
          <a:bodyPr wrap="square" rtlCol="0">
            <a:spAutoFit/>
          </a:bodyPr>
          <a:lstStyle/>
          <a:p>
            <a:r>
              <a:rPr lang="en-GB" sz="1400" dirty="0">
                <a:solidFill>
                  <a:srgbClr val="FFFF00"/>
                </a:solidFill>
              </a:rPr>
              <a:t>ns</a:t>
            </a:r>
          </a:p>
        </p:txBody>
      </p:sp>
      <p:sp>
        <p:nvSpPr>
          <p:cNvPr id="11" name="TextBox 10">
            <a:extLst>
              <a:ext uri="{FF2B5EF4-FFF2-40B4-BE49-F238E27FC236}">
                <a16:creationId xmlns:a16="http://schemas.microsoft.com/office/drawing/2014/main" id="{B79C9078-D9C3-242F-7AE7-BFF7D6055F76}"/>
              </a:ext>
            </a:extLst>
          </p:cNvPr>
          <p:cNvSpPr txBox="1"/>
          <p:nvPr/>
        </p:nvSpPr>
        <p:spPr>
          <a:xfrm rot="10800000" flipH="1" flipV="1">
            <a:off x="3148241" y="3004668"/>
            <a:ext cx="378373" cy="307777"/>
          </a:xfrm>
          <a:prstGeom prst="rect">
            <a:avLst/>
          </a:prstGeom>
          <a:noFill/>
        </p:spPr>
        <p:txBody>
          <a:bodyPr wrap="square" rtlCol="0">
            <a:spAutoFit/>
          </a:bodyPr>
          <a:lstStyle/>
          <a:p>
            <a:r>
              <a:rPr lang="en-GB" sz="1400" dirty="0">
                <a:solidFill>
                  <a:srgbClr val="FFFF00"/>
                </a:solidFill>
              </a:rPr>
              <a:t>ns</a:t>
            </a:r>
          </a:p>
        </p:txBody>
      </p:sp>
      <p:sp>
        <p:nvSpPr>
          <p:cNvPr id="12" name="TextBox 11">
            <a:extLst>
              <a:ext uri="{FF2B5EF4-FFF2-40B4-BE49-F238E27FC236}">
                <a16:creationId xmlns:a16="http://schemas.microsoft.com/office/drawing/2014/main" id="{0747640F-89FD-97B3-C469-967C40842B12}"/>
              </a:ext>
            </a:extLst>
          </p:cNvPr>
          <p:cNvSpPr txBox="1"/>
          <p:nvPr/>
        </p:nvSpPr>
        <p:spPr>
          <a:xfrm rot="10800000" flipH="1" flipV="1">
            <a:off x="3479711" y="2477355"/>
            <a:ext cx="378373" cy="307777"/>
          </a:xfrm>
          <a:prstGeom prst="rect">
            <a:avLst/>
          </a:prstGeom>
          <a:noFill/>
        </p:spPr>
        <p:txBody>
          <a:bodyPr wrap="square" rtlCol="0">
            <a:spAutoFit/>
          </a:bodyPr>
          <a:lstStyle/>
          <a:p>
            <a:r>
              <a:rPr lang="en-GB" sz="1400" dirty="0">
                <a:solidFill>
                  <a:srgbClr val="FFFF00"/>
                </a:solidFill>
              </a:rPr>
              <a:t>ns</a:t>
            </a:r>
          </a:p>
        </p:txBody>
      </p:sp>
      <p:sp>
        <p:nvSpPr>
          <p:cNvPr id="2" name="TextBox 1">
            <a:extLst>
              <a:ext uri="{FF2B5EF4-FFF2-40B4-BE49-F238E27FC236}">
                <a16:creationId xmlns:a16="http://schemas.microsoft.com/office/drawing/2014/main" id="{47CD2824-1058-FACD-BE78-EB6F4B1F9596}"/>
              </a:ext>
            </a:extLst>
          </p:cNvPr>
          <p:cNvSpPr txBox="1"/>
          <p:nvPr/>
        </p:nvSpPr>
        <p:spPr>
          <a:xfrm>
            <a:off x="2505075" y="44986"/>
            <a:ext cx="7486650" cy="523220"/>
          </a:xfrm>
          <a:prstGeom prst="rect">
            <a:avLst/>
          </a:prstGeom>
          <a:noFill/>
        </p:spPr>
        <p:txBody>
          <a:bodyPr wrap="square" rtlCol="0">
            <a:spAutoFit/>
          </a:bodyPr>
          <a:lstStyle/>
          <a:p>
            <a:pPr algn="ctr"/>
            <a:r>
              <a:rPr lang="en-GB" sz="2800" b="1" dirty="0"/>
              <a:t>Prevention – OUTCOMES (</a:t>
            </a:r>
            <a:r>
              <a:rPr lang="en-GB" sz="2800" b="1" dirty="0" err="1"/>
              <a:t>Gwenann</a:t>
            </a:r>
            <a:r>
              <a:rPr lang="en-GB" sz="2800" b="1" dirty="0"/>
              <a:t> Jones, 2023)</a:t>
            </a:r>
          </a:p>
        </p:txBody>
      </p:sp>
      <p:sp>
        <p:nvSpPr>
          <p:cNvPr id="14" name="TextBox 13">
            <a:extLst>
              <a:ext uri="{FF2B5EF4-FFF2-40B4-BE49-F238E27FC236}">
                <a16:creationId xmlns:a16="http://schemas.microsoft.com/office/drawing/2014/main" id="{2A18CC2D-5E30-BF83-8693-BED5D7BB49E3}"/>
              </a:ext>
            </a:extLst>
          </p:cNvPr>
          <p:cNvSpPr txBox="1"/>
          <p:nvPr/>
        </p:nvSpPr>
        <p:spPr>
          <a:xfrm>
            <a:off x="7203440" y="1604286"/>
            <a:ext cx="4460240" cy="3416320"/>
          </a:xfrm>
          <a:prstGeom prst="rect">
            <a:avLst/>
          </a:prstGeom>
          <a:noFill/>
        </p:spPr>
        <p:txBody>
          <a:bodyPr wrap="square" rtlCol="0">
            <a:spAutoFit/>
          </a:bodyPr>
          <a:lstStyle/>
          <a:p>
            <a:pPr marL="285750" indent="-285750">
              <a:buFont typeface="Arial" panose="020B0604020202020204" pitchFamily="34" charset="0"/>
              <a:buChar char="•"/>
            </a:pPr>
            <a:r>
              <a:rPr lang="en-GB" dirty="0"/>
              <a:t>Males (aged 10 to 17 </a:t>
            </a:r>
            <a:r>
              <a:rPr lang="en-GB" dirty="0" err="1"/>
              <a:t>yrs</a:t>
            </a:r>
            <a:r>
              <a:rPr lang="en-GB" dirty="0"/>
              <a:t> on referral to YOT) assessed (with validated risk assessment tool) as being at medium or high risk of offending on referral (2014 to 2018).</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Tracked for at least 4 </a:t>
            </a:r>
            <a:r>
              <a:rPr lang="en-GB" dirty="0" err="1"/>
              <a:t>yrs</a:t>
            </a:r>
            <a:r>
              <a:rPr lang="en-GB" dirty="0"/>
              <a:t> post initial referral.</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95% adolescent offenders with 1-3 ACEs and low levels of serious trauma related factors</a:t>
            </a:r>
          </a:p>
        </p:txBody>
      </p:sp>
    </p:spTree>
    <p:extLst>
      <p:ext uri="{BB962C8B-B14F-4D97-AF65-F5344CB8AC3E}">
        <p14:creationId xmlns:p14="http://schemas.microsoft.com/office/powerpoint/2010/main" val="36678369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38"/>
            <a:ext cx="8229600" cy="634082"/>
          </a:xfrm>
        </p:spPr>
        <p:txBody>
          <a:bodyPr>
            <a:normAutofit fontScale="90000"/>
          </a:bodyPr>
          <a:lstStyle/>
          <a:p>
            <a:r>
              <a:rPr lang="en-GB" dirty="0"/>
              <a:t>ACEs – Adverse Childhood Experiences</a:t>
            </a:r>
          </a:p>
        </p:txBody>
      </p:sp>
      <p:sp>
        <p:nvSpPr>
          <p:cNvPr id="3" name="Content Placeholder 2"/>
          <p:cNvSpPr>
            <a:spLocks noGrp="1"/>
          </p:cNvSpPr>
          <p:nvPr>
            <p:ph sz="quarter" idx="1"/>
          </p:nvPr>
        </p:nvSpPr>
        <p:spPr>
          <a:xfrm>
            <a:off x="1981200" y="1052736"/>
            <a:ext cx="8219256" cy="5688632"/>
          </a:xfrm>
        </p:spPr>
        <p:txBody>
          <a:bodyPr>
            <a:normAutofit fontScale="77500" lnSpcReduction="20000"/>
          </a:bodyPr>
          <a:lstStyle/>
          <a:p>
            <a:r>
              <a:rPr lang="en-GB" dirty="0">
                <a:solidFill>
                  <a:srgbClr val="7030A0"/>
                </a:solidFill>
              </a:rPr>
              <a:t>Emotional abuse &amp; neglect (including verbal abuse)</a:t>
            </a:r>
          </a:p>
          <a:p>
            <a:r>
              <a:rPr lang="en-GB" dirty="0">
                <a:solidFill>
                  <a:srgbClr val="7030A0"/>
                </a:solidFill>
              </a:rPr>
              <a:t>Household violence (domestic violence including violence from young person towards their family)</a:t>
            </a:r>
          </a:p>
          <a:p>
            <a:r>
              <a:rPr lang="en-GB" dirty="0">
                <a:solidFill>
                  <a:srgbClr val="7030A0"/>
                </a:solidFill>
              </a:rPr>
              <a:t>Physical abuse &amp; neglect</a:t>
            </a:r>
          </a:p>
          <a:p>
            <a:r>
              <a:rPr lang="en-GB" dirty="0">
                <a:solidFill>
                  <a:srgbClr val="7030A0"/>
                </a:solidFill>
              </a:rPr>
              <a:t>House hold substance misuse (including alcohol and drug abuse by young person)</a:t>
            </a:r>
          </a:p>
          <a:p>
            <a:r>
              <a:rPr lang="en-GB" dirty="0">
                <a:solidFill>
                  <a:srgbClr val="7030A0"/>
                </a:solidFill>
              </a:rPr>
              <a:t>Incarcerated household member</a:t>
            </a:r>
          </a:p>
          <a:p>
            <a:r>
              <a:rPr lang="en-GB" dirty="0">
                <a:solidFill>
                  <a:srgbClr val="7030A0"/>
                </a:solidFill>
              </a:rPr>
              <a:t>Parental separation (including loss of parent figure and fractured family relationships)</a:t>
            </a:r>
          </a:p>
          <a:p>
            <a:endParaRPr lang="en-GB" dirty="0">
              <a:solidFill>
                <a:srgbClr val="7030A0"/>
              </a:solidFill>
            </a:endParaRPr>
          </a:p>
          <a:p>
            <a:endParaRPr lang="en-GB" dirty="0">
              <a:solidFill>
                <a:srgbClr val="7030A0"/>
              </a:solidFill>
            </a:endParaRPr>
          </a:p>
          <a:p>
            <a:pPr marL="0" indent="0">
              <a:buNone/>
            </a:pPr>
            <a:r>
              <a:rPr lang="en-GB" sz="2000" dirty="0"/>
              <a:t>Young people who have experienced 4 or more are 20 x more likely to end up in custody, 15 x more likely to become a victim of violence, 15 x more likely to be violent towards others. Up to 16 x more likely to develop a substance misuse issue. </a:t>
            </a:r>
          </a:p>
          <a:p>
            <a:pPr marL="0" indent="0">
              <a:buNone/>
            </a:pPr>
            <a:endParaRPr lang="en-GB" sz="2000" dirty="0"/>
          </a:p>
          <a:p>
            <a:pPr marL="0" indent="0">
              <a:buNone/>
            </a:pPr>
            <a:r>
              <a:rPr lang="en-GB" sz="1600" dirty="0"/>
              <a:t>Fox, B.H. et al., 2015. Trauma changes everything: Examining the relationship between adverse childhood experiences and serious, violent and chronic juvenile offenders. Child Abuse and Neglect, 46, pp 163-173. (study of 22,575 youth offenders in USA)</a:t>
            </a:r>
          </a:p>
          <a:p>
            <a:pPr marL="0" indent="0">
              <a:buNone/>
            </a:pPr>
            <a:r>
              <a:rPr lang="en-GB" sz="1600" dirty="0"/>
              <a:t>Bellis M.A. et al., 2015. Adverse Childhood Experiences and their impact on health harming behaviours in the Welsh adult population. Published by Public Health Wales.</a:t>
            </a:r>
          </a:p>
        </p:txBody>
      </p:sp>
    </p:spTree>
    <p:extLst>
      <p:ext uri="{BB962C8B-B14F-4D97-AF65-F5344CB8AC3E}">
        <p14:creationId xmlns:p14="http://schemas.microsoft.com/office/powerpoint/2010/main" val="36355990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23593" y="260649"/>
            <a:ext cx="6480720" cy="504056"/>
          </a:xfrm>
        </p:spPr>
        <p:txBody>
          <a:bodyPr>
            <a:normAutofit fontScale="90000"/>
          </a:bodyPr>
          <a:lstStyle/>
          <a:p>
            <a:pPr algn="ctr"/>
            <a:r>
              <a:rPr lang="en-GB" b="1" dirty="0">
                <a:solidFill>
                  <a:srgbClr val="7030A0"/>
                </a:solidFill>
              </a:rPr>
              <a:t>Other indicators</a:t>
            </a:r>
          </a:p>
        </p:txBody>
      </p:sp>
      <p:sp>
        <p:nvSpPr>
          <p:cNvPr id="3" name="Content Placeholder 2"/>
          <p:cNvSpPr>
            <a:spLocks noGrp="1"/>
          </p:cNvSpPr>
          <p:nvPr>
            <p:ph sz="quarter" idx="1"/>
          </p:nvPr>
        </p:nvSpPr>
        <p:spPr>
          <a:xfrm>
            <a:off x="1991544" y="980728"/>
            <a:ext cx="8208912" cy="5760640"/>
          </a:xfrm>
        </p:spPr>
        <p:txBody>
          <a:bodyPr>
            <a:normAutofit fontScale="85000" lnSpcReduction="20000"/>
          </a:bodyPr>
          <a:lstStyle/>
          <a:p>
            <a:pPr marL="0" indent="0">
              <a:buNone/>
            </a:pPr>
            <a:endParaRPr lang="en-GB" sz="2000" dirty="0"/>
          </a:p>
          <a:p>
            <a:r>
              <a:rPr lang="en-GB" sz="2600" dirty="0">
                <a:solidFill>
                  <a:srgbClr val="7030A0"/>
                </a:solidFill>
              </a:rPr>
              <a:t>Going missing</a:t>
            </a:r>
          </a:p>
          <a:p>
            <a:r>
              <a:rPr lang="en-GB" sz="2600" dirty="0">
                <a:solidFill>
                  <a:srgbClr val="7030A0"/>
                </a:solidFill>
              </a:rPr>
              <a:t>Gang or delinquent street group involvement</a:t>
            </a:r>
          </a:p>
          <a:p>
            <a:r>
              <a:rPr lang="en-GB" sz="2600" dirty="0">
                <a:solidFill>
                  <a:srgbClr val="7030A0"/>
                </a:solidFill>
              </a:rPr>
              <a:t>Victims of youth violence or exploitation</a:t>
            </a:r>
          </a:p>
          <a:p>
            <a:r>
              <a:rPr lang="en-GB" sz="2600" dirty="0">
                <a:solidFill>
                  <a:srgbClr val="7030A0"/>
                </a:solidFill>
              </a:rPr>
              <a:t>Early onset of behaviour difficulties</a:t>
            </a:r>
          </a:p>
          <a:p>
            <a:r>
              <a:rPr lang="en-GB" sz="2600" dirty="0">
                <a:solidFill>
                  <a:srgbClr val="7030A0"/>
                </a:solidFill>
              </a:rPr>
              <a:t>School attendance issues, exclusions and attendance at specialist education provision.</a:t>
            </a:r>
          </a:p>
          <a:p>
            <a:r>
              <a:rPr lang="en-GB" sz="2600" dirty="0">
                <a:solidFill>
                  <a:srgbClr val="7030A0"/>
                </a:solidFill>
              </a:rPr>
              <a:t>Violence, threats or aggressive behaviour towards staff.</a:t>
            </a:r>
          </a:p>
          <a:p>
            <a:r>
              <a:rPr lang="en-GB" sz="2600" dirty="0">
                <a:solidFill>
                  <a:srgbClr val="7030A0"/>
                </a:solidFill>
              </a:rPr>
              <a:t>Attachment issues to one or more parent.</a:t>
            </a:r>
          </a:p>
          <a:p>
            <a:r>
              <a:rPr lang="en-GB" sz="2600" dirty="0">
                <a:solidFill>
                  <a:srgbClr val="7030A0"/>
                </a:solidFill>
              </a:rPr>
              <a:t>Causing criminal damage to their home.</a:t>
            </a:r>
          </a:p>
          <a:p>
            <a:pPr marL="0" indent="0">
              <a:buNone/>
            </a:pPr>
            <a:endParaRPr lang="en-GB" sz="2000" dirty="0"/>
          </a:p>
          <a:p>
            <a:pPr marL="0" indent="0">
              <a:buNone/>
            </a:pPr>
            <a:r>
              <a:rPr lang="en-GB" sz="2000" dirty="0"/>
              <a:t>In the UK almost all (90%+) young people involved in serious case reviews following serious offences/child deaths and young people subject to statutory supervision by YOTs following court convictions have experienced 4 or more ACEs and/or above. </a:t>
            </a:r>
          </a:p>
          <a:p>
            <a:pPr marL="0" indent="0">
              <a:buNone/>
            </a:pPr>
            <a:r>
              <a:rPr lang="en-GB" sz="1600" dirty="0"/>
              <a:t>A.Chard (2016). Troubled lives Tragic consequences. Thematic review summary report, Tower Hamlets Safeguarding Children Board.</a:t>
            </a:r>
          </a:p>
          <a:p>
            <a:pPr marL="0" indent="0">
              <a:buNone/>
            </a:pPr>
            <a:endParaRPr lang="en-GB" sz="1600" dirty="0"/>
          </a:p>
          <a:p>
            <a:pPr marL="0" indent="0">
              <a:buNone/>
            </a:pPr>
            <a:r>
              <a:rPr lang="en-GB" sz="2200" b="1" dirty="0"/>
              <a:t>Young people who are involved in crime are also victims of crime.</a:t>
            </a:r>
          </a:p>
          <a:p>
            <a:pPr marL="0" indent="0">
              <a:buNone/>
            </a:pPr>
            <a:endParaRPr lang="en-GB" dirty="0"/>
          </a:p>
        </p:txBody>
      </p:sp>
    </p:spTree>
    <p:extLst>
      <p:ext uri="{BB962C8B-B14F-4D97-AF65-F5344CB8AC3E}">
        <p14:creationId xmlns:p14="http://schemas.microsoft.com/office/powerpoint/2010/main" val="42575039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271FA6-6EDF-2001-2EB6-1C236B71CEC7}"/>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1BE75FB9-2EAC-8353-E02D-BBA4682A0550}"/>
              </a:ext>
            </a:extLst>
          </p:cNvPr>
          <p:cNvSpPr txBox="1"/>
          <p:nvPr/>
        </p:nvSpPr>
        <p:spPr>
          <a:xfrm>
            <a:off x="1598572" y="2549249"/>
            <a:ext cx="10010139" cy="830997"/>
          </a:xfrm>
          <a:prstGeom prst="rect">
            <a:avLst/>
          </a:prstGeom>
          <a:noFill/>
        </p:spPr>
        <p:txBody>
          <a:bodyPr wrap="square" rtlCol="0">
            <a:spAutoFit/>
          </a:bodyPr>
          <a:lstStyle/>
          <a:p>
            <a:r>
              <a:rPr lang="en-GB" sz="2400" b="1" dirty="0">
                <a:solidFill>
                  <a:srgbClr val="FF0000"/>
                </a:solidFill>
              </a:rPr>
              <a:t>Are there risk factors that are specific to children that go on to become lifetime persistent offenders?</a:t>
            </a:r>
          </a:p>
        </p:txBody>
      </p:sp>
    </p:spTree>
    <p:extLst>
      <p:ext uri="{BB962C8B-B14F-4D97-AF65-F5344CB8AC3E}">
        <p14:creationId xmlns:p14="http://schemas.microsoft.com/office/powerpoint/2010/main" val="14678080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19AB64-C402-5F89-4973-F2FBE1F6FB32}"/>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B4207702-ED00-5387-9695-F300B4697636}"/>
              </a:ext>
            </a:extLst>
          </p:cNvPr>
          <p:cNvSpPr txBox="1"/>
          <p:nvPr/>
        </p:nvSpPr>
        <p:spPr>
          <a:xfrm>
            <a:off x="965200" y="1688465"/>
            <a:ext cx="9865359" cy="3477875"/>
          </a:xfrm>
          <a:prstGeom prst="rect">
            <a:avLst/>
          </a:prstGeom>
          <a:noFill/>
        </p:spPr>
        <p:txBody>
          <a:bodyPr wrap="square" rtlCol="0">
            <a:spAutoFit/>
          </a:bodyPr>
          <a:lstStyle/>
          <a:p>
            <a:r>
              <a:rPr lang="en-GB" sz="2000" dirty="0"/>
              <a:t>Detailed study of the multiagency case records held on 3 groups of individuals that had been supervised by Ceredigion YOT (</a:t>
            </a:r>
            <a:r>
              <a:rPr lang="en-GB" sz="2000" dirty="0" err="1"/>
              <a:t>Gwenann</a:t>
            </a:r>
            <a:r>
              <a:rPr lang="en-GB" sz="2000" dirty="0"/>
              <a:t> Jones, 2023).</a:t>
            </a:r>
          </a:p>
          <a:p>
            <a:endParaRPr lang="en-GB" sz="2000" dirty="0"/>
          </a:p>
          <a:p>
            <a:pPr marL="342900" indent="-342900">
              <a:buAutoNum type="arabicPeriod"/>
            </a:pPr>
            <a:r>
              <a:rPr lang="en-GB" sz="2000" dirty="0"/>
              <a:t>Vulnerable adolescents that did not offend</a:t>
            </a:r>
          </a:p>
          <a:p>
            <a:pPr marL="342900" indent="-342900">
              <a:buAutoNum type="arabicPeriod"/>
            </a:pPr>
            <a:r>
              <a:rPr lang="en-GB" sz="2000" dirty="0"/>
              <a:t>Adolescent limited offenders</a:t>
            </a:r>
          </a:p>
          <a:p>
            <a:pPr marL="342900" indent="-342900">
              <a:buAutoNum type="arabicPeriod"/>
            </a:pPr>
            <a:r>
              <a:rPr lang="en-GB" sz="2000" dirty="0"/>
              <a:t>Chronic offenders </a:t>
            </a:r>
          </a:p>
          <a:p>
            <a:pPr marL="342900" indent="-342900">
              <a:buAutoNum type="arabicPeriod"/>
            </a:pPr>
            <a:endParaRPr lang="en-GB" sz="2000" dirty="0"/>
          </a:p>
          <a:p>
            <a:r>
              <a:rPr lang="en-GB" sz="2000" dirty="0"/>
              <a:t>Looked for presence or absence of 50 risk factors that had been identified as prominent risk factors that raise the likelihood of offending in other research studies.</a:t>
            </a:r>
          </a:p>
          <a:p>
            <a:endParaRPr lang="en-GB" sz="2000" dirty="0"/>
          </a:p>
          <a:p>
            <a:r>
              <a:rPr lang="en-GB" sz="2000" dirty="0"/>
              <a:t>Factor analysis to identify correlated groups of factors </a:t>
            </a:r>
          </a:p>
        </p:txBody>
      </p:sp>
      <p:sp>
        <p:nvSpPr>
          <p:cNvPr id="5" name="TextBox 4">
            <a:extLst>
              <a:ext uri="{FF2B5EF4-FFF2-40B4-BE49-F238E27FC236}">
                <a16:creationId xmlns:a16="http://schemas.microsoft.com/office/drawing/2014/main" id="{4A59DD01-89B7-4E4D-5CB9-A28E27FEEB65}"/>
              </a:ext>
            </a:extLst>
          </p:cNvPr>
          <p:cNvSpPr txBox="1"/>
          <p:nvPr/>
        </p:nvSpPr>
        <p:spPr>
          <a:xfrm>
            <a:off x="820420" y="6106894"/>
            <a:ext cx="10551160" cy="461665"/>
          </a:xfrm>
          <a:prstGeom prst="rect">
            <a:avLst/>
          </a:prstGeom>
          <a:noFill/>
        </p:spPr>
        <p:txBody>
          <a:bodyPr wrap="square" rtlCol="0">
            <a:spAutoFit/>
          </a:bodyPr>
          <a:lstStyle/>
          <a:p>
            <a:r>
              <a:rPr lang="en-GB" sz="1200" dirty="0"/>
              <a:t>Jones G.M.  (2023). Examining the effectiveness of the Ceredigion Youth Offending Team in reducing further offending within the context of vulnerability. MPhil Thesis, Aberystwyth University.</a:t>
            </a:r>
          </a:p>
        </p:txBody>
      </p:sp>
      <p:sp>
        <p:nvSpPr>
          <p:cNvPr id="3" name="TextBox 2">
            <a:extLst>
              <a:ext uri="{FF2B5EF4-FFF2-40B4-BE49-F238E27FC236}">
                <a16:creationId xmlns:a16="http://schemas.microsoft.com/office/drawing/2014/main" id="{7CE93597-6718-1939-CD06-319E999374B0}"/>
              </a:ext>
            </a:extLst>
          </p:cNvPr>
          <p:cNvSpPr txBox="1"/>
          <p:nvPr/>
        </p:nvSpPr>
        <p:spPr>
          <a:xfrm>
            <a:off x="1439545" y="422275"/>
            <a:ext cx="10010139" cy="461665"/>
          </a:xfrm>
          <a:prstGeom prst="rect">
            <a:avLst/>
          </a:prstGeom>
          <a:noFill/>
        </p:spPr>
        <p:txBody>
          <a:bodyPr wrap="square" rtlCol="0">
            <a:spAutoFit/>
          </a:bodyPr>
          <a:lstStyle/>
          <a:p>
            <a:r>
              <a:rPr lang="en-GB" sz="2400" b="1" dirty="0">
                <a:solidFill>
                  <a:srgbClr val="FF0000"/>
                </a:solidFill>
              </a:rPr>
              <a:t>Are there risk factors that are specific to lifetime persistent offenders?</a:t>
            </a:r>
          </a:p>
        </p:txBody>
      </p:sp>
    </p:spTree>
    <p:extLst>
      <p:ext uri="{BB962C8B-B14F-4D97-AF65-F5344CB8AC3E}">
        <p14:creationId xmlns:p14="http://schemas.microsoft.com/office/powerpoint/2010/main" val="32096597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A75341-7217-D444-D811-A40CCFE03F66}"/>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42A83DC7-EAB5-4B91-5A85-DA7E7001C409}"/>
              </a:ext>
            </a:extLst>
          </p:cNvPr>
          <p:cNvPicPr>
            <a:picLocks noChangeAspect="1"/>
          </p:cNvPicPr>
          <p:nvPr/>
        </p:nvPicPr>
        <p:blipFill>
          <a:blip r:embed="rId2"/>
          <a:stretch>
            <a:fillRect/>
          </a:stretch>
        </p:blipFill>
        <p:spPr>
          <a:xfrm>
            <a:off x="582296" y="873760"/>
            <a:ext cx="5322255" cy="5791199"/>
          </a:xfrm>
          <a:prstGeom prst="rect">
            <a:avLst/>
          </a:prstGeom>
        </p:spPr>
      </p:pic>
      <p:pic>
        <p:nvPicPr>
          <p:cNvPr id="5" name="Picture 4">
            <a:extLst>
              <a:ext uri="{FF2B5EF4-FFF2-40B4-BE49-F238E27FC236}">
                <a16:creationId xmlns:a16="http://schemas.microsoft.com/office/drawing/2014/main" id="{4090CAD1-EF12-D84C-52F5-21142F9BBEBE}"/>
              </a:ext>
            </a:extLst>
          </p:cNvPr>
          <p:cNvPicPr>
            <a:picLocks noChangeAspect="1"/>
          </p:cNvPicPr>
          <p:nvPr/>
        </p:nvPicPr>
        <p:blipFill>
          <a:blip r:embed="rId3"/>
          <a:stretch>
            <a:fillRect/>
          </a:stretch>
        </p:blipFill>
        <p:spPr>
          <a:xfrm>
            <a:off x="6654799" y="873761"/>
            <a:ext cx="4883785" cy="3942080"/>
          </a:xfrm>
          <a:prstGeom prst="rect">
            <a:avLst/>
          </a:prstGeom>
        </p:spPr>
      </p:pic>
      <p:sp>
        <p:nvSpPr>
          <p:cNvPr id="2" name="TextBox 1">
            <a:extLst>
              <a:ext uri="{FF2B5EF4-FFF2-40B4-BE49-F238E27FC236}">
                <a16:creationId xmlns:a16="http://schemas.microsoft.com/office/drawing/2014/main" id="{159364B5-05DB-95FB-A106-4ED8BE8782E3}"/>
              </a:ext>
            </a:extLst>
          </p:cNvPr>
          <p:cNvSpPr txBox="1"/>
          <p:nvPr/>
        </p:nvSpPr>
        <p:spPr>
          <a:xfrm>
            <a:off x="2621280" y="121922"/>
            <a:ext cx="9286240" cy="584775"/>
          </a:xfrm>
          <a:prstGeom prst="rect">
            <a:avLst/>
          </a:prstGeom>
          <a:noFill/>
        </p:spPr>
        <p:txBody>
          <a:bodyPr wrap="square" rtlCol="0">
            <a:spAutoFit/>
          </a:bodyPr>
          <a:lstStyle/>
          <a:p>
            <a:r>
              <a:rPr lang="en-GB" sz="3200" b="1" dirty="0">
                <a:solidFill>
                  <a:srgbClr val="FF0000"/>
                </a:solidFill>
              </a:rPr>
              <a:t>50 risk factors associated with offending</a:t>
            </a:r>
          </a:p>
        </p:txBody>
      </p:sp>
      <p:sp>
        <p:nvSpPr>
          <p:cNvPr id="6" name="TextBox 5">
            <a:extLst>
              <a:ext uri="{FF2B5EF4-FFF2-40B4-BE49-F238E27FC236}">
                <a16:creationId xmlns:a16="http://schemas.microsoft.com/office/drawing/2014/main" id="{3118889F-CC8F-3CB8-3D98-F36799435C2F}"/>
              </a:ext>
            </a:extLst>
          </p:cNvPr>
          <p:cNvSpPr txBox="1"/>
          <p:nvPr/>
        </p:nvSpPr>
        <p:spPr>
          <a:xfrm>
            <a:off x="6515100" y="5912008"/>
            <a:ext cx="5392420" cy="646331"/>
          </a:xfrm>
          <a:prstGeom prst="rect">
            <a:avLst/>
          </a:prstGeom>
          <a:noFill/>
        </p:spPr>
        <p:txBody>
          <a:bodyPr wrap="square">
            <a:spAutoFit/>
          </a:bodyPr>
          <a:lstStyle/>
          <a:p>
            <a:r>
              <a:rPr lang="en-GB" dirty="0"/>
              <a:t>Potential lifetime persistent offenders on average 23 out of 50 risk factors</a:t>
            </a:r>
          </a:p>
        </p:txBody>
      </p:sp>
      <p:sp>
        <p:nvSpPr>
          <p:cNvPr id="8" name="TextBox 7">
            <a:extLst>
              <a:ext uri="{FF2B5EF4-FFF2-40B4-BE49-F238E27FC236}">
                <a16:creationId xmlns:a16="http://schemas.microsoft.com/office/drawing/2014/main" id="{862FA6DE-B276-AB7C-5921-9BCB831547C7}"/>
              </a:ext>
            </a:extLst>
          </p:cNvPr>
          <p:cNvSpPr txBox="1"/>
          <p:nvPr/>
        </p:nvSpPr>
        <p:spPr>
          <a:xfrm>
            <a:off x="6515100" y="5202342"/>
            <a:ext cx="5600700" cy="646331"/>
          </a:xfrm>
          <a:prstGeom prst="rect">
            <a:avLst/>
          </a:prstGeom>
          <a:noFill/>
        </p:spPr>
        <p:txBody>
          <a:bodyPr wrap="square">
            <a:spAutoFit/>
          </a:bodyPr>
          <a:lstStyle/>
          <a:p>
            <a:r>
              <a:rPr lang="en-GB" dirty="0"/>
              <a:t>Adolescent limited offenders on average 11 out of 50 risk factors</a:t>
            </a:r>
          </a:p>
        </p:txBody>
      </p:sp>
    </p:spTree>
    <p:extLst>
      <p:ext uri="{BB962C8B-B14F-4D97-AF65-F5344CB8AC3E}">
        <p14:creationId xmlns:p14="http://schemas.microsoft.com/office/powerpoint/2010/main" val="13219382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9FCDCF-8CA8-2022-C44D-20BADBE01EDB}"/>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81BE8BFD-9639-2CC7-F9E1-9D4C9B130ED8}"/>
              </a:ext>
            </a:extLst>
          </p:cNvPr>
          <p:cNvPicPr>
            <a:picLocks noChangeAspect="1"/>
          </p:cNvPicPr>
          <p:nvPr/>
        </p:nvPicPr>
        <p:blipFill>
          <a:blip r:embed="rId2"/>
          <a:stretch>
            <a:fillRect/>
          </a:stretch>
        </p:blipFill>
        <p:spPr>
          <a:xfrm>
            <a:off x="566420" y="1466850"/>
            <a:ext cx="6019800" cy="1962150"/>
          </a:xfrm>
          <a:prstGeom prst="rect">
            <a:avLst/>
          </a:prstGeom>
        </p:spPr>
      </p:pic>
      <p:pic>
        <p:nvPicPr>
          <p:cNvPr id="5" name="Picture 4">
            <a:extLst>
              <a:ext uri="{FF2B5EF4-FFF2-40B4-BE49-F238E27FC236}">
                <a16:creationId xmlns:a16="http://schemas.microsoft.com/office/drawing/2014/main" id="{87103E3F-AC5D-DE48-4B21-89FBAB10CE5B}"/>
              </a:ext>
            </a:extLst>
          </p:cNvPr>
          <p:cNvPicPr>
            <a:picLocks noChangeAspect="1"/>
          </p:cNvPicPr>
          <p:nvPr/>
        </p:nvPicPr>
        <p:blipFill>
          <a:blip r:embed="rId3"/>
          <a:stretch>
            <a:fillRect/>
          </a:stretch>
        </p:blipFill>
        <p:spPr>
          <a:xfrm>
            <a:off x="566420" y="4550092"/>
            <a:ext cx="6019800" cy="1914525"/>
          </a:xfrm>
          <a:prstGeom prst="rect">
            <a:avLst/>
          </a:prstGeom>
        </p:spPr>
      </p:pic>
      <p:pic>
        <p:nvPicPr>
          <p:cNvPr id="7" name="Picture 6">
            <a:extLst>
              <a:ext uri="{FF2B5EF4-FFF2-40B4-BE49-F238E27FC236}">
                <a16:creationId xmlns:a16="http://schemas.microsoft.com/office/drawing/2014/main" id="{5B0C8B90-5FC3-A63F-D847-42FD52D3A9BE}"/>
              </a:ext>
            </a:extLst>
          </p:cNvPr>
          <p:cNvPicPr>
            <a:picLocks noChangeAspect="1"/>
          </p:cNvPicPr>
          <p:nvPr/>
        </p:nvPicPr>
        <p:blipFill>
          <a:blip r:embed="rId4"/>
          <a:stretch>
            <a:fillRect/>
          </a:stretch>
        </p:blipFill>
        <p:spPr>
          <a:xfrm>
            <a:off x="7265034" y="650944"/>
            <a:ext cx="3962577" cy="2916555"/>
          </a:xfrm>
          <a:prstGeom prst="rect">
            <a:avLst/>
          </a:prstGeom>
        </p:spPr>
      </p:pic>
      <p:sp>
        <p:nvSpPr>
          <p:cNvPr id="9" name="TextBox 8">
            <a:extLst>
              <a:ext uri="{FF2B5EF4-FFF2-40B4-BE49-F238E27FC236}">
                <a16:creationId xmlns:a16="http://schemas.microsoft.com/office/drawing/2014/main" id="{26C85E4B-28EC-83A9-D204-792079B08C00}"/>
              </a:ext>
            </a:extLst>
          </p:cNvPr>
          <p:cNvSpPr txBox="1"/>
          <p:nvPr/>
        </p:nvSpPr>
        <p:spPr>
          <a:xfrm>
            <a:off x="7265034" y="166196"/>
            <a:ext cx="4520566" cy="276999"/>
          </a:xfrm>
          <a:prstGeom prst="rect">
            <a:avLst/>
          </a:prstGeom>
          <a:noFill/>
        </p:spPr>
        <p:txBody>
          <a:bodyPr wrap="square">
            <a:spAutoFit/>
          </a:bodyPr>
          <a:lstStyle/>
          <a:p>
            <a:r>
              <a:rPr lang="en-GB" sz="1200" dirty="0"/>
              <a:t>Differences between means significant at 99.9% level (p&lt;.000)</a:t>
            </a:r>
          </a:p>
        </p:txBody>
      </p:sp>
      <p:pic>
        <p:nvPicPr>
          <p:cNvPr id="11" name="Picture 10">
            <a:extLst>
              <a:ext uri="{FF2B5EF4-FFF2-40B4-BE49-F238E27FC236}">
                <a16:creationId xmlns:a16="http://schemas.microsoft.com/office/drawing/2014/main" id="{BA1707FC-1A09-866A-9F98-F23192707325}"/>
              </a:ext>
            </a:extLst>
          </p:cNvPr>
          <p:cNvPicPr>
            <a:picLocks noChangeAspect="1"/>
          </p:cNvPicPr>
          <p:nvPr/>
        </p:nvPicPr>
        <p:blipFill>
          <a:blip r:embed="rId5"/>
          <a:stretch>
            <a:fillRect/>
          </a:stretch>
        </p:blipFill>
        <p:spPr>
          <a:xfrm>
            <a:off x="7265033" y="3770872"/>
            <a:ext cx="3962577" cy="3290015"/>
          </a:xfrm>
          <a:prstGeom prst="rect">
            <a:avLst/>
          </a:prstGeom>
        </p:spPr>
      </p:pic>
      <p:sp>
        <p:nvSpPr>
          <p:cNvPr id="12" name="TextBox 11">
            <a:extLst>
              <a:ext uri="{FF2B5EF4-FFF2-40B4-BE49-F238E27FC236}">
                <a16:creationId xmlns:a16="http://schemas.microsoft.com/office/drawing/2014/main" id="{D3D03E68-9255-8846-EF48-197A6D111399}"/>
              </a:ext>
            </a:extLst>
          </p:cNvPr>
          <p:cNvSpPr txBox="1"/>
          <p:nvPr/>
        </p:nvSpPr>
        <p:spPr>
          <a:xfrm>
            <a:off x="566420" y="166196"/>
            <a:ext cx="6348730" cy="707886"/>
          </a:xfrm>
          <a:prstGeom prst="rect">
            <a:avLst/>
          </a:prstGeom>
          <a:noFill/>
        </p:spPr>
        <p:txBody>
          <a:bodyPr wrap="square" rtlCol="0">
            <a:spAutoFit/>
          </a:bodyPr>
          <a:lstStyle/>
          <a:p>
            <a:r>
              <a:rPr lang="en-GB" sz="2000" b="1" dirty="0"/>
              <a:t>Groups of correlated risk factors associated specifically with chronic offenders</a:t>
            </a:r>
          </a:p>
        </p:txBody>
      </p:sp>
    </p:spTree>
    <p:extLst>
      <p:ext uri="{BB962C8B-B14F-4D97-AF65-F5344CB8AC3E}">
        <p14:creationId xmlns:p14="http://schemas.microsoft.com/office/powerpoint/2010/main" val="7070200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EE3CC7E-4F9C-954A-9205-27B731423169}"/>
              </a:ext>
            </a:extLst>
          </p:cNvPr>
          <p:cNvPicPr>
            <a:picLocks noChangeAspect="1"/>
          </p:cNvPicPr>
          <p:nvPr/>
        </p:nvPicPr>
        <p:blipFill>
          <a:blip r:embed="rId2"/>
          <a:stretch>
            <a:fillRect/>
          </a:stretch>
        </p:blipFill>
        <p:spPr>
          <a:xfrm>
            <a:off x="265053" y="694854"/>
            <a:ext cx="9262488" cy="5949786"/>
          </a:xfrm>
          <a:prstGeom prst="rect">
            <a:avLst/>
          </a:prstGeom>
        </p:spPr>
      </p:pic>
      <p:sp>
        <p:nvSpPr>
          <p:cNvPr id="5" name="TextBox 4">
            <a:extLst>
              <a:ext uri="{FF2B5EF4-FFF2-40B4-BE49-F238E27FC236}">
                <a16:creationId xmlns:a16="http://schemas.microsoft.com/office/drawing/2014/main" id="{DF7D23AB-A5F4-090E-5F30-33A1F7DDEA6B}"/>
              </a:ext>
            </a:extLst>
          </p:cNvPr>
          <p:cNvSpPr txBox="1"/>
          <p:nvPr/>
        </p:nvSpPr>
        <p:spPr>
          <a:xfrm>
            <a:off x="812799" y="101600"/>
            <a:ext cx="9525001" cy="4770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500" b="1" i="0" u="none" strike="noStrike" kern="1200" cap="none" spc="0" normalizeH="0" baseline="0" noProof="0" dirty="0">
                <a:ln>
                  <a:noFill/>
                </a:ln>
                <a:solidFill>
                  <a:prstClr val="black"/>
                </a:solidFill>
                <a:effectLst/>
                <a:uLnTx/>
                <a:uFillTx/>
                <a:latin typeface="Calibri" panose="020F0502020204030204"/>
                <a:ea typeface="+mn-ea"/>
                <a:cs typeface="+mn-cs"/>
              </a:rPr>
              <a:t>BIOLOGICAL PERSPECTIVE – BRAIN DEVELOPMENT</a:t>
            </a:r>
          </a:p>
        </p:txBody>
      </p:sp>
      <p:sp>
        <p:nvSpPr>
          <p:cNvPr id="2" name="TextBox 1">
            <a:extLst>
              <a:ext uri="{FF2B5EF4-FFF2-40B4-BE49-F238E27FC236}">
                <a16:creationId xmlns:a16="http://schemas.microsoft.com/office/drawing/2014/main" id="{ED8B8127-3CDA-750B-FC14-EC689F285110}"/>
              </a:ext>
            </a:extLst>
          </p:cNvPr>
          <p:cNvSpPr txBox="1"/>
          <p:nvPr/>
        </p:nvSpPr>
        <p:spPr>
          <a:xfrm>
            <a:off x="9820275" y="853440"/>
            <a:ext cx="2106672" cy="3416320"/>
          </a:xfrm>
          <a:prstGeom prst="rect">
            <a:avLst/>
          </a:prstGeom>
          <a:noFill/>
        </p:spPr>
        <p:txBody>
          <a:bodyPr wrap="square" rtlCol="0">
            <a:spAutoFit/>
          </a:bodyPr>
          <a:lstStyle/>
          <a:p>
            <a:r>
              <a:rPr lang="en-GB" dirty="0"/>
              <a:t>EXECUTIVE FUNCTIONS:</a:t>
            </a:r>
          </a:p>
          <a:p>
            <a:endParaRPr lang="en-GB" dirty="0"/>
          </a:p>
          <a:p>
            <a:r>
              <a:rPr lang="en-GB" dirty="0"/>
              <a:t>Attention, concentration, anticipation, planning, </a:t>
            </a:r>
          </a:p>
          <a:p>
            <a:r>
              <a:rPr lang="en-GB" dirty="0"/>
              <a:t>abstract reasoning, cognitive flexibility, impulse control.</a:t>
            </a:r>
          </a:p>
          <a:p>
            <a:endParaRPr lang="en-GB" dirty="0"/>
          </a:p>
          <a:p>
            <a:endParaRPr lang="en-GB" dirty="0"/>
          </a:p>
        </p:txBody>
      </p:sp>
    </p:spTree>
    <p:extLst>
      <p:ext uri="{BB962C8B-B14F-4D97-AF65-F5344CB8AC3E}">
        <p14:creationId xmlns:p14="http://schemas.microsoft.com/office/powerpoint/2010/main" val="20203163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9FCDCF-8CA8-2022-C44D-20BADBE01EDB}"/>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3AA18C9F-EBCA-C23B-51A5-95DC37AA0F74}"/>
              </a:ext>
            </a:extLst>
          </p:cNvPr>
          <p:cNvSpPr txBox="1"/>
          <p:nvPr/>
        </p:nvSpPr>
        <p:spPr>
          <a:xfrm>
            <a:off x="157162" y="595718"/>
            <a:ext cx="11877675" cy="5078313"/>
          </a:xfrm>
          <a:prstGeom prst="rect">
            <a:avLst/>
          </a:prstGeom>
          <a:noFill/>
        </p:spPr>
        <p:txBody>
          <a:bodyPr wrap="square" rtlCol="0">
            <a:spAutoFit/>
          </a:bodyPr>
          <a:lstStyle/>
          <a:p>
            <a:r>
              <a:rPr lang="en-GB" dirty="0"/>
              <a:t>Serious and persistent exposure to trauma (pre-birth and during early childhood)  and impairment in the attachment relationship between child and caregiver can impact on neurobiological development.</a:t>
            </a:r>
          </a:p>
          <a:p>
            <a:endParaRPr lang="en-GB" dirty="0"/>
          </a:p>
          <a:p>
            <a:r>
              <a:rPr lang="en-GB" dirty="0"/>
              <a:t>The development of Executive functioning (frontal lobe) and other brain areas can be impaired:</a:t>
            </a:r>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r>
              <a:rPr lang="en-GB" dirty="0"/>
              <a:t>This can result in Anxiety, Depression, suicidal ideation, PTSD, dissociative states, hyperactivity, aggression, violence, substance abuse, impulsivity and frequent offending. </a:t>
            </a:r>
          </a:p>
          <a:p>
            <a:endParaRPr lang="en-GB" dirty="0"/>
          </a:p>
          <a:p>
            <a:r>
              <a:rPr lang="en-GB" dirty="0"/>
              <a:t>Impacted individuals are more likely to offend during adolescence and these problems will persist into adulthood as the affected brain areas will do not mature normally at the end of adolescence. </a:t>
            </a:r>
          </a:p>
        </p:txBody>
      </p:sp>
      <p:sp>
        <p:nvSpPr>
          <p:cNvPr id="3" name="TextBox 2">
            <a:extLst>
              <a:ext uri="{FF2B5EF4-FFF2-40B4-BE49-F238E27FC236}">
                <a16:creationId xmlns:a16="http://schemas.microsoft.com/office/drawing/2014/main" id="{E6A5DFFC-B36F-D1D7-9799-91731DF1CCCD}"/>
              </a:ext>
            </a:extLst>
          </p:cNvPr>
          <p:cNvSpPr txBox="1"/>
          <p:nvPr/>
        </p:nvSpPr>
        <p:spPr>
          <a:xfrm>
            <a:off x="257175" y="5842337"/>
            <a:ext cx="11449050" cy="1015663"/>
          </a:xfrm>
          <a:prstGeom prst="rect">
            <a:avLst/>
          </a:prstGeom>
          <a:noFill/>
        </p:spPr>
        <p:txBody>
          <a:bodyPr wrap="square" rtlCol="0">
            <a:spAutoFit/>
          </a:bodyPr>
          <a:lstStyle/>
          <a:p>
            <a:r>
              <a:rPr lang="en-GB" sz="1200" dirty="0"/>
              <a:t>Perry, B.D. (2001) The Neuro-developmental Impact of Violence in Childhood. In </a:t>
            </a:r>
            <a:r>
              <a:rPr lang="en-GB" sz="1200" dirty="0" err="1"/>
              <a:t>Schetky</a:t>
            </a:r>
            <a:r>
              <a:rPr lang="en-GB" sz="1200" dirty="0"/>
              <a:t>, D. &amp; </a:t>
            </a:r>
            <a:r>
              <a:rPr lang="en-GB" sz="1200" dirty="0" err="1"/>
              <a:t>Benedek</a:t>
            </a:r>
            <a:r>
              <a:rPr lang="en-GB" sz="1200" dirty="0"/>
              <a:t>, E.P. (2001) Textbook of Child and Adolescent Forensic Psychiatry, Chapter 18, American Psychiatric Press Inc. Washington D.C. pp. 221-238. 29. </a:t>
            </a:r>
          </a:p>
          <a:p>
            <a:r>
              <a:rPr lang="en-GB" sz="1200" dirty="0" err="1"/>
              <a:t>Teicher</a:t>
            </a:r>
            <a:r>
              <a:rPr lang="en-GB" sz="1200" dirty="0"/>
              <a:t>, M. (2000) Wounds That Won’t Heal, Cerebrum, Vol. 2, No. 4, pp50-67; </a:t>
            </a:r>
          </a:p>
          <a:p>
            <a:r>
              <a:rPr lang="en-GB" sz="1200" dirty="0" err="1"/>
              <a:t>Creeden</a:t>
            </a:r>
            <a:r>
              <a:rPr lang="en-GB" sz="1200" dirty="0"/>
              <a:t> K. (2004) The Neurodevelopmental Impact of Early Trauma and Insecure Attachment: Rethinking Our Understanding and Treatment of Sexual Behaviour Problems. Sexual Addiction and Compulsivity 11, 223-247.</a:t>
            </a:r>
          </a:p>
        </p:txBody>
      </p:sp>
      <p:pic>
        <p:nvPicPr>
          <p:cNvPr id="4" name="Picture 2">
            <a:extLst>
              <a:ext uri="{FF2B5EF4-FFF2-40B4-BE49-F238E27FC236}">
                <a16:creationId xmlns:a16="http://schemas.microsoft.com/office/drawing/2014/main" id="{FD778EA9-4C20-6911-5989-F6BED115040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76625" y="1771213"/>
            <a:ext cx="4152900" cy="242252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A6C7E4A3-4DEC-25E1-8456-823B77C87EDC}"/>
              </a:ext>
            </a:extLst>
          </p:cNvPr>
          <p:cNvSpPr txBox="1"/>
          <p:nvPr/>
        </p:nvSpPr>
        <p:spPr>
          <a:xfrm>
            <a:off x="257175" y="0"/>
            <a:ext cx="11515725" cy="461665"/>
          </a:xfrm>
          <a:prstGeom prst="rect">
            <a:avLst/>
          </a:prstGeom>
          <a:noFill/>
        </p:spPr>
        <p:txBody>
          <a:bodyPr wrap="square" rtlCol="0">
            <a:spAutoFit/>
          </a:bodyPr>
          <a:lstStyle/>
          <a:p>
            <a:r>
              <a:rPr lang="en-GB" sz="2400" b="1" dirty="0">
                <a:solidFill>
                  <a:srgbClr val="FF0000"/>
                </a:solidFill>
              </a:rPr>
              <a:t>How does all of this relate to adolescent limited offending and lifetime persist offending?</a:t>
            </a:r>
          </a:p>
        </p:txBody>
      </p:sp>
    </p:spTree>
    <p:extLst>
      <p:ext uri="{BB962C8B-B14F-4D97-AF65-F5344CB8AC3E}">
        <p14:creationId xmlns:p14="http://schemas.microsoft.com/office/powerpoint/2010/main" val="21879811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9FCDCF-8CA8-2022-C44D-20BADBE01EDB}"/>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63172488-7AC5-D40E-FD01-BCDAD984D5AF}"/>
              </a:ext>
            </a:extLst>
          </p:cNvPr>
          <p:cNvSpPr txBox="1"/>
          <p:nvPr/>
        </p:nvSpPr>
        <p:spPr>
          <a:xfrm>
            <a:off x="704850" y="1135082"/>
            <a:ext cx="10229850" cy="4524315"/>
          </a:xfrm>
          <a:prstGeom prst="rect">
            <a:avLst/>
          </a:prstGeom>
          <a:noFill/>
        </p:spPr>
        <p:txBody>
          <a:bodyPr wrap="square" rtlCol="0">
            <a:spAutoFit/>
          </a:bodyPr>
          <a:lstStyle/>
          <a:p>
            <a:endParaRPr lang="en-GB" dirty="0"/>
          </a:p>
          <a:p>
            <a:endParaRPr lang="en-GB" dirty="0"/>
          </a:p>
          <a:p>
            <a:r>
              <a:rPr lang="en-GB" dirty="0"/>
              <a:t>Being alert to the symptoms.</a:t>
            </a:r>
          </a:p>
          <a:p>
            <a:r>
              <a:rPr lang="en-GB" dirty="0"/>
              <a:t>Accurate early identification of children that are being exposed to trauma. </a:t>
            </a:r>
          </a:p>
          <a:p>
            <a:r>
              <a:rPr lang="en-GB" dirty="0"/>
              <a:t>Taking effective safeguarding actions.</a:t>
            </a:r>
          </a:p>
          <a:p>
            <a:r>
              <a:rPr lang="en-GB" dirty="0"/>
              <a:t>Interventions guided by Trauma informed approach.</a:t>
            </a:r>
          </a:p>
          <a:p>
            <a:endParaRPr lang="en-GB" dirty="0"/>
          </a:p>
          <a:p>
            <a:endParaRPr lang="en-GB" dirty="0"/>
          </a:p>
          <a:p>
            <a:endParaRPr lang="en-GB" dirty="0"/>
          </a:p>
          <a:p>
            <a:r>
              <a:rPr lang="en-GB" sz="1800" b="1" dirty="0"/>
              <a:t>Dr Tricia </a:t>
            </a:r>
            <a:r>
              <a:rPr lang="en-GB" sz="1800" b="1" dirty="0" err="1"/>
              <a:t>Skuse</a:t>
            </a:r>
            <a:r>
              <a:rPr lang="en-GB" sz="1800" b="1" dirty="0"/>
              <a:t> and Jonny Matthew (2015)</a:t>
            </a:r>
            <a:r>
              <a:rPr lang="en-GB" sz="1800" dirty="0"/>
              <a:t>. The Trauma Recovery Model: Sequencing Youth Justice Interventions For Young People With Complex Needs. Prison Service Journal </a:t>
            </a:r>
            <a:r>
              <a:rPr lang="en-GB" sz="1800" b="1" dirty="0"/>
              <a:t>220</a:t>
            </a:r>
            <a:r>
              <a:rPr lang="en-GB" sz="1800" dirty="0"/>
              <a:t>, 16-25. </a:t>
            </a:r>
          </a:p>
          <a:p>
            <a:endParaRPr lang="en-GB" dirty="0"/>
          </a:p>
          <a:p>
            <a:pPr marL="342900" indent="-342900">
              <a:buFont typeface="+mj-lt"/>
              <a:buAutoNum type="arabicPeriod"/>
            </a:pPr>
            <a:r>
              <a:rPr lang="en-GB" dirty="0"/>
              <a:t>In complex high risk cases multiagency c</a:t>
            </a:r>
            <a:r>
              <a:rPr lang="en-GB" sz="1800" dirty="0"/>
              <a:t>ase formulation guided by clinical psychologist (Enhanced case management).</a:t>
            </a:r>
          </a:p>
          <a:p>
            <a:pPr marL="342900" indent="-342900">
              <a:buFont typeface="+mj-lt"/>
              <a:buAutoNum type="arabicPeriod"/>
            </a:pPr>
            <a:r>
              <a:rPr lang="en-GB" dirty="0"/>
              <a:t>Sequencing of interventions.</a:t>
            </a:r>
          </a:p>
          <a:p>
            <a:pPr marL="342900" indent="-342900">
              <a:buFont typeface="+mj-lt"/>
              <a:buAutoNum type="arabicPeriod"/>
            </a:pPr>
            <a:r>
              <a:rPr lang="en-GB" sz="1800" dirty="0"/>
              <a:t>Focus on therapeutic relationships</a:t>
            </a:r>
          </a:p>
        </p:txBody>
      </p:sp>
      <p:sp>
        <p:nvSpPr>
          <p:cNvPr id="4" name="TextBox 3">
            <a:extLst>
              <a:ext uri="{FF2B5EF4-FFF2-40B4-BE49-F238E27FC236}">
                <a16:creationId xmlns:a16="http://schemas.microsoft.com/office/drawing/2014/main" id="{16ED647A-64C9-0C68-3465-8F58D21E307C}"/>
              </a:ext>
            </a:extLst>
          </p:cNvPr>
          <p:cNvSpPr txBox="1"/>
          <p:nvPr/>
        </p:nvSpPr>
        <p:spPr>
          <a:xfrm>
            <a:off x="704850" y="180975"/>
            <a:ext cx="10972800" cy="954107"/>
          </a:xfrm>
          <a:prstGeom prst="rect">
            <a:avLst/>
          </a:prstGeom>
          <a:noFill/>
        </p:spPr>
        <p:txBody>
          <a:bodyPr wrap="square" rtlCol="0">
            <a:spAutoFit/>
          </a:bodyPr>
          <a:lstStyle/>
          <a:p>
            <a:r>
              <a:rPr lang="en-GB" sz="2800" b="1" dirty="0">
                <a:solidFill>
                  <a:srgbClr val="FF0000"/>
                </a:solidFill>
              </a:rPr>
              <a:t>How do YOTs work with young people that have these trauma related difficulties to try to help them reduce their offending behaviour?</a:t>
            </a:r>
          </a:p>
        </p:txBody>
      </p:sp>
    </p:spTree>
    <p:extLst>
      <p:ext uri="{BB962C8B-B14F-4D97-AF65-F5344CB8AC3E}">
        <p14:creationId xmlns:p14="http://schemas.microsoft.com/office/powerpoint/2010/main" val="24500292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a:extLst>
              <a:ext uri="{FF2B5EF4-FFF2-40B4-BE49-F238E27FC236}">
                <a16:creationId xmlns:a16="http://schemas.microsoft.com/office/drawing/2014/main" id="{57D4A2BE-4D37-563D-9B84-525E11C4FFEA}"/>
              </a:ext>
            </a:extLst>
          </p:cNvPr>
          <p:cNvGraphicFramePr/>
          <p:nvPr/>
        </p:nvGraphicFramePr>
        <p:xfrm>
          <a:off x="6096000" y="551913"/>
          <a:ext cx="5349875" cy="456301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 name="Chart 3">
            <a:extLst>
              <a:ext uri="{FF2B5EF4-FFF2-40B4-BE49-F238E27FC236}">
                <a16:creationId xmlns:a16="http://schemas.microsoft.com/office/drawing/2014/main" id="{2D422A33-73F7-EF48-793A-00C669277C4F}"/>
              </a:ext>
            </a:extLst>
          </p:cNvPr>
          <p:cNvGraphicFramePr/>
          <p:nvPr/>
        </p:nvGraphicFramePr>
        <p:xfrm>
          <a:off x="559117" y="807720"/>
          <a:ext cx="5343525" cy="446913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a:extLst>
              <a:ext uri="{FF2B5EF4-FFF2-40B4-BE49-F238E27FC236}">
                <a16:creationId xmlns:a16="http://schemas.microsoft.com/office/drawing/2014/main" id="{AAA3C2BC-2EA7-46E5-5A87-7683E4860037}"/>
              </a:ext>
            </a:extLst>
          </p:cNvPr>
          <p:cNvSpPr txBox="1"/>
          <p:nvPr/>
        </p:nvSpPr>
        <p:spPr>
          <a:xfrm>
            <a:off x="559117" y="5659756"/>
            <a:ext cx="11511280" cy="923330"/>
          </a:xfrm>
          <a:prstGeom prst="rect">
            <a:avLst/>
          </a:prstGeom>
          <a:noFill/>
        </p:spPr>
        <p:txBody>
          <a:bodyPr wrap="square" rtlCol="0">
            <a:spAutoFit/>
          </a:bodyPr>
          <a:lstStyle/>
          <a:p>
            <a:pPr marR="0" lvl="0" algn="l" defTabSz="914400" rtl="0" eaLnBrk="1" fontAlgn="auto" latinLnBrk="0" hangingPunct="1">
              <a:lnSpc>
                <a:spcPct val="100000"/>
              </a:lnSpc>
              <a:spcBef>
                <a:spcPts val="0"/>
              </a:spcBef>
              <a:spcAft>
                <a:spcPts val="0"/>
              </a:spcAft>
              <a:buClrTx/>
              <a:buSzTx/>
              <a:tabLst/>
              <a:defRPr/>
            </a:pPr>
            <a:r>
              <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rPr>
              <a:t>Two types of offending  - “</a:t>
            </a:r>
            <a:r>
              <a:rPr lang="en-GB" b="1" dirty="0">
                <a:solidFill>
                  <a:prstClr val="black"/>
                </a:solidFill>
                <a:latin typeface="Calibri" panose="020F0502020204030204"/>
              </a:rPr>
              <a:t>a</a:t>
            </a:r>
            <a:r>
              <a:rPr kumimoji="0" lang="en-GB" sz="1800" b="1" i="0" u="none" strike="noStrike" kern="1200" cap="none" spc="0" normalizeH="0" baseline="0" noProof="0" dirty="0" err="1">
                <a:ln>
                  <a:noFill/>
                </a:ln>
                <a:solidFill>
                  <a:prstClr val="black"/>
                </a:solidFill>
                <a:effectLst/>
                <a:uLnTx/>
                <a:uFillTx/>
                <a:latin typeface="Calibri" panose="020F0502020204030204"/>
                <a:ea typeface="+mn-ea"/>
                <a:cs typeface="+mn-cs"/>
              </a:rPr>
              <a:t>dolescent</a:t>
            </a:r>
            <a:r>
              <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rPr>
              <a:t> (10 to 24 </a:t>
            </a:r>
            <a:r>
              <a:rPr kumimoji="0" lang="en-GB" sz="1800" b="1" i="0" u="none" strike="noStrike" kern="1200" cap="none" spc="0" normalizeH="0" baseline="0" noProof="0" dirty="0" err="1">
                <a:ln>
                  <a:noFill/>
                </a:ln>
                <a:solidFill>
                  <a:prstClr val="black"/>
                </a:solidFill>
                <a:effectLst/>
                <a:uLnTx/>
                <a:uFillTx/>
                <a:latin typeface="Calibri" panose="020F0502020204030204"/>
                <a:ea typeface="+mn-ea"/>
                <a:cs typeface="+mn-cs"/>
              </a:rPr>
              <a:t>yrs</a:t>
            </a:r>
            <a:r>
              <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rPr>
              <a:t>) limited”  and “</a:t>
            </a:r>
            <a:r>
              <a:rPr lang="en-GB" b="1" dirty="0">
                <a:solidFill>
                  <a:prstClr val="black"/>
                </a:solidFill>
                <a:latin typeface="Calibri" panose="020F0502020204030204"/>
              </a:rPr>
              <a:t>lifetime persistent (25yrs +)” </a:t>
            </a:r>
            <a:r>
              <a:rPr lang="en-GB" b="1" dirty="0" err="1">
                <a:solidFill>
                  <a:prstClr val="black"/>
                </a:solidFill>
                <a:latin typeface="Calibri" panose="020F0502020204030204"/>
              </a:rPr>
              <a:t>Moffet</a:t>
            </a:r>
            <a:r>
              <a:rPr lang="en-GB" b="1" dirty="0">
                <a:solidFill>
                  <a:prstClr val="black"/>
                </a:solidFill>
                <a:latin typeface="Calibri" panose="020F0502020204030204"/>
              </a:rPr>
              <a:t>, 1993. Since 2000</a:t>
            </a:r>
            <a:r>
              <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rPr>
              <a:t> adolescent offending has reduced significantly but levels of lifetime persistent offending have remained more or less the same. </a:t>
            </a:r>
          </a:p>
        </p:txBody>
      </p:sp>
      <p:sp>
        <p:nvSpPr>
          <p:cNvPr id="2" name="TextBox 1">
            <a:extLst>
              <a:ext uri="{FF2B5EF4-FFF2-40B4-BE49-F238E27FC236}">
                <a16:creationId xmlns:a16="http://schemas.microsoft.com/office/drawing/2014/main" id="{3FC85335-7A6B-A279-3F32-24A96B2CC1CF}"/>
              </a:ext>
            </a:extLst>
          </p:cNvPr>
          <p:cNvSpPr txBox="1"/>
          <p:nvPr/>
        </p:nvSpPr>
        <p:spPr>
          <a:xfrm>
            <a:off x="3972242" y="43339"/>
            <a:ext cx="3860800" cy="58477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70AD47">
                    <a:lumMod val="60000"/>
                    <a:lumOff val="40000"/>
                  </a:srgbClr>
                </a:solidFill>
                <a:effectLst/>
                <a:uLnTx/>
                <a:uFillTx/>
                <a:latin typeface="Calibri" panose="020F0502020204030204"/>
                <a:ea typeface="+mn-ea"/>
                <a:cs typeface="+mn-cs"/>
              </a:rPr>
              <a:t>SOME BACKGROUND</a:t>
            </a:r>
          </a:p>
        </p:txBody>
      </p:sp>
    </p:spTree>
    <p:extLst>
      <p:ext uri="{BB962C8B-B14F-4D97-AF65-F5344CB8AC3E}">
        <p14:creationId xmlns:p14="http://schemas.microsoft.com/office/powerpoint/2010/main" val="23466355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9FCDCF-8CA8-2022-C44D-20BADBE01EDB}"/>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0665E3B9-9A27-043F-2159-2537D52D5186}"/>
              </a:ext>
            </a:extLst>
          </p:cNvPr>
          <p:cNvSpPr txBox="1"/>
          <p:nvPr/>
        </p:nvSpPr>
        <p:spPr>
          <a:xfrm>
            <a:off x="711199" y="1309638"/>
            <a:ext cx="4988561" cy="2339102"/>
          </a:xfrm>
          <a:prstGeom prst="rect">
            <a:avLst/>
          </a:prstGeom>
          <a:noFill/>
        </p:spPr>
        <p:txBody>
          <a:bodyPr wrap="square" rtlCol="0">
            <a:spAutoFit/>
          </a:bodyPr>
          <a:lstStyle/>
          <a:p>
            <a:r>
              <a:rPr lang="en-GB" sz="2000" b="1" dirty="0"/>
              <a:t>RADAR</a:t>
            </a:r>
          </a:p>
          <a:p>
            <a:endParaRPr lang="en-GB" b="1" dirty="0"/>
          </a:p>
          <a:p>
            <a:r>
              <a:rPr lang="en-GB" dirty="0"/>
              <a:t>Hypervigilance</a:t>
            </a:r>
          </a:p>
          <a:p>
            <a:r>
              <a:rPr lang="en-GB" dirty="0"/>
              <a:t>Pacing, shifting in seat, fidgeting</a:t>
            </a:r>
          </a:p>
          <a:p>
            <a:r>
              <a:rPr lang="en-GB" dirty="0"/>
              <a:t>Failure to make eye contact</a:t>
            </a:r>
          </a:p>
          <a:p>
            <a:r>
              <a:rPr lang="en-GB" dirty="0"/>
              <a:t>Very alert to the movement of others and gestures</a:t>
            </a:r>
          </a:p>
          <a:p>
            <a:r>
              <a:rPr lang="en-GB" dirty="0"/>
              <a:t>Anxious speech</a:t>
            </a:r>
          </a:p>
          <a:p>
            <a:r>
              <a:rPr lang="en-GB" dirty="0"/>
              <a:t>Failure to absorb spoken information</a:t>
            </a:r>
          </a:p>
        </p:txBody>
      </p:sp>
      <p:sp>
        <p:nvSpPr>
          <p:cNvPr id="3" name="TextBox 2">
            <a:extLst>
              <a:ext uri="{FF2B5EF4-FFF2-40B4-BE49-F238E27FC236}">
                <a16:creationId xmlns:a16="http://schemas.microsoft.com/office/drawing/2014/main" id="{3395CED0-0C27-22FD-51DB-807783ED5CB6}"/>
              </a:ext>
            </a:extLst>
          </p:cNvPr>
          <p:cNvSpPr txBox="1"/>
          <p:nvPr/>
        </p:nvSpPr>
        <p:spPr>
          <a:xfrm>
            <a:off x="6695440" y="1309638"/>
            <a:ext cx="4175760" cy="2308324"/>
          </a:xfrm>
          <a:prstGeom prst="rect">
            <a:avLst/>
          </a:prstGeom>
          <a:noFill/>
        </p:spPr>
        <p:txBody>
          <a:bodyPr wrap="square" rtlCol="0">
            <a:spAutoFit/>
          </a:bodyPr>
          <a:lstStyle/>
          <a:p>
            <a:r>
              <a:rPr lang="en-GB" b="1" dirty="0"/>
              <a:t>RAGING EMOTIONS</a:t>
            </a:r>
          </a:p>
          <a:p>
            <a:endParaRPr lang="en-GB" b="1" dirty="0"/>
          </a:p>
          <a:p>
            <a:r>
              <a:rPr lang="en-GB" dirty="0"/>
              <a:t>Affective dysregulation</a:t>
            </a:r>
          </a:p>
          <a:p>
            <a:r>
              <a:rPr lang="en-GB" dirty="0"/>
              <a:t>Powerful feelings (negative and positive)</a:t>
            </a:r>
          </a:p>
          <a:p>
            <a:r>
              <a:rPr lang="en-GB" dirty="0"/>
              <a:t>Sense of losing control/panic</a:t>
            </a:r>
          </a:p>
          <a:p>
            <a:r>
              <a:rPr lang="en-GB" dirty="0"/>
              <a:t>Unknown triggers</a:t>
            </a:r>
          </a:p>
          <a:p>
            <a:r>
              <a:rPr lang="en-GB" dirty="0"/>
              <a:t>Low verbal cognisance during crisis</a:t>
            </a:r>
          </a:p>
          <a:p>
            <a:endParaRPr lang="en-GB" dirty="0"/>
          </a:p>
        </p:txBody>
      </p:sp>
      <p:sp>
        <p:nvSpPr>
          <p:cNvPr id="4" name="TextBox 3">
            <a:extLst>
              <a:ext uri="{FF2B5EF4-FFF2-40B4-BE49-F238E27FC236}">
                <a16:creationId xmlns:a16="http://schemas.microsoft.com/office/drawing/2014/main" id="{605DFD7A-8529-3149-D73E-D7DB68DE6B8C}"/>
              </a:ext>
            </a:extLst>
          </p:cNvPr>
          <p:cNvSpPr txBox="1"/>
          <p:nvPr/>
        </p:nvSpPr>
        <p:spPr>
          <a:xfrm>
            <a:off x="711200" y="4053840"/>
            <a:ext cx="4206240" cy="2308324"/>
          </a:xfrm>
          <a:prstGeom prst="rect">
            <a:avLst/>
          </a:prstGeom>
          <a:noFill/>
        </p:spPr>
        <p:txBody>
          <a:bodyPr wrap="square" rtlCol="0">
            <a:spAutoFit/>
          </a:bodyPr>
          <a:lstStyle/>
          <a:p>
            <a:r>
              <a:rPr lang="en-GB" b="1" dirty="0"/>
              <a:t>RECYCLED TRAUMA</a:t>
            </a:r>
          </a:p>
          <a:p>
            <a:endParaRPr lang="en-GB" b="1" dirty="0"/>
          </a:p>
          <a:p>
            <a:r>
              <a:rPr lang="en-GB" dirty="0"/>
              <a:t>Intrusive re-experiencing</a:t>
            </a:r>
          </a:p>
          <a:p>
            <a:r>
              <a:rPr lang="en-GB" dirty="0"/>
              <a:t>Switching off</a:t>
            </a:r>
          </a:p>
          <a:p>
            <a:r>
              <a:rPr lang="en-GB" dirty="0"/>
              <a:t>Flashbacks</a:t>
            </a:r>
          </a:p>
          <a:p>
            <a:r>
              <a:rPr lang="en-GB" dirty="0"/>
              <a:t>Poor recollection </a:t>
            </a:r>
          </a:p>
          <a:p>
            <a:r>
              <a:rPr lang="en-GB" dirty="0"/>
              <a:t>Inattention</a:t>
            </a:r>
          </a:p>
          <a:p>
            <a:r>
              <a:rPr lang="en-GB" dirty="0"/>
              <a:t>Sleep problems</a:t>
            </a:r>
          </a:p>
        </p:txBody>
      </p:sp>
      <p:sp>
        <p:nvSpPr>
          <p:cNvPr id="5" name="TextBox 4">
            <a:extLst>
              <a:ext uri="{FF2B5EF4-FFF2-40B4-BE49-F238E27FC236}">
                <a16:creationId xmlns:a16="http://schemas.microsoft.com/office/drawing/2014/main" id="{771C6DCC-A8F6-24C3-C77D-B4FBD9BF3296}"/>
              </a:ext>
            </a:extLst>
          </p:cNvPr>
          <p:cNvSpPr txBox="1"/>
          <p:nvPr/>
        </p:nvSpPr>
        <p:spPr>
          <a:xfrm>
            <a:off x="6695440" y="4053840"/>
            <a:ext cx="5242560" cy="2308324"/>
          </a:xfrm>
          <a:prstGeom prst="rect">
            <a:avLst/>
          </a:prstGeom>
          <a:noFill/>
        </p:spPr>
        <p:txBody>
          <a:bodyPr wrap="square" rtlCol="0">
            <a:spAutoFit/>
          </a:bodyPr>
          <a:lstStyle/>
          <a:p>
            <a:r>
              <a:rPr lang="en-GB" b="1" dirty="0"/>
              <a:t>REFUSAL &amp;/OR RESISTANCE</a:t>
            </a:r>
          </a:p>
          <a:p>
            <a:endParaRPr lang="en-GB" b="1" dirty="0"/>
          </a:p>
          <a:p>
            <a:r>
              <a:rPr lang="en-GB" dirty="0"/>
              <a:t>Avoidance and numbing</a:t>
            </a:r>
          </a:p>
          <a:p>
            <a:r>
              <a:rPr lang="en-GB" dirty="0"/>
              <a:t>Distracting self</a:t>
            </a:r>
          </a:p>
          <a:p>
            <a:r>
              <a:rPr lang="en-GB" dirty="0"/>
              <a:t>Avoiding reminders of the trauma (people and places)</a:t>
            </a:r>
          </a:p>
          <a:p>
            <a:r>
              <a:rPr lang="en-GB" dirty="0"/>
              <a:t>Avoiding speaking about the trauma</a:t>
            </a:r>
          </a:p>
          <a:p>
            <a:r>
              <a:rPr lang="en-GB" dirty="0"/>
              <a:t>Emotional distancing from others</a:t>
            </a:r>
          </a:p>
          <a:p>
            <a:r>
              <a:rPr lang="en-GB" dirty="0"/>
              <a:t>Substance misuse</a:t>
            </a:r>
          </a:p>
        </p:txBody>
      </p:sp>
      <p:sp>
        <p:nvSpPr>
          <p:cNvPr id="7" name="TextBox 6">
            <a:extLst>
              <a:ext uri="{FF2B5EF4-FFF2-40B4-BE49-F238E27FC236}">
                <a16:creationId xmlns:a16="http://schemas.microsoft.com/office/drawing/2014/main" id="{AF1DBB67-8824-74BC-2A6C-6119C99BC12F}"/>
              </a:ext>
            </a:extLst>
          </p:cNvPr>
          <p:cNvSpPr txBox="1"/>
          <p:nvPr/>
        </p:nvSpPr>
        <p:spPr>
          <a:xfrm>
            <a:off x="2560320" y="42763"/>
            <a:ext cx="6644640" cy="830997"/>
          </a:xfrm>
          <a:prstGeom prst="rect">
            <a:avLst/>
          </a:prstGeom>
          <a:noFill/>
        </p:spPr>
        <p:txBody>
          <a:bodyPr wrap="square" rtlCol="0">
            <a:spAutoFit/>
          </a:bodyPr>
          <a:lstStyle/>
          <a:p>
            <a:r>
              <a:rPr lang="en-GB" sz="2400" b="1" dirty="0">
                <a:solidFill>
                  <a:srgbClr val="FF0000"/>
                </a:solidFill>
              </a:rPr>
              <a:t>4 R’s – Key symptoms  (TRM, Dr Tricia </a:t>
            </a:r>
            <a:r>
              <a:rPr lang="en-GB" sz="2400" b="1" dirty="0" err="1">
                <a:solidFill>
                  <a:srgbClr val="FF0000"/>
                </a:solidFill>
              </a:rPr>
              <a:t>Skuse</a:t>
            </a:r>
            <a:r>
              <a:rPr lang="en-GB" sz="2400" b="1" dirty="0">
                <a:solidFill>
                  <a:srgbClr val="FF0000"/>
                </a:solidFill>
              </a:rPr>
              <a:t> and Jonny Matthew)</a:t>
            </a:r>
          </a:p>
        </p:txBody>
      </p:sp>
    </p:spTree>
    <p:extLst>
      <p:ext uri="{BB962C8B-B14F-4D97-AF65-F5344CB8AC3E}">
        <p14:creationId xmlns:p14="http://schemas.microsoft.com/office/powerpoint/2010/main" val="32686258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9FCDCF-8CA8-2022-C44D-20BADBE01EDB}"/>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78A7E67E-A203-C453-7249-5D77A7F9FE3E}"/>
              </a:ext>
            </a:extLst>
          </p:cNvPr>
          <p:cNvPicPr>
            <a:picLocks noChangeAspect="1"/>
          </p:cNvPicPr>
          <p:nvPr/>
        </p:nvPicPr>
        <p:blipFill>
          <a:blip r:embed="rId2"/>
          <a:stretch>
            <a:fillRect/>
          </a:stretch>
        </p:blipFill>
        <p:spPr>
          <a:xfrm>
            <a:off x="1729202" y="952987"/>
            <a:ext cx="8548688" cy="5781188"/>
          </a:xfrm>
          <a:prstGeom prst="rect">
            <a:avLst/>
          </a:prstGeom>
        </p:spPr>
      </p:pic>
      <p:sp>
        <p:nvSpPr>
          <p:cNvPr id="4" name="TextBox 3">
            <a:extLst>
              <a:ext uri="{FF2B5EF4-FFF2-40B4-BE49-F238E27FC236}">
                <a16:creationId xmlns:a16="http://schemas.microsoft.com/office/drawing/2014/main" id="{7327BE40-B3A6-D289-BB05-70627FDD1185}"/>
              </a:ext>
            </a:extLst>
          </p:cNvPr>
          <p:cNvSpPr txBox="1"/>
          <p:nvPr/>
        </p:nvSpPr>
        <p:spPr>
          <a:xfrm>
            <a:off x="1190625" y="123825"/>
            <a:ext cx="10115550" cy="707886"/>
          </a:xfrm>
          <a:prstGeom prst="rect">
            <a:avLst/>
          </a:prstGeom>
          <a:noFill/>
        </p:spPr>
        <p:txBody>
          <a:bodyPr wrap="square" rtlCol="0">
            <a:spAutoFit/>
          </a:bodyPr>
          <a:lstStyle/>
          <a:p>
            <a:r>
              <a:rPr lang="en-GB" sz="2000" b="1" dirty="0">
                <a:solidFill>
                  <a:srgbClr val="FF0000"/>
                </a:solidFill>
              </a:rPr>
              <a:t>Dr Tricia </a:t>
            </a:r>
            <a:r>
              <a:rPr lang="en-GB" sz="2000" b="1" dirty="0" err="1">
                <a:solidFill>
                  <a:srgbClr val="FF0000"/>
                </a:solidFill>
              </a:rPr>
              <a:t>Skuse</a:t>
            </a:r>
            <a:r>
              <a:rPr lang="en-GB" sz="2000" b="1" dirty="0">
                <a:solidFill>
                  <a:srgbClr val="FF0000"/>
                </a:solidFill>
              </a:rPr>
              <a:t> and Jonny Matthew (2015)</a:t>
            </a:r>
            <a:r>
              <a:rPr lang="en-GB" sz="2000" dirty="0">
                <a:solidFill>
                  <a:srgbClr val="FF0000"/>
                </a:solidFill>
              </a:rPr>
              <a:t>. The Trauma Recovery Model: Sequencing Youth Justice Interventions For Young People With Complex Needs. Prison Service Journal </a:t>
            </a:r>
            <a:r>
              <a:rPr lang="en-GB" sz="2000" b="1" dirty="0">
                <a:solidFill>
                  <a:srgbClr val="FF0000"/>
                </a:solidFill>
              </a:rPr>
              <a:t>220</a:t>
            </a:r>
            <a:r>
              <a:rPr lang="en-GB" sz="2000" dirty="0">
                <a:solidFill>
                  <a:srgbClr val="FF0000"/>
                </a:solidFill>
              </a:rPr>
              <a:t>, 16-25. </a:t>
            </a:r>
          </a:p>
        </p:txBody>
      </p:sp>
    </p:spTree>
    <p:extLst>
      <p:ext uri="{BB962C8B-B14F-4D97-AF65-F5344CB8AC3E}">
        <p14:creationId xmlns:p14="http://schemas.microsoft.com/office/powerpoint/2010/main" val="18063858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956495" y="265981"/>
            <a:ext cx="8640960" cy="707886"/>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FF0000"/>
                </a:solidFill>
                <a:effectLst/>
                <a:uLnTx/>
                <a:uFillTx/>
                <a:latin typeface="Century Gothic" panose="020B0502020202020204"/>
                <a:ea typeface="+mn-ea"/>
                <a:cs typeface="+mn-cs"/>
              </a:rPr>
              <a:t>Importance of the relationship between the young people and the facilitators. Relationship based on ECM/trauma recovery model.</a:t>
            </a:r>
            <a:endParaRPr kumimoji="0" lang="en-GB" sz="1800" b="0" i="0" u="none" strike="noStrike" kern="1200" cap="none" spc="0" normalizeH="0" baseline="0" noProof="0" dirty="0">
              <a:ln>
                <a:noFill/>
              </a:ln>
              <a:solidFill>
                <a:prstClr val="white"/>
              </a:solidFill>
              <a:effectLst/>
              <a:uLnTx/>
              <a:uFillTx/>
              <a:latin typeface="Century Gothic" panose="020B0502020202020204"/>
              <a:ea typeface="+mn-ea"/>
              <a:cs typeface="+mn-cs"/>
            </a:endParaRPr>
          </a:p>
        </p:txBody>
      </p:sp>
      <p:sp>
        <p:nvSpPr>
          <p:cNvPr id="2" name="TextBox 1">
            <a:extLst>
              <a:ext uri="{FF2B5EF4-FFF2-40B4-BE49-F238E27FC236}">
                <a16:creationId xmlns:a16="http://schemas.microsoft.com/office/drawing/2014/main" id="{DE73A557-F11F-DBF9-52FA-A65E5BAE5820}"/>
              </a:ext>
            </a:extLst>
          </p:cNvPr>
          <p:cNvSpPr txBox="1"/>
          <p:nvPr/>
        </p:nvSpPr>
        <p:spPr>
          <a:xfrm>
            <a:off x="1956495" y="1608951"/>
            <a:ext cx="3787080" cy="3046988"/>
          </a:xfrm>
          <a:prstGeom prst="rect">
            <a:avLst/>
          </a:prstGeom>
          <a:solidFill>
            <a:srgbClr val="FFC000"/>
          </a:solidFill>
        </p:spPr>
        <p:txBody>
          <a:bodyPr wrap="square" rtlCol="0">
            <a:spAutoFit/>
          </a:bodyPr>
          <a:lstStyle/>
          <a:p>
            <a:r>
              <a:rPr kumimoji="0" lang="en-GB" sz="3200" b="1" i="0" u="none" strike="noStrike" kern="1200" cap="none" spc="0" normalizeH="0" baseline="0" noProof="0" dirty="0">
                <a:ln>
                  <a:noFill/>
                </a:ln>
                <a:effectLst/>
                <a:uLnTx/>
                <a:uFillTx/>
                <a:latin typeface="Century Gothic" panose="020B0502020202020204"/>
                <a:ea typeface="+mn-ea"/>
                <a:cs typeface="+mn-cs"/>
              </a:rPr>
              <a:t>CPR </a:t>
            </a:r>
            <a:r>
              <a:rPr kumimoji="0" lang="en-GB" sz="1800" b="1" i="0" u="none" strike="noStrike" kern="1200" cap="none" spc="0" normalizeH="0" baseline="0" noProof="0" dirty="0">
                <a:ln>
                  <a:noFill/>
                </a:ln>
                <a:effectLst/>
                <a:uLnTx/>
                <a:uFillTx/>
                <a:latin typeface="Century Gothic" panose="020B0502020202020204"/>
                <a:ea typeface="+mn-ea"/>
                <a:cs typeface="+mn-cs"/>
              </a:rPr>
              <a:t>	</a:t>
            </a:r>
          </a:p>
          <a:p>
            <a:r>
              <a:rPr kumimoji="0" lang="en-GB" sz="1800" b="1" i="0" u="none" strike="noStrike" kern="1200" cap="none" spc="0" normalizeH="0" baseline="0" noProof="0" dirty="0">
                <a:ln>
                  <a:noFill/>
                </a:ln>
                <a:effectLst/>
                <a:uLnTx/>
                <a:uFillTx/>
                <a:latin typeface="Century Gothic" panose="020B0502020202020204"/>
                <a:ea typeface="+mn-ea"/>
                <a:cs typeface="+mn-cs"/>
              </a:rPr>
              <a:t>	</a:t>
            </a:r>
            <a:br>
              <a:rPr kumimoji="0" lang="en-GB" sz="1800" b="1" i="0" u="none" strike="noStrike" kern="1200" cap="none" spc="0" normalizeH="0" baseline="0" noProof="0" dirty="0">
                <a:ln>
                  <a:noFill/>
                </a:ln>
                <a:effectLst/>
                <a:uLnTx/>
                <a:uFillTx/>
                <a:latin typeface="Century Gothic" panose="020B0502020202020204"/>
                <a:ea typeface="+mn-ea"/>
                <a:cs typeface="+mn-cs"/>
              </a:rPr>
            </a:br>
            <a:r>
              <a:rPr kumimoji="0" lang="en-GB" sz="1800" b="1" i="0" u="none" strike="noStrike" kern="1200" cap="none" spc="0" normalizeH="0" baseline="0" noProof="0" dirty="0">
                <a:ln>
                  <a:noFill/>
                </a:ln>
                <a:effectLst/>
                <a:uLnTx/>
                <a:uFillTx/>
                <a:latin typeface="Century Gothic" panose="020B0502020202020204"/>
                <a:ea typeface="+mn-ea"/>
                <a:cs typeface="+mn-cs"/>
              </a:rPr>
              <a:t>•</a:t>
            </a:r>
            <a:r>
              <a:rPr kumimoji="0" lang="en-GB" sz="2000" b="1" i="0" u="none" strike="noStrike" kern="1200" cap="none" spc="0" normalizeH="0" baseline="0" noProof="0" dirty="0">
                <a:ln>
                  <a:noFill/>
                </a:ln>
                <a:effectLst/>
                <a:uLnTx/>
                <a:uFillTx/>
                <a:latin typeface="Century Gothic" panose="020B0502020202020204"/>
                <a:ea typeface="+mn-ea"/>
                <a:cs typeface="+mn-cs"/>
              </a:rPr>
              <a:t>Consistency </a:t>
            </a:r>
            <a:r>
              <a:rPr kumimoji="0" lang="en-GB" sz="1400" b="1" i="0" u="none" strike="noStrike" kern="1200" cap="none" spc="0" normalizeH="0" baseline="0" noProof="0" dirty="0">
                <a:ln>
                  <a:noFill/>
                </a:ln>
                <a:effectLst/>
                <a:uLnTx/>
                <a:uFillTx/>
                <a:latin typeface="Century Gothic" panose="020B0502020202020204"/>
                <a:ea typeface="+mn-ea"/>
                <a:cs typeface="+mn-cs"/>
              </a:rPr>
              <a:t>“you deal with me the same way each time”</a:t>
            </a:r>
          </a:p>
          <a:p>
            <a:r>
              <a:rPr kumimoji="0" lang="en-GB" sz="2000" b="1" i="0" u="none" strike="noStrike" kern="1200" cap="none" spc="0" normalizeH="0" baseline="0" noProof="0" dirty="0">
                <a:ln>
                  <a:noFill/>
                </a:ln>
                <a:effectLst/>
                <a:uLnTx/>
                <a:uFillTx/>
                <a:latin typeface="Century Gothic" panose="020B0502020202020204"/>
                <a:ea typeface="+mn-ea"/>
                <a:cs typeface="+mn-cs"/>
              </a:rPr>
              <a:t> 	</a:t>
            </a:r>
            <a:br>
              <a:rPr kumimoji="0" lang="en-GB" sz="2000" b="1" i="0" u="none" strike="noStrike" kern="1200" cap="none" spc="0" normalizeH="0" baseline="0" noProof="0" dirty="0">
                <a:ln>
                  <a:noFill/>
                </a:ln>
                <a:effectLst/>
                <a:uLnTx/>
                <a:uFillTx/>
                <a:latin typeface="Century Gothic" panose="020B0502020202020204"/>
                <a:ea typeface="+mn-ea"/>
                <a:cs typeface="+mn-cs"/>
              </a:rPr>
            </a:br>
            <a:r>
              <a:rPr kumimoji="0" lang="en-GB" sz="2000" b="1" i="0" u="none" strike="noStrike" kern="1200" cap="none" spc="0" normalizeH="0" baseline="0" noProof="0" dirty="0">
                <a:ln>
                  <a:noFill/>
                </a:ln>
                <a:effectLst/>
                <a:uLnTx/>
                <a:uFillTx/>
                <a:latin typeface="Century Gothic" panose="020B0502020202020204"/>
                <a:ea typeface="+mn-ea"/>
                <a:cs typeface="+mn-cs"/>
              </a:rPr>
              <a:t>•Predictability </a:t>
            </a:r>
            <a:r>
              <a:rPr kumimoji="0" lang="en-GB" sz="1400" b="1" i="0" u="none" strike="noStrike" kern="1200" cap="none" spc="0" normalizeH="0" baseline="0" noProof="0" dirty="0">
                <a:ln>
                  <a:noFill/>
                </a:ln>
                <a:effectLst/>
                <a:uLnTx/>
                <a:uFillTx/>
                <a:latin typeface="Century Gothic" panose="020B0502020202020204"/>
                <a:ea typeface="+mn-ea"/>
                <a:cs typeface="+mn-cs"/>
              </a:rPr>
              <a:t>“I can anticipate you. You are trustworthy”</a:t>
            </a:r>
          </a:p>
          <a:p>
            <a:r>
              <a:rPr kumimoji="0" lang="en-GB" sz="2000" b="1" i="0" u="none" strike="noStrike" kern="1200" cap="none" spc="0" normalizeH="0" baseline="0" noProof="0" dirty="0">
                <a:ln>
                  <a:noFill/>
                </a:ln>
                <a:effectLst/>
                <a:uLnTx/>
                <a:uFillTx/>
                <a:latin typeface="Century Gothic" panose="020B0502020202020204"/>
                <a:ea typeface="+mn-ea"/>
                <a:cs typeface="+mn-cs"/>
              </a:rPr>
              <a:t> 	</a:t>
            </a:r>
            <a:br>
              <a:rPr kumimoji="0" lang="en-GB" sz="2000" b="1" i="0" u="none" strike="noStrike" kern="1200" cap="none" spc="0" normalizeH="0" baseline="0" noProof="0" dirty="0">
                <a:ln>
                  <a:noFill/>
                </a:ln>
                <a:effectLst/>
                <a:uLnTx/>
                <a:uFillTx/>
                <a:latin typeface="Century Gothic" panose="020B0502020202020204"/>
                <a:ea typeface="+mn-ea"/>
                <a:cs typeface="+mn-cs"/>
              </a:rPr>
            </a:br>
            <a:r>
              <a:rPr kumimoji="0" lang="en-GB" sz="2000" b="1" i="0" u="none" strike="noStrike" kern="1200" cap="none" spc="0" normalizeH="0" baseline="0" noProof="0" dirty="0">
                <a:ln>
                  <a:noFill/>
                </a:ln>
                <a:effectLst/>
                <a:uLnTx/>
                <a:uFillTx/>
                <a:latin typeface="Century Gothic" panose="020B0502020202020204"/>
                <a:ea typeface="+mn-ea"/>
                <a:cs typeface="+mn-cs"/>
              </a:rPr>
              <a:t>•Reliability </a:t>
            </a:r>
            <a:r>
              <a:rPr kumimoji="0" lang="en-GB" sz="1400" b="1" i="0" u="none" strike="noStrike" kern="1200" cap="none" spc="0" normalizeH="0" baseline="0" noProof="0" dirty="0">
                <a:ln>
                  <a:noFill/>
                </a:ln>
                <a:effectLst/>
                <a:uLnTx/>
                <a:uFillTx/>
                <a:latin typeface="Century Gothic" panose="020B0502020202020204"/>
                <a:ea typeface="+mn-ea"/>
                <a:cs typeface="+mn-cs"/>
              </a:rPr>
              <a:t>“I can lean on you. You don’t give up” – secure base</a:t>
            </a:r>
            <a:endParaRPr lang="en-GB" sz="1400" dirty="0"/>
          </a:p>
        </p:txBody>
      </p:sp>
      <p:sp>
        <p:nvSpPr>
          <p:cNvPr id="3" name="TextBox 2">
            <a:extLst>
              <a:ext uri="{FF2B5EF4-FFF2-40B4-BE49-F238E27FC236}">
                <a16:creationId xmlns:a16="http://schemas.microsoft.com/office/drawing/2014/main" id="{D78ABE4A-E4ED-9929-F3C0-369930A4212C}"/>
              </a:ext>
            </a:extLst>
          </p:cNvPr>
          <p:cNvSpPr txBox="1"/>
          <p:nvPr/>
        </p:nvSpPr>
        <p:spPr>
          <a:xfrm>
            <a:off x="7000875" y="1608951"/>
            <a:ext cx="3596580" cy="3447098"/>
          </a:xfrm>
          <a:prstGeom prst="rect">
            <a:avLst/>
          </a:prstGeom>
          <a:solidFill>
            <a:srgbClr val="FFC000"/>
          </a:solidFill>
        </p:spPr>
        <p:txBody>
          <a:bodyPr wrap="square" rtlCol="0">
            <a:spAutoFit/>
          </a:bodyPr>
          <a:lstStyle/>
          <a:p>
            <a:r>
              <a:rPr kumimoji="0" lang="en-GB" sz="3200" b="1" i="0" u="none" strike="noStrike" kern="1200" cap="none" spc="0" normalizeH="0" baseline="0" noProof="0" dirty="0">
                <a:ln>
                  <a:noFill/>
                </a:ln>
                <a:effectLst/>
                <a:uLnTx/>
                <a:uFillTx/>
                <a:latin typeface="Century Gothic" panose="020B0502020202020204"/>
                <a:ea typeface="+mn-ea"/>
                <a:cs typeface="+mn-cs"/>
              </a:rPr>
              <a:t>PACE</a:t>
            </a:r>
          </a:p>
          <a:p>
            <a:br>
              <a:rPr kumimoji="0" lang="en-GB" sz="1800" b="1" i="0" u="none" strike="noStrike" kern="1200" cap="none" spc="0" normalizeH="0" baseline="0" noProof="0" dirty="0">
                <a:ln>
                  <a:noFill/>
                </a:ln>
                <a:effectLst/>
                <a:uLnTx/>
                <a:uFillTx/>
                <a:latin typeface="Century Gothic" panose="020B0502020202020204"/>
                <a:ea typeface="+mn-ea"/>
                <a:cs typeface="+mn-cs"/>
              </a:rPr>
            </a:br>
            <a:r>
              <a:rPr kumimoji="0" lang="en-GB" sz="1800" b="1" i="0" u="none" strike="noStrike" kern="1200" cap="none" spc="0" normalizeH="0" baseline="0" noProof="0" dirty="0">
                <a:ln>
                  <a:noFill/>
                </a:ln>
                <a:effectLst/>
                <a:uLnTx/>
                <a:uFillTx/>
                <a:latin typeface="Century Gothic" panose="020B0502020202020204"/>
                <a:ea typeface="+mn-ea"/>
                <a:cs typeface="+mn-cs"/>
              </a:rPr>
              <a:t>•</a:t>
            </a:r>
            <a:r>
              <a:rPr kumimoji="0" lang="en-GB" sz="2000" b="1" i="0" u="none" strike="noStrike" kern="1200" cap="none" spc="0" normalizeH="0" baseline="0" noProof="0" dirty="0">
                <a:ln>
                  <a:noFill/>
                </a:ln>
                <a:effectLst/>
                <a:uLnTx/>
                <a:uFillTx/>
                <a:latin typeface="Century Gothic" panose="020B0502020202020204"/>
                <a:ea typeface="+mn-ea"/>
                <a:cs typeface="+mn-cs"/>
              </a:rPr>
              <a:t>Playfulness - </a:t>
            </a:r>
            <a:r>
              <a:rPr kumimoji="0" lang="en-GB" sz="1400" b="1" i="0" u="none" strike="noStrike" kern="1200" cap="none" spc="0" normalizeH="0" baseline="0" noProof="0" dirty="0">
                <a:ln>
                  <a:noFill/>
                </a:ln>
                <a:effectLst/>
                <a:uLnTx/>
                <a:uFillTx/>
                <a:latin typeface="Century Gothic" panose="020B0502020202020204"/>
                <a:ea typeface="+mn-ea"/>
                <a:cs typeface="+mn-cs"/>
              </a:rPr>
              <a:t>humour</a:t>
            </a:r>
          </a:p>
          <a:p>
            <a:r>
              <a:rPr kumimoji="0" lang="en-GB" sz="2000" b="1" i="0" u="none" strike="noStrike" kern="1200" cap="none" spc="0" normalizeH="0" baseline="0" noProof="0" dirty="0">
                <a:ln>
                  <a:noFill/>
                </a:ln>
                <a:effectLst/>
                <a:uLnTx/>
                <a:uFillTx/>
                <a:latin typeface="Century Gothic" panose="020B0502020202020204"/>
                <a:ea typeface="+mn-ea"/>
                <a:cs typeface="+mn-cs"/>
              </a:rPr>
              <a:t> </a:t>
            </a:r>
            <a:br>
              <a:rPr kumimoji="0" lang="en-GB" sz="2000" b="1" i="0" u="none" strike="noStrike" kern="1200" cap="none" spc="0" normalizeH="0" baseline="0" noProof="0" dirty="0">
                <a:ln>
                  <a:noFill/>
                </a:ln>
                <a:effectLst/>
                <a:uLnTx/>
                <a:uFillTx/>
                <a:latin typeface="Century Gothic" panose="020B0502020202020204"/>
                <a:ea typeface="+mn-ea"/>
                <a:cs typeface="+mn-cs"/>
              </a:rPr>
            </a:br>
            <a:r>
              <a:rPr kumimoji="0" lang="en-GB" sz="2000" b="1" i="0" u="none" strike="noStrike" kern="1200" cap="none" spc="0" normalizeH="0" baseline="0" noProof="0" dirty="0">
                <a:ln>
                  <a:noFill/>
                </a:ln>
                <a:effectLst/>
                <a:uLnTx/>
                <a:uFillTx/>
                <a:latin typeface="Century Gothic" panose="020B0502020202020204"/>
                <a:ea typeface="+mn-ea"/>
                <a:cs typeface="+mn-cs"/>
              </a:rPr>
              <a:t>•Acceptance – </a:t>
            </a:r>
            <a:r>
              <a:rPr kumimoji="0" lang="en-GB" sz="1400" b="1" i="0" u="none" strike="noStrike" kern="1200" cap="none" spc="0" normalizeH="0" baseline="0" noProof="0" dirty="0">
                <a:ln>
                  <a:noFill/>
                </a:ln>
                <a:effectLst/>
                <a:uLnTx/>
                <a:uFillTx/>
                <a:latin typeface="Century Gothic" panose="020B0502020202020204"/>
                <a:ea typeface="+mn-ea"/>
                <a:cs typeface="+mn-cs"/>
              </a:rPr>
              <a:t>Separate the behaviour and the person (not permissiveness)</a:t>
            </a:r>
          </a:p>
          <a:p>
            <a:r>
              <a:rPr kumimoji="0" lang="en-GB" sz="2000" b="1" i="0" u="none" strike="noStrike" kern="1200" cap="none" spc="0" normalizeH="0" baseline="0" noProof="0" dirty="0">
                <a:ln>
                  <a:noFill/>
                </a:ln>
                <a:effectLst/>
                <a:uLnTx/>
                <a:uFillTx/>
                <a:latin typeface="Century Gothic" panose="020B0502020202020204"/>
                <a:ea typeface="+mn-ea"/>
                <a:cs typeface="+mn-cs"/>
              </a:rPr>
              <a:t> </a:t>
            </a:r>
            <a:br>
              <a:rPr kumimoji="0" lang="en-GB" sz="2000" b="1" i="0" u="none" strike="noStrike" kern="1200" cap="none" spc="0" normalizeH="0" baseline="0" noProof="0" dirty="0">
                <a:ln>
                  <a:noFill/>
                </a:ln>
                <a:effectLst/>
                <a:uLnTx/>
                <a:uFillTx/>
                <a:latin typeface="Century Gothic" panose="020B0502020202020204"/>
                <a:ea typeface="+mn-ea"/>
                <a:cs typeface="+mn-cs"/>
              </a:rPr>
            </a:br>
            <a:r>
              <a:rPr kumimoji="0" lang="en-GB" sz="2000" b="1" i="0" u="none" strike="noStrike" kern="1200" cap="none" spc="0" normalizeH="0" baseline="0" noProof="0" dirty="0">
                <a:ln>
                  <a:noFill/>
                </a:ln>
                <a:effectLst/>
                <a:uLnTx/>
                <a:uFillTx/>
                <a:latin typeface="Century Gothic" panose="020B0502020202020204"/>
                <a:ea typeface="+mn-ea"/>
                <a:cs typeface="+mn-cs"/>
              </a:rPr>
              <a:t>•Curiosity – </a:t>
            </a:r>
            <a:r>
              <a:rPr kumimoji="0" lang="en-GB" sz="1400" b="1" i="0" u="none" strike="noStrike" kern="1200" cap="none" spc="0" normalizeH="0" baseline="0" noProof="0" dirty="0">
                <a:ln>
                  <a:noFill/>
                </a:ln>
                <a:effectLst/>
                <a:uLnTx/>
                <a:uFillTx/>
                <a:latin typeface="Century Gothic" panose="020B0502020202020204"/>
                <a:ea typeface="+mn-ea"/>
                <a:cs typeface="+mn-cs"/>
              </a:rPr>
              <a:t>non-judgemental</a:t>
            </a:r>
          </a:p>
          <a:p>
            <a:r>
              <a:rPr kumimoji="0" lang="en-GB" sz="2000" b="1" i="0" u="none" strike="noStrike" kern="1200" cap="none" spc="0" normalizeH="0" baseline="0" noProof="0" dirty="0">
                <a:ln>
                  <a:noFill/>
                </a:ln>
                <a:effectLst/>
                <a:uLnTx/>
                <a:uFillTx/>
                <a:latin typeface="Century Gothic" panose="020B0502020202020204"/>
                <a:ea typeface="+mn-ea"/>
                <a:cs typeface="+mn-cs"/>
              </a:rPr>
              <a:t> </a:t>
            </a:r>
            <a:br>
              <a:rPr kumimoji="0" lang="en-GB" sz="2000" b="1" i="0" u="none" strike="noStrike" kern="1200" cap="none" spc="0" normalizeH="0" baseline="0" noProof="0" dirty="0">
                <a:ln>
                  <a:noFill/>
                </a:ln>
                <a:effectLst/>
                <a:uLnTx/>
                <a:uFillTx/>
                <a:latin typeface="Century Gothic" panose="020B0502020202020204"/>
                <a:ea typeface="+mn-ea"/>
                <a:cs typeface="+mn-cs"/>
              </a:rPr>
            </a:br>
            <a:r>
              <a:rPr kumimoji="0" lang="en-GB" sz="2000" b="1" i="0" u="none" strike="noStrike" kern="1200" cap="none" spc="0" normalizeH="0" baseline="0" noProof="0" dirty="0">
                <a:ln>
                  <a:noFill/>
                </a:ln>
                <a:effectLst/>
                <a:uLnTx/>
                <a:uFillTx/>
                <a:latin typeface="Century Gothic" panose="020B0502020202020204"/>
                <a:ea typeface="+mn-ea"/>
                <a:cs typeface="+mn-cs"/>
              </a:rPr>
              <a:t>•Empathy</a:t>
            </a:r>
            <a:endParaRPr lang="en-GB" sz="2000" dirty="0"/>
          </a:p>
        </p:txBody>
      </p:sp>
      <p:sp>
        <p:nvSpPr>
          <p:cNvPr id="4" name="TextBox 3">
            <a:extLst>
              <a:ext uri="{FF2B5EF4-FFF2-40B4-BE49-F238E27FC236}">
                <a16:creationId xmlns:a16="http://schemas.microsoft.com/office/drawing/2014/main" id="{201E5073-20F0-4D0B-0106-C9E32572A0CD}"/>
              </a:ext>
            </a:extLst>
          </p:cNvPr>
          <p:cNvSpPr txBox="1"/>
          <p:nvPr/>
        </p:nvSpPr>
        <p:spPr>
          <a:xfrm>
            <a:off x="2210495" y="5537244"/>
            <a:ext cx="8482905" cy="369332"/>
          </a:xfrm>
          <a:prstGeom prst="rect">
            <a:avLst/>
          </a:prstGeom>
          <a:solidFill>
            <a:srgbClr val="FFFF00"/>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effectLst/>
                <a:uLnTx/>
                <a:uFillTx/>
                <a:latin typeface="Century Gothic" panose="020B0502020202020204"/>
                <a:ea typeface="+mn-ea"/>
                <a:cs typeface="+mn-cs"/>
              </a:rPr>
              <a:t>Recognition that Young people that offend are also often victims</a:t>
            </a:r>
          </a:p>
        </p:txBody>
      </p:sp>
    </p:spTree>
    <p:extLst>
      <p:ext uri="{BB962C8B-B14F-4D97-AF65-F5344CB8AC3E}">
        <p14:creationId xmlns:p14="http://schemas.microsoft.com/office/powerpoint/2010/main" val="1923592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9FCDCF-8CA8-2022-C44D-20BADBE01EDB}"/>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A0669738-45F5-7A3B-C13B-0210AAD65A45}"/>
              </a:ext>
            </a:extLst>
          </p:cNvPr>
          <p:cNvPicPr>
            <a:picLocks noChangeAspect="1"/>
          </p:cNvPicPr>
          <p:nvPr/>
        </p:nvPicPr>
        <p:blipFill>
          <a:blip r:embed="rId2"/>
          <a:stretch>
            <a:fillRect/>
          </a:stretch>
        </p:blipFill>
        <p:spPr>
          <a:xfrm>
            <a:off x="835343" y="1662282"/>
            <a:ext cx="4768357" cy="3224678"/>
          </a:xfrm>
          <a:prstGeom prst="rect">
            <a:avLst/>
          </a:prstGeom>
        </p:spPr>
      </p:pic>
      <p:graphicFrame>
        <p:nvGraphicFramePr>
          <p:cNvPr id="3" name="Chart 2">
            <a:extLst>
              <a:ext uri="{FF2B5EF4-FFF2-40B4-BE49-F238E27FC236}">
                <a16:creationId xmlns:a16="http://schemas.microsoft.com/office/drawing/2014/main" id="{25819ACE-E058-5319-85B4-5BBDE27764A0}"/>
              </a:ext>
            </a:extLst>
          </p:cNvPr>
          <p:cNvGraphicFramePr/>
          <p:nvPr>
            <p:extLst>
              <p:ext uri="{D42A27DB-BD31-4B8C-83A1-F6EECF244321}">
                <p14:modId xmlns:p14="http://schemas.microsoft.com/office/powerpoint/2010/main" val="1247816322"/>
              </p:ext>
            </p:extLst>
          </p:nvPr>
        </p:nvGraphicFramePr>
        <p:xfrm>
          <a:off x="5902960" y="1456591"/>
          <a:ext cx="5634355" cy="3430369"/>
        </p:xfrm>
        <a:graphic>
          <a:graphicData uri="http://schemas.openxmlformats.org/drawingml/2006/chart">
            <c:chart xmlns:c="http://schemas.openxmlformats.org/drawingml/2006/chart" xmlns:r="http://schemas.openxmlformats.org/officeDocument/2006/relationships" r:id="rId3"/>
          </a:graphicData>
        </a:graphic>
      </p:graphicFrame>
      <p:cxnSp>
        <p:nvCxnSpPr>
          <p:cNvPr id="5" name="Straight Arrow Connector 4">
            <a:extLst>
              <a:ext uri="{FF2B5EF4-FFF2-40B4-BE49-F238E27FC236}">
                <a16:creationId xmlns:a16="http://schemas.microsoft.com/office/drawing/2014/main" id="{0B976D86-D0CA-EC9E-8A7F-2FA788B48177}"/>
              </a:ext>
            </a:extLst>
          </p:cNvPr>
          <p:cNvCxnSpPr>
            <a:cxnSpLocks/>
          </p:cNvCxnSpPr>
          <p:nvPr/>
        </p:nvCxnSpPr>
        <p:spPr>
          <a:xfrm>
            <a:off x="1639957" y="1353524"/>
            <a:ext cx="880258" cy="1818251"/>
          </a:xfrm>
          <a:prstGeom prst="straightConnector1">
            <a:avLst/>
          </a:prstGeom>
          <a:ln w="889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E51EBC50-622B-A158-3BF3-EA1C759702A1}"/>
              </a:ext>
            </a:extLst>
          </p:cNvPr>
          <p:cNvCxnSpPr>
            <a:cxnSpLocks/>
          </p:cNvCxnSpPr>
          <p:nvPr/>
        </p:nvCxnSpPr>
        <p:spPr>
          <a:xfrm flipV="1">
            <a:off x="1506680" y="4355539"/>
            <a:ext cx="616805" cy="753174"/>
          </a:xfrm>
          <a:prstGeom prst="straightConnector1">
            <a:avLst/>
          </a:prstGeom>
          <a:ln w="889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4506DDB2-D1BF-26E2-3401-A67C9AD22B93}"/>
              </a:ext>
            </a:extLst>
          </p:cNvPr>
          <p:cNvSpPr txBox="1"/>
          <p:nvPr/>
        </p:nvSpPr>
        <p:spPr>
          <a:xfrm>
            <a:off x="888127" y="707193"/>
            <a:ext cx="3333750" cy="646331"/>
          </a:xfrm>
          <a:prstGeom prst="rect">
            <a:avLst/>
          </a:prstGeom>
          <a:noFill/>
          <a:ln w="41275">
            <a:solidFill>
              <a:schemeClr val="accent2"/>
            </a:solidFill>
          </a:ln>
        </p:spPr>
        <p:txBody>
          <a:bodyPr wrap="square" rtlCol="0">
            <a:spAutoFit/>
          </a:bodyPr>
          <a:lstStyle/>
          <a:p>
            <a:r>
              <a:rPr lang="en-GB" dirty="0">
                <a:solidFill>
                  <a:schemeClr val="accent2"/>
                </a:solidFill>
              </a:rPr>
              <a:t>Adolescent limited group (1-3 ACEs)</a:t>
            </a:r>
          </a:p>
        </p:txBody>
      </p:sp>
      <p:sp>
        <p:nvSpPr>
          <p:cNvPr id="11" name="TextBox 10">
            <a:extLst>
              <a:ext uri="{FF2B5EF4-FFF2-40B4-BE49-F238E27FC236}">
                <a16:creationId xmlns:a16="http://schemas.microsoft.com/office/drawing/2014/main" id="{86E409BB-B6E2-00FC-E326-3343B15417CE}"/>
              </a:ext>
            </a:extLst>
          </p:cNvPr>
          <p:cNvSpPr txBox="1"/>
          <p:nvPr/>
        </p:nvSpPr>
        <p:spPr>
          <a:xfrm>
            <a:off x="853340" y="5108713"/>
            <a:ext cx="3333750" cy="923330"/>
          </a:xfrm>
          <a:prstGeom prst="rect">
            <a:avLst/>
          </a:prstGeom>
          <a:noFill/>
          <a:ln w="41275">
            <a:solidFill>
              <a:schemeClr val="accent2"/>
            </a:solidFill>
          </a:ln>
        </p:spPr>
        <p:txBody>
          <a:bodyPr wrap="square" rtlCol="0">
            <a:spAutoFit/>
          </a:bodyPr>
          <a:lstStyle/>
          <a:p>
            <a:r>
              <a:rPr lang="en-GB" dirty="0">
                <a:solidFill>
                  <a:schemeClr val="accent2"/>
                </a:solidFill>
              </a:rPr>
              <a:t>Lifetime persistent group (4 or more ACEs, serious and repeated trauma)</a:t>
            </a:r>
          </a:p>
        </p:txBody>
      </p:sp>
      <p:sp>
        <p:nvSpPr>
          <p:cNvPr id="4" name="TextBox 3">
            <a:extLst>
              <a:ext uri="{FF2B5EF4-FFF2-40B4-BE49-F238E27FC236}">
                <a16:creationId xmlns:a16="http://schemas.microsoft.com/office/drawing/2014/main" id="{53B70562-E6A1-34D1-3363-EF2BD371808E}"/>
              </a:ext>
            </a:extLst>
          </p:cNvPr>
          <p:cNvSpPr txBox="1"/>
          <p:nvPr/>
        </p:nvSpPr>
        <p:spPr>
          <a:xfrm>
            <a:off x="6500379" y="485655"/>
            <a:ext cx="5233368" cy="923330"/>
          </a:xfrm>
          <a:prstGeom prst="rect">
            <a:avLst/>
          </a:prstGeom>
          <a:noFill/>
          <a:ln w="41275">
            <a:solidFill>
              <a:schemeClr val="accent2"/>
            </a:solidFill>
          </a:ln>
        </p:spPr>
        <p:txBody>
          <a:bodyPr wrap="square" rtlCol="0">
            <a:spAutoFit/>
          </a:bodyPr>
          <a:lstStyle/>
          <a:p>
            <a:r>
              <a:rPr lang="en-GB" dirty="0">
                <a:solidFill>
                  <a:schemeClr val="accent2"/>
                </a:solidFill>
              </a:rPr>
              <a:t>PAST – caseloads dominated by Adolescent limited group and at least some of the interventions targeted on this group were effective.</a:t>
            </a:r>
          </a:p>
        </p:txBody>
      </p:sp>
      <p:sp>
        <p:nvSpPr>
          <p:cNvPr id="6" name="TextBox 5">
            <a:extLst>
              <a:ext uri="{FF2B5EF4-FFF2-40B4-BE49-F238E27FC236}">
                <a16:creationId xmlns:a16="http://schemas.microsoft.com/office/drawing/2014/main" id="{7F88B3C4-61EE-E804-CA2B-50F4E8F057BF}"/>
              </a:ext>
            </a:extLst>
          </p:cNvPr>
          <p:cNvSpPr txBox="1"/>
          <p:nvPr/>
        </p:nvSpPr>
        <p:spPr>
          <a:xfrm>
            <a:off x="6500379" y="4982173"/>
            <a:ext cx="5233368" cy="1754326"/>
          </a:xfrm>
          <a:prstGeom prst="rect">
            <a:avLst/>
          </a:prstGeom>
          <a:noFill/>
          <a:ln w="41275">
            <a:solidFill>
              <a:schemeClr val="accent2"/>
            </a:solidFill>
          </a:ln>
        </p:spPr>
        <p:txBody>
          <a:bodyPr wrap="square" rtlCol="0">
            <a:spAutoFit/>
          </a:bodyPr>
          <a:lstStyle/>
          <a:p>
            <a:r>
              <a:rPr lang="en-GB" dirty="0">
                <a:solidFill>
                  <a:schemeClr val="accent2"/>
                </a:solidFill>
              </a:rPr>
              <a:t>PRESENT – caseloads dominated by lifetime persistent group and previous interventions not effective with, or not targeted on, this group. Whole system (youth and adult) needs to shift to a new trauma focused approach. Focus on relationship and once trust established specialist therapeutic interventions.</a:t>
            </a:r>
          </a:p>
        </p:txBody>
      </p:sp>
    </p:spTree>
    <p:extLst>
      <p:ext uri="{BB962C8B-B14F-4D97-AF65-F5344CB8AC3E}">
        <p14:creationId xmlns:p14="http://schemas.microsoft.com/office/powerpoint/2010/main" val="21151880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D39FCDCF-8CA8-2022-C44D-20BADBE01EDB}"/>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6CDA21F-E7AF-4C75-8395-33F58D5B0E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AE1C45F0-260A-458C-96ED-C1F6D21512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 y="1216597"/>
            <a:ext cx="731521" cy="673460"/>
            <a:chOff x="3940602" y="308034"/>
            <a:chExt cx="2116791" cy="3428999"/>
          </a:xfrm>
          <a:solidFill>
            <a:schemeClr val="accent4"/>
          </a:solidFill>
        </p:grpSpPr>
        <p:sp>
          <p:nvSpPr>
            <p:cNvPr id="11" name="Rectangle 10">
              <a:extLst>
                <a:ext uri="{FF2B5EF4-FFF2-40B4-BE49-F238E27FC236}">
                  <a16:creationId xmlns:a16="http://schemas.microsoft.com/office/drawing/2014/main" id="{A6604B49-AD5C-4590-B051-06C8222ECD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43ECCAF-29C5-4537-947C-7EA1292463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ED49787B-8DE6-4467-AD0A-8DECC6E0C2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D5B0017B-2ECA-49AF-B397-DC140825DF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79" y="613954"/>
            <a:ext cx="10907487" cy="189411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0073D458-6F01-AEFA-1E12-EAFF50FA2378}"/>
              </a:ext>
            </a:extLst>
          </p:cNvPr>
          <p:cNvSpPr txBox="1"/>
          <p:nvPr/>
        </p:nvSpPr>
        <p:spPr>
          <a:xfrm>
            <a:off x="1043631" y="809898"/>
            <a:ext cx="9942716" cy="1554480"/>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4800" kern="1200">
                <a:solidFill>
                  <a:schemeClr val="tx1"/>
                </a:solidFill>
                <a:latin typeface="+mj-lt"/>
                <a:ea typeface="+mj-ea"/>
                <a:cs typeface="+mj-cs"/>
              </a:rPr>
              <a:t>Conclusions</a:t>
            </a:r>
          </a:p>
        </p:txBody>
      </p:sp>
      <p:sp>
        <p:nvSpPr>
          <p:cNvPr id="3" name="TextBox 2">
            <a:extLst>
              <a:ext uri="{FF2B5EF4-FFF2-40B4-BE49-F238E27FC236}">
                <a16:creationId xmlns:a16="http://schemas.microsoft.com/office/drawing/2014/main" id="{48DA4E31-4D28-C8BD-A213-4BD5B2355A27}"/>
              </a:ext>
            </a:extLst>
          </p:cNvPr>
          <p:cNvSpPr txBox="1"/>
          <p:nvPr/>
        </p:nvSpPr>
        <p:spPr>
          <a:xfrm>
            <a:off x="1045028" y="3017522"/>
            <a:ext cx="9941319" cy="3124658"/>
          </a:xfrm>
          <a:prstGeom prst="rect">
            <a:avLst/>
          </a:prstGeom>
        </p:spPr>
        <p:txBody>
          <a:bodyPr vert="horz" lIns="91440" tIns="45720" rIns="91440" bIns="45720" rtlCol="0" anchor="ctr">
            <a:normAutofit/>
          </a:bodyPr>
          <a:lstStyle/>
          <a:p>
            <a:pPr marL="285750" indent="-228600">
              <a:lnSpc>
                <a:spcPct val="90000"/>
              </a:lnSpc>
              <a:spcAft>
                <a:spcPts val="600"/>
              </a:spcAft>
              <a:buFont typeface="Arial" panose="020B0604020202020204" pitchFamily="34" charset="0"/>
              <a:buChar char="•"/>
            </a:pPr>
            <a:r>
              <a:rPr lang="en-US" sz="1900" dirty="0"/>
              <a:t>Serious childhood (or pre-birth) trauma can result in lifelong problems including persistent offending behavior.</a:t>
            </a:r>
          </a:p>
          <a:p>
            <a:pPr marL="285750" indent="-228600">
              <a:lnSpc>
                <a:spcPct val="90000"/>
              </a:lnSpc>
              <a:spcAft>
                <a:spcPts val="600"/>
              </a:spcAft>
              <a:buFont typeface="Arial" panose="020B0604020202020204" pitchFamily="34" charset="0"/>
              <a:buChar char="•"/>
            </a:pPr>
            <a:r>
              <a:rPr lang="en-US" sz="1900" dirty="0"/>
              <a:t>This happens because the trauma impairs neurological development, especially the development of executive functions and emotional regulation.</a:t>
            </a:r>
          </a:p>
          <a:p>
            <a:pPr marL="285750" indent="-228600">
              <a:lnSpc>
                <a:spcPct val="90000"/>
              </a:lnSpc>
              <a:spcAft>
                <a:spcPts val="600"/>
              </a:spcAft>
              <a:buFont typeface="Arial" panose="020B0604020202020204" pitchFamily="34" charset="0"/>
              <a:buChar char="•"/>
            </a:pPr>
            <a:r>
              <a:rPr lang="en-US" sz="1900" dirty="0"/>
              <a:t>Recovery is a difficult process that requires specialist intervention.</a:t>
            </a:r>
          </a:p>
          <a:p>
            <a:pPr marL="285750" indent="-228600">
              <a:lnSpc>
                <a:spcPct val="90000"/>
              </a:lnSpc>
              <a:spcAft>
                <a:spcPts val="600"/>
              </a:spcAft>
              <a:buFont typeface="Arial" panose="020B0604020202020204" pitchFamily="34" charset="0"/>
              <a:buChar char="•"/>
            </a:pPr>
            <a:r>
              <a:rPr lang="en-US" sz="1900" dirty="0"/>
              <a:t>Prevention is better that a cure.</a:t>
            </a:r>
          </a:p>
          <a:p>
            <a:pPr marL="285750" indent="-228600">
              <a:lnSpc>
                <a:spcPct val="90000"/>
              </a:lnSpc>
              <a:spcAft>
                <a:spcPts val="600"/>
              </a:spcAft>
              <a:buFont typeface="Arial" panose="020B0604020202020204" pitchFamily="34" charset="0"/>
              <a:buChar char="•"/>
            </a:pPr>
            <a:r>
              <a:rPr lang="en-US" sz="1900" dirty="0"/>
              <a:t>Little evidence of significant progress in terms of supporting these individuals over last 40 yrs. </a:t>
            </a:r>
          </a:p>
          <a:p>
            <a:pPr marL="285750" indent="-228600">
              <a:lnSpc>
                <a:spcPct val="90000"/>
              </a:lnSpc>
              <a:spcAft>
                <a:spcPts val="600"/>
              </a:spcAft>
              <a:buFont typeface="Arial" panose="020B0604020202020204" pitchFamily="34" charset="0"/>
              <a:buChar char="•"/>
            </a:pPr>
            <a:r>
              <a:rPr lang="en-US" sz="1900" dirty="0"/>
              <a:t>Further research needed and more work needs to be done implementing promising approaches like ECM and TRM.</a:t>
            </a:r>
          </a:p>
          <a:p>
            <a:pPr marL="285750" indent="-228600">
              <a:lnSpc>
                <a:spcPct val="90000"/>
              </a:lnSpc>
              <a:spcAft>
                <a:spcPts val="600"/>
              </a:spcAft>
              <a:buFont typeface="Arial" panose="020B0604020202020204" pitchFamily="34" charset="0"/>
              <a:buChar char="•"/>
            </a:pPr>
            <a:endParaRPr lang="en-US" sz="1900" dirty="0"/>
          </a:p>
        </p:txBody>
      </p:sp>
      <p:cxnSp>
        <p:nvCxnSpPr>
          <p:cNvPr id="17" name="Straight Connector 16">
            <a:extLst>
              <a:ext uri="{FF2B5EF4-FFF2-40B4-BE49-F238E27FC236}">
                <a16:creationId xmlns:a16="http://schemas.microsoft.com/office/drawing/2014/main" id="{6CF1BAF6-AD41-4082-B212-8A1F9A2E877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485313"/>
            <a:ext cx="105156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105830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a:extLst>
              <a:ext uri="{FF2B5EF4-FFF2-40B4-BE49-F238E27FC236}">
                <a16:creationId xmlns:a16="http://schemas.microsoft.com/office/drawing/2014/main" id="{37B4BB2F-0D15-C4EC-87AC-B332BBD408F6}"/>
              </a:ext>
            </a:extLst>
          </p:cNvPr>
          <p:cNvGraphicFramePr>
            <a:graphicFrameLocks/>
          </p:cNvGraphicFramePr>
          <p:nvPr>
            <p:extLst>
              <p:ext uri="{D42A27DB-BD31-4B8C-83A1-F6EECF244321}">
                <p14:modId xmlns:p14="http://schemas.microsoft.com/office/powerpoint/2010/main" val="3830107621"/>
              </p:ext>
            </p:extLst>
          </p:nvPr>
        </p:nvGraphicFramePr>
        <p:xfrm>
          <a:off x="839312" y="643466"/>
          <a:ext cx="5205657" cy="4849471"/>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a:extLst>
              <a:ext uri="{FF2B5EF4-FFF2-40B4-BE49-F238E27FC236}">
                <a16:creationId xmlns:a16="http://schemas.microsoft.com/office/drawing/2014/main" id="{36C9041B-4878-243C-8580-3930AAB2F002}"/>
              </a:ext>
            </a:extLst>
          </p:cNvPr>
          <p:cNvSpPr txBox="1"/>
          <p:nvPr/>
        </p:nvSpPr>
        <p:spPr>
          <a:xfrm>
            <a:off x="1170471" y="5825488"/>
            <a:ext cx="10182216" cy="674031"/>
          </a:xfrm>
          <a:prstGeom prst="rect">
            <a:avLst/>
          </a:prstGeom>
          <a:noFill/>
        </p:spPr>
        <p:txBody>
          <a:bodyPr wrap="square" rtlCol="0">
            <a:spAutoFit/>
          </a:bodyPr>
          <a:lstStyle/>
          <a:p>
            <a:pPr defTabSz="960120">
              <a:spcAft>
                <a:spcPts val="600"/>
              </a:spcAft>
            </a:pPr>
            <a:r>
              <a:rPr lang="en-GB" sz="1890" kern="1200" dirty="0" err="1">
                <a:solidFill>
                  <a:schemeClr val="tx1"/>
                </a:solidFill>
                <a:latin typeface="+mn-lt"/>
                <a:ea typeface="+mn-ea"/>
                <a:cs typeface="+mn-cs"/>
              </a:rPr>
              <a:t>Moffet</a:t>
            </a:r>
            <a:r>
              <a:rPr lang="en-GB" sz="1890" kern="1200" dirty="0">
                <a:solidFill>
                  <a:schemeClr val="tx1"/>
                </a:solidFill>
                <a:latin typeface="+mn-lt"/>
                <a:ea typeface="+mn-ea"/>
                <a:cs typeface="+mn-cs"/>
              </a:rPr>
              <a:t>, T.E. (1993). Dual taxonomy theory – Chronic offenders have experienced serious trauma. YJB Cymru – “Thickening soup”.</a:t>
            </a:r>
            <a:endParaRPr lang="en-GB" dirty="0"/>
          </a:p>
        </p:txBody>
      </p:sp>
      <p:graphicFrame>
        <p:nvGraphicFramePr>
          <p:cNvPr id="2" name="Chart 1">
            <a:extLst>
              <a:ext uri="{FF2B5EF4-FFF2-40B4-BE49-F238E27FC236}">
                <a16:creationId xmlns:a16="http://schemas.microsoft.com/office/drawing/2014/main" id="{448AE7D3-E8ED-56C9-DE5B-C048823CE955}"/>
              </a:ext>
            </a:extLst>
          </p:cNvPr>
          <p:cNvGraphicFramePr>
            <a:graphicFrameLocks/>
          </p:cNvGraphicFramePr>
          <p:nvPr>
            <p:extLst>
              <p:ext uri="{D42A27DB-BD31-4B8C-83A1-F6EECF244321}">
                <p14:modId xmlns:p14="http://schemas.microsoft.com/office/powerpoint/2010/main" val="546294350"/>
              </p:ext>
            </p:extLst>
          </p:nvPr>
        </p:nvGraphicFramePr>
        <p:xfrm>
          <a:off x="5736566" y="610999"/>
          <a:ext cx="5347093" cy="4894451"/>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a:extLst>
              <a:ext uri="{FF2B5EF4-FFF2-40B4-BE49-F238E27FC236}">
                <a16:creationId xmlns:a16="http://schemas.microsoft.com/office/drawing/2014/main" id="{CB83FA6C-C9B1-0F33-9D24-430FDACC45BD}"/>
              </a:ext>
            </a:extLst>
          </p:cNvPr>
          <p:cNvSpPr txBox="1"/>
          <p:nvPr/>
        </p:nvSpPr>
        <p:spPr>
          <a:xfrm>
            <a:off x="3787610" y="143037"/>
            <a:ext cx="5347093" cy="430887"/>
          </a:xfrm>
          <a:prstGeom prst="rect">
            <a:avLst/>
          </a:prstGeom>
          <a:noFill/>
        </p:spPr>
        <p:txBody>
          <a:bodyPr wrap="square" rtlCol="0">
            <a:spAutoFit/>
          </a:bodyPr>
          <a:lstStyle/>
          <a:p>
            <a:r>
              <a:rPr lang="en-GB" sz="2200" b="1" dirty="0">
                <a:solidFill>
                  <a:schemeClr val="accent1"/>
                </a:solidFill>
              </a:rPr>
              <a:t>HOW THINGS HAVE CHANGED 2000-2019</a:t>
            </a:r>
          </a:p>
        </p:txBody>
      </p:sp>
    </p:spTree>
    <p:extLst>
      <p:ext uri="{BB962C8B-B14F-4D97-AF65-F5344CB8AC3E}">
        <p14:creationId xmlns:p14="http://schemas.microsoft.com/office/powerpoint/2010/main" val="20947114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a:extLst>
              <a:ext uri="{FF2B5EF4-FFF2-40B4-BE49-F238E27FC236}">
                <a16:creationId xmlns:a16="http://schemas.microsoft.com/office/drawing/2014/main" id="{DD4E7C1E-FB0F-23F3-9C89-8309FE4D4F15}"/>
              </a:ext>
            </a:extLst>
          </p:cNvPr>
          <p:cNvGraphicFramePr>
            <a:graphicFrameLocks/>
          </p:cNvGraphicFramePr>
          <p:nvPr/>
        </p:nvGraphicFramePr>
        <p:xfrm>
          <a:off x="-193041" y="1492277"/>
          <a:ext cx="8310881" cy="4305301"/>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a:extLst>
              <a:ext uri="{FF2B5EF4-FFF2-40B4-BE49-F238E27FC236}">
                <a16:creationId xmlns:a16="http://schemas.microsoft.com/office/drawing/2014/main" id="{975D057F-3C65-7E80-22C2-29CFB7D4C913}"/>
              </a:ext>
            </a:extLst>
          </p:cNvPr>
          <p:cNvSpPr txBox="1"/>
          <p:nvPr/>
        </p:nvSpPr>
        <p:spPr>
          <a:xfrm>
            <a:off x="198008" y="5889451"/>
            <a:ext cx="11112721" cy="971292"/>
          </a:xfrm>
          <a:prstGeom prst="rect">
            <a:avLst/>
          </a:prstGeom>
          <a:noFill/>
        </p:spPr>
        <p:txBody>
          <a:bodyPr wrap="square">
            <a:spAutoFit/>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GB" sz="1800" b="0" i="0" u="none" strike="noStrike" kern="100" cap="none" spc="0" normalizeH="0" baseline="0" noProof="0" dirty="0">
                <a:ln>
                  <a:noFill/>
                </a:ln>
                <a:solidFill>
                  <a:prstClr val="black"/>
                </a:solidFill>
                <a:effectLst/>
                <a:uLnTx/>
                <a:uFillTx/>
                <a:latin typeface="Aptos" panose="020B0004020202020204" pitchFamily="34" charset="0"/>
                <a:ea typeface="Aptos" panose="020B0004020202020204" pitchFamily="34" charset="0"/>
                <a:cs typeface="Times New Roman" panose="02020603050405020304" pitchFamily="18" charset="0"/>
              </a:rPr>
              <a:t>Adolescent crime (10-24yrs) is the price the state pays for income inequality and poverty. To reduce the level of adolescent crime the state has to fund high levels of criminal justice intervention and/or reduce levels of inequality and poverty.</a:t>
            </a:r>
          </a:p>
        </p:txBody>
      </p:sp>
      <p:sp>
        <p:nvSpPr>
          <p:cNvPr id="7" name="TextBox 6">
            <a:extLst>
              <a:ext uri="{FF2B5EF4-FFF2-40B4-BE49-F238E27FC236}">
                <a16:creationId xmlns:a16="http://schemas.microsoft.com/office/drawing/2014/main" id="{33D9AD23-F74D-C192-0B30-0BAC783DE5AA}"/>
              </a:ext>
            </a:extLst>
          </p:cNvPr>
          <p:cNvSpPr txBox="1"/>
          <p:nvPr/>
        </p:nvSpPr>
        <p:spPr>
          <a:xfrm>
            <a:off x="5115340" y="2815875"/>
            <a:ext cx="152400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Trebuchet MS" panose="020B0603020202020204"/>
                <a:ea typeface="+mn-ea"/>
                <a:cs typeface="+mn-cs"/>
              </a:rPr>
              <a:t>R</a:t>
            </a:r>
            <a:r>
              <a:rPr kumimoji="0" lang="en-GB" sz="1800" b="0" i="0" u="none" strike="noStrike" kern="1200" cap="none" spc="0" normalizeH="0" baseline="30000" noProof="0" dirty="0">
                <a:ln>
                  <a:noFill/>
                </a:ln>
                <a:solidFill>
                  <a:prstClr val="black"/>
                </a:solidFill>
                <a:effectLst/>
                <a:uLnTx/>
                <a:uFillTx/>
                <a:latin typeface="Trebuchet MS" panose="020B0603020202020204"/>
                <a:ea typeface="+mn-ea"/>
                <a:cs typeface="+mn-cs"/>
              </a:rPr>
              <a:t>2</a:t>
            </a:r>
            <a:r>
              <a:rPr kumimoji="0" lang="en-GB" sz="1800" b="0" i="0" u="none" strike="noStrike" kern="1200" cap="none" spc="0" normalizeH="0" baseline="0" noProof="0" dirty="0">
                <a:ln>
                  <a:noFill/>
                </a:ln>
                <a:solidFill>
                  <a:prstClr val="black"/>
                </a:solidFill>
                <a:effectLst/>
                <a:uLnTx/>
                <a:uFillTx/>
                <a:latin typeface="Trebuchet MS" panose="020B0603020202020204"/>
                <a:ea typeface="+mn-ea"/>
                <a:cs typeface="+mn-cs"/>
              </a:rPr>
              <a:t> = 0.9792</a:t>
            </a:r>
          </a:p>
        </p:txBody>
      </p:sp>
      <p:sp>
        <p:nvSpPr>
          <p:cNvPr id="8" name="Arrow: Down 7">
            <a:extLst>
              <a:ext uri="{FF2B5EF4-FFF2-40B4-BE49-F238E27FC236}">
                <a16:creationId xmlns:a16="http://schemas.microsoft.com/office/drawing/2014/main" id="{79013537-6A13-CD22-CB56-66BA5D1EE7E7}"/>
              </a:ext>
            </a:extLst>
          </p:cNvPr>
          <p:cNvSpPr/>
          <p:nvPr/>
        </p:nvSpPr>
        <p:spPr>
          <a:xfrm>
            <a:off x="7823201" y="4863378"/>
            <a:ext cx="396240" cy="646331"/>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9" name="Arrow: Down 8">
            <a:extLst>
              <a:ext uri="{FF2B5EF4-FFF2-40B4-BE49-F238E27FC236}">
                <a16:creationId xmlns:a16="http://schemas.microsoft.com/office/drawing/2014/main" id="{46C54D6E-A307-452E-CE6B-224FD481F712}"/>
              </a:ext>
            </a:extLst>
          </p:cNvPr>
          <p:cNvSpPr/>
          <p:nvPr/>
        </p:nvSpPr>
        <p:spPr>
          <a:xfrm rot="10800000">
            <a:off x="7805422" y="2492710"/>
            <a:ext cx="406400" cy="2082800"/>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TextBox 9">
            <a:extLst>
              <a:ext uri="{FF2B5EF4-FFF2-40B4-BE49-F238E27FC236}">
                <a16:creationId xmlns:a16="http://schemas.microsoft.com/office/drawing/2014/main" id="{20DAE4EC-183B-9F4E-DDC0-27D9884C4B35}"/>
              </a:ext>
            </a:extLst>
          </p:cNvPr>
          <p:cNvSpPr txBox="1"/>
          <p:nvPr/>
        </p:nvSpPr>
        <p:spPr>
          <a:xfrm>
            <a:off x="8400995" y="3321761"/>
            <a:ext cx="1503680"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Trebuchet MS" panose="020B0603020202020204"/>
                <a:ea typeface="+mn-ea"/>
                <a:cs typeface="+mn-cs"/>
              </a:rPr>
              <a:t>ADOLESCENT OFFENDING</a:t>
            </a:r>
          </a:p>
        </p:txBody>
      </p:sp>
      <p:sp>
        <p:nvSpPr>
          <p:cNvPr id="11" name="TextBox 10">
            <a:extLst>
              <a:ext uri="{FF2B5EF4-FFF2-40B4-BE49-F238E27FC236}">
                <a16:creationId xmlns:a16="http://schemas.microsoft.com/office/drawing/2014/main" id="{D4E89C2F-B9E1-E264-0CAE-2A9E441AA952}"/>
              </a:ext>
            </a:extLst>
          </p:cNvPr>
          <p:cNvSpPr txBox="1"/>
          <p:nvPr/>
        </p:nvSpPr>
        <p:spPr>
          <a:xfrm>
            <a:off x="8430039" y="4766607"/>
            <a:ext cx="1503680"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Trebuchet MS" panose="020B0603020202020204"/>
                <a:ea typeface="+mn-ea"/>
                <a:cs typeface="+mn-cs"/>
              </a:rPr>
              <a:t>CHRONIC OFFENDING</a:t>
            </a:r>
          </a:p>
        </p:txBody>
      </p:sp>
      <p:sp>
        <p:nvSpPr>
          <p:cNvPr id="2" name="TextBox 1">
            <a:extLst>
              <a:ext uri="{FF2B5EF4-FFF2-40B4-BE49-F238E27FC236}">
                <a16:creationId xmlns:a16="http://schemas.microsoft.com/office/drawing/2014/main" id="{72307F57-7CF4-6361-AE13-9C92284C6B24}"/>
              </a:ext>
            </a:extLst>
          </p:cNvPr>
          <p:cNvSpPr txBox="1"/>
          <p:nvPr/>
        </p:nvSpPr>
        <p:spPr>
          <a:xfrm>
            <a:off x="269019" y="109686"/>
            <a:ext cx="9391816" cy="646331"/>
          </a:xfrm>
          <a:prstGeom prst="rect">
            <a:avLst/>
          </a:prstGeom>
          <a:noFill/>
        </p:spPr>
        <p:txBody>
          <a:bodyPr wrap="square" rtlCol="0">
            <a:spAutoFit/>
          </a:bodyPr>
          <a:lstStyle/>
          <a:p>
            <a:r>
              <a:rPr lang="en-GB" dirty="0"/>
              <a:t>Almost all the variation in the overall crime rate (P) in England and Wales over the last 40 years is due to adolescent offending and can be explained by 3 causative factors:</a:t>
            </a:r>
          </a:p>
        </p:txBody>
      </p:sp>
      <p:sp>
        <p:nvSpPr>
          <p:cNvPr id="5" name="TextBox 4">
            <a:extLst>
              <a:ext uri="{FF2B5EF4-FFF2-40B4-BE49-F238E27FC236}">
                <a16:creationId xmlns:a16="http://schemas.microsoft.com/office/drawing/2014/main" id="{722454ED-FABB-E36E-1AE4-5878A923C2A7}"/>
              </a:ext>
            </a:extLst>
          </p:cNvPr>
          <p:cNvSpPr txBox="1"/>
          <p:nvPr/>
        </p:nvSpPr>
        <p:spPr>
          <a:xfrm>
            <a:off x="269019" y="847890"/>
            <a:ext cx="9391816" cy="674928"/>
          </a:xfrm>
          <a:prstGeom prst="rect">
            <a:avLst/>
          </a:prstGeom>
          <a:noFill/>
        </p:spPr>
        <p:txBody>
          <a:bodyPr wrap="square">
            <a:spAutoFit/>
          </a:bodyPr>
          <a:lstStyle/>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A: Change income inequality; B: Change in absolute poverty level; C: Change in the intensity and duration of criminal justice interventions</a:t>
            </a:r>
          </a:p>
        </p:txBody>
      </p:sp>
      <p:sp>
        <p:nvSpPr>
          <p:cNvPr id="13" name="TextBox 12">
            <a:extLst>
              <a:ext uri="{FF2B5EF4-FFF2-40B4-BE49-F238E27FC236}">
                <a16:creationId xmlns:a16="http://schemas.microsoft.com/office/drawing/2014/main" id="{0F80C2D7-E85D-8A8B-CC2F-9EBAA51450F2}"/>
              </a:ext>
            </a:extLst>
          </p:cNvPr>
          <p:cNvSpPr txBox="1"/>
          <p:nvPr/>
        </p:nvSpPr>
        <p:spPr>
          <a:xfrm>
            <a:off x="4224850" y="3113321"/>
            <a:ext cx="3580571" cy="393320"/>
          </a:xfrm>
          <a:prstGeom prst="rect">
            <a:avLst/>
          </a:prstGeom>
          <a:noFill/>
        </p:spPr>
        <p:txBody>
          <a:bodyPr wrap="square">
            <a:spAutoFit/>
          </a:bodyPr>
          <a:lstStyle/>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P = K + (β</a:t>
            </a:r>
            <a:r>
              <a:rPr lang="en-GB" sz="1800" kern="100" baseline="-25000" dirty="0">
                <a:effectLst/>
                <a:latin typeface="Aptos" panose="020B0004020202020204" pitchFamily="34" charset="0"/>
                <a:ea typeface="Aptos" panose="020B0004020202020204" pitchFamily="34" charset="0"/>
                <a:cs typeface="Times New Roman" panose="02020603050405020304" pitchFamily="18" charset="0"/>
              </a:rPr>
              <a:t>1</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 A) + (β</a:t>
            </a:r>
            <a:r>
              <a:rPr lang="en-GB" sz="1800" kern="100" baseline="-25000" dirty="0">
                <a:effectLst/>
                <a:latin typeface="Aptos" panose="020B0004020202020204" pitchFamily="34" charset="0"/>
                <a:ea typeface="Aptos" panose="020B0004020202020204" pitchFamily="34" charset="0"/>
                <a:cs typeface="Times New Roman" panose="02020603050405020304" pitchFamily="18" charset="0"/>
              </a:rPr>
              <a:t>2</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 B) + (β</a:t>
            </a:r>
            <a:r>
              <a:rPr lang="en-GB" sz="1800" kern="100" baseline="-25000" dirty="0">
                <a:effectLst/>
                <a:latin typeface="Aptos" panose="020B0004020202020204" pitchFamily="34" charset="0"/>
                <a:ea typeface="Aptos" panose="020B0004020202020204" pitchFamily="34" charset="0"/>
                <a:cs typeface="Times New Roman" panose="02020603050405020304" pitchFamily="18" charset="0"/>
              </a:rPr>
              <a:t>3</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 C)</a:t>
            </a:r>
          </a:p>
        </p:txBody>
      </p:sp>
    </p:spTree>
    <p:extLst>
      <p:ext uri="{BB962C8B-B14F-4D97-AF65-F5344CB8AC3E}">
        <p14:creationId xmlns:p14="http://schemas.microsoft.com/office/powerpoint/2010/main" val="23729583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1470F6-B74F-F4B6-0BF0-C5C4C0952D31}"/>
              </a:ext>
            </a:extLst>
          </p:cNvPr>
          <p:cNvSpPr>
            <a:spLocks noGrp="1"/>
          </p:cNvSpPr>
          <p:nvPr>
            <p:ph type="title"/>
          </p:nvPr>
        </p:nvSpPr>
        <p:spPr>
          <a:xfrm>
            <a:off x="677334" y="609600"/>
            <a:ext cx="8744962" cy="1320800"/>
          </a:xfrm>
        </p:spPr>
        <p:txBody>
          <a:bodyPr>
            <a:normAutofit fontScale="90000"/>
          </a:bodyPr>
          <a:lstStyle/>
          <a:p>
            <a:r>
              <a:rPr lang="en-GB" dirty="0"/>
              <a:t>The adult custodial population contains a high proportion of life-time persistent offenders </a:t>
            </a:r>
          </a:p>
        </p:txBody>
      </p:sp>
      <p:sp>
        <p:nvSpPr>
          <p:cNvPr id="3" name="Content Placeholder 2">
            <a:extLst>
              <a:ext uri="{FF2B5EF4-FFF2-40B4-BE49-F238E27FC236}">
                <a16:creationId xmlns:a16="http://schemas.microsoft.com/office/drawing/2014/main" id="{CDBC0C70-F11C-9F6C-2CE8-C9EF627C6888}"/>
              </a:ext>
            </a:extLst>
          </p:cNvPr>
          <p:cNvSpPr>
            <a:spLocks noGrp="1"/>
          </p:cNvSpPr>
          <p:nvPr>
            <p:ph idx="1"/>
          </p:nvPr>
        </p:nvSpPr>
        <p:spPr>
          <a:xfrm>
            <a:off x="677334" y="2160590"/>
            <a:ext cx="8596668" cy="2351776"/>
          </a:xfrm>
        </p:spPr>
        <p:txBody>
          <a:bodyPr/>
          <a:lstStyle/>
          <a:p>
            <a:endParaRPr lang="en-GB" dirty="0"/>
          </a:p>
          <a:p>
            <a:r>
              <a:rPr lang="en-GB" dirty="0"/>
              <a:t>Around 30% of prisoners have spent time in a YOI and many more have been involved with the youth justice system. 70% have been incarcerated on more than one occasion.</a:t>
            </a:r>
          </a:p>
          <a:p>
            <a:pPr marL="0" indent="0">
              <a:buNone/>
            </a:pPr>
            <a:endParaRPr lang="en-GB" dirty="0"/>
          </a:p>
          <a:p>
            <a:r>
              <a:rPr lang="en-GB" dirty="0"/>
              <a:t>What factors characterise the adult prison population?</a:t>
            </a:r>
          </a:p>
        </p:txBody>
      </p:sp>
    </p:spTree>
    <p:extLst>
      <p:ext uri="{BB962C8B-B14F-4D97-AF65-F5344CB8AC3E}">
        <p14:creationId xmlns:p14="http://schemas.microsoft.com/office/powerpoint/2010/main" val="41843280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EBD030-340A-92B8-504D-A946F0D2C347}"/>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9F7FD30B-711B-E54D-F31F-B07F9E53384B}"/>
              </a:ext>
            </a:extLst>
          </p:cNvPr>
          <p:cNvPicPr>
            <a:picLocks noChangeAspect="1"/>
          </p:cNvPicPr>
          <p:nvPr/>
        </p:nvPicPr>
        <p:blipFill>
          <a:blip r:embed="rId2"/>
          <a:stretch>
            <a:fillRect/>
          </a:stretch>
        </p:blipFill>
        <p:spPr>
          <a:xfrm>
            <a:off x="670833" y="180177"/>
            <a:ext cx="10001250" cy="1657350"/>
          </a:xfrm>
          <a:prstGeom prst="rect">
            <a:avLst/>
          </a:prstGeom>
        </p:spPr>
      </p:pic>
      <p:pic>
        <p:nvPicPr>
          <p:cNvPr id="5" name="Picture 4">
            <a:extLst>
              <a:ext uri="{FF2B5EF4-FFF2-40B4-BE49-F238E27FC236}">
                <a16:creationId xmlns:a16="http://schemas.microsoft.com/office/drawing/2014/main" id="{E89358FA-A758-5A3E-067C-E91B610BC6D9}"/>
              </a:ext>
            </a:extLst>
          </p:cNvPr>
          <p:cNvPicPr>
            <a:picLocks noChangeAspect="1"/>
          </p:cNvPicPr>
          <p:nvPr/>
        </p:nvPicPr>
        <p:blipFill>
          <a:blip r:embed="rId3"/>
          <a:stretch>
            <a:fillRect/>
          </a:stretch>
        </p:blipFill>
        <p:spPr>
          <a:xfrm>
            <a:off x="727983" y="1723537"/>
            <a:ext cx="9886950" cy="666750"/>
          </a:xfrm>
          <a:prstGeom prst="rect">
            <a:avLst/>
          </a:prstGeom>
        </p:spPr>
      </p:pic>
      <p:pic>
        <p:nvPicPr>
          <p:cNvPr id="7" name="Picture 6">
            <a:extLst>
              <a:ext uri="{FF2B5EF4-FFF2-40B4-BE49-F238E27FC236}">
                <a16:creationId xmlns:a16="http://schemas.microsoft.com/office/drawing/2014/main" id="{F56EBFCF-6181-9B60-2698-33CE93304D02}"/>
              </a:ext>
            </a:extLst>
          </p:cNvPr>
          <p:cNvPicPr>
            <a:picLocks noChangeAspect="1"/>
          </p:cNvPicPr>
          <p:nvPr/>
        </p:nvPicPr>
        <p:blipFill>
          <a:blip r:embed="rId4"/>
          <a:stretch>
            <a:fillRect/>
          </a:stretch>
        </p:blipFill>
        <p:spPr>
          <a:xfrm>
            <a:off x="708933" y="2332827"/>
            <a:ext cx="9906000" cy="666750"/>
          </a:xfrm>
          <a:prstGeom prst="rect">
            <a:avLst/>
          </a:prstGeom>
        </p:spPr>
      </p:pic>
      <p:pic>
        <p:nvPicPr>
          <p:cNvPr id="8" name="Picture 7">
            <a:extLst>
              <a:ext uri="{FF2B5EF4-FFF2-40B4-BE49-F238E27FC236}">
                <a16:creationId xmlns:a16="http://schemas.microsoft.com/office/drawing/2014/main" id="{FED51E50-45C8-1B22-4D6B-F5255B18AA91}"/>
              </a:ext>
            </a:extLst>
          </p:cNvPr>
          <p:cNvPicPr>
            <a:picLocks noChangeAspect="1"/>
          </p:cNvPicPr>
          <p:nvPr/>
        </p:nvPicPr>
        <p:blipFill>
          <a:blip r:embed="rId5"/>
          <a:stretch>
            <a:fillRect/>
          </a:stretch>
        </p:blipFill>
        <p:spPr>
          <a:xfrm>
            <a:off x="727983" y="3111155"/>
            <a:ext cx="9841959" cy="1909319"/>
          </a:xfrm>
          <a:prstGeom prst="rect">
            <a:avLst/>
          </a:prstGeom>
        </p:spPr>
      </p:pic>
      <p:sp>
        <p:nvSpPr>
          <p:cNvPr id="10" name="TextBox 9">
            <a:extLst>
              <a:ext uri="{FF2B5EF4-FFF2-40B4-BE49-F238E27FC236}">
                <a16:creationId xmlns:a16="http://schemas.microsoft.com/office/drawing/2014/main" id="{7913505A-85C9-3AF1-6759-33E56FAF98BF}"/>
              </a:ext>
            </a:extLst>
          </p:cNvPr>
          <p:cNvSpPr txBox="1"/>
          <p:nvPr/>
        </p:nvSpPr>
        <p:spPr>
          <a:xfrm>
            <a:off x="670832" y="5020474"/>
            <a:ext cx="984195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rPr>
              <a:t>4 or more ACEs           	      </a:t>
            </a:r>
            <a:r>
              <a:rPr lang="en-GB" dirty="0">
                <a:solidFill>
                  <a:prstClr val="black"/>
                </a:solidFill>
                <a:latin typeface="Aptos" panose="02110004020202020204"/>
              </a:rPr>
              <a:t>46</a:t>
            </a:r>
            <a:r>
              <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rPr>
              <a:t>% (males, Welsh prison)</a:t>
            </a:r>
            <a:r>
              <a:rPr lang="en-GB" baseline="30000" dirty="0">
                <a:solidFill>
                  <a:prstClr val="black"/>
                </a:solidFill>
                <a:latin typeface="Aptos" panose="02110004020202020204"/>
              </a:rPr>
              <a:t>2</a:t>
            </a:r>
            <a:r>
              <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rPr>
              <a:t>                12%         </a:t>
            </a:r>
          </a:p>
        </p:txBody>
      </p:sp>
      <p:pic>
        <p:nvPicPr>
          <p:cNvPr id="18" name="Picture 17">
            <a:extLst>
              <a:ext uri="{FF2B5EF4-FFF2-40B4-BE49-F238E27FC236}">
                <a16:creationId xmlns:a16="http://schemas.microsoft.com/office/drawing/2014/main" id="{2027238D-5F53-CF83-F8F6-FFDD5F86D46E}"/>
              </a:ext>
            </a:extLst>
          </p:cNvPr>
          <p:cNvPicPr>
            <a:picLocks noChangeAspect="1"/>
          </p:cNvPicPr>
          <p:nvPr/>
        </p:nvPicPr>
        <p:blipFill>
          <a:blip r:embed="rId6"/>
          <a:stretch>
            <a:fillRect/>
          </a:stretch>
        </p:blipFill>
        <p:spPr>
          <a:xfrm>
            <a:off x="727983" y="6268217"/>
            <a:ext cx="6296025" cy="171450"/>
          </a:xfrm>
          <a:prstGeom prst="rect">
            <a:avLst/>
          </a:prstGeom>
        </p:spPr>
      </p:pic>
      <p:sp>
        <p:nvSpPr>
          <p:cNvPr id="4" name="TextBox 3">
            <a:extLst>
              <a:ext uri="{FF2B5EF4-FFF2-40B4-BE49-F238E27FC236}">
                <a16:creationId xmlns:a16="http://schemas.microsoft.com/office/drawing/2014/main" id="{6C5347B4-0872-71C6-5FB2-CC7F26D25957}"/>
              </a:ext>
            </a:extLst>
          </p:cNvPr>
          <p:cNvSpPr txBox="1"/>
          <p:nvPr/>
        </p:nvSpPr>
        <p:spPr>
          <a:xfrm>
            <a:off x="670831" y="6493157"/>
            <a:ext cx="11136589" cy="369332"/>
          </a:xfrm>
          <a:prstGeom prst="rect">
            <a:avLst/>
          </a:prstGeom>
          <a:noFill/>
        </p:spPr>
        <p:txBody>
          <a:bodyPr wrap="square">
            <a:spAutoFit/>
          </a:bodyPr>
          <a:lstStyle/>
          <a:p>
            <a:r>
              <a:rPr lang="en-GB" sz="900" dirty="0"/>
              <a:t>Ford K., Barton E.R., Newbury A., Hughes K., </a:t>
            </a:r>
            <a:r>
              <a:rPr lang="en-GB" sz="900" dirty="0" err="1"/>
              <a:t>Bezeczky</a:t>
            </a:r>
            <a:r>
              <a:rPr lang="en-GB" sz="900" dirty="0"/>
              <a:t> Z., Roderick J., Bellis M.A. (2019). Understanding the prevalence of  adverse childhood experiences (ACEs)  in a male offender population in Wales: The Prisoner ACE Survey. Public Health Wales NHS Trust &amp;  Bangor University.</a:t>
            </a:r>
          </a:p>
        </p:txBody>
      </p:sp>
      <p:sp>
        <p:nvSpPr>
          <p:cNvPr id="6" name="TextBox 5">
            <a:extLst>
              <a:ext uri="{FF2B5EF4-FFF2-40B4-BE49-F238E27FC236}">
                <a16:creationId xmlns:a16="http://schemas.microsoft.com/office/drawing/2014/main" id="{61C46261-5E56-C843-04E5-FBF867288516}"/>
              </a:ext>
            </a:extLst>
          </p:cNvPr>
          <p:cNvSpPr txBox="1"/>
          <p:nvPr/>
        </p:nvSpPr>
        <p:spPr>
          <a:xfrm>
            <a:off x="670831" y="5414665"/>
            <a:ext cx="984195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rPr>
              <a:t>Neurodivergent condition           50%</a:t>
            </a:r>
            <a:r>
              <a:rPr kumimoji="0" lang="en-GB" sz="1800" b="0" i="0" u="none" strike="noStrike" kern="1200" cap="none" spc="0" normalizeH="0" baseline="30000" noProof="0" dirty="0">
                <a:ln>
                  <a:noFill/>
                </a:ln>
                <a:solidFill>
                  <a:prstClr val="black"/>
                </a:solidFill>
                <a:effectLst/>
                <a:uLnTx/>
                <a:uFillTx/>
                <a:latin typeface="Aptos" panose="02110004020202020204"/>
                <a:ea typeface="+mn-ea"/>
                <a:cs typeface="+mn-cs"/>
              </a:rPr>
              <a:t>1</a:t>
            </a:r>
            <a:r>
              <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rPr>
              <a:t>                                                                15-20%         </a:t>
            </a:r>
          </a:p>
        </p:txBody>
      </p:sp>
      <p:sp>
        <p:nvSpPr>
          <p:cNvPr id="2" name="TextBox 1">
            <a:extLst>
              <a:ext uri="{FF2B5EF4-FFF2-40B4-BE49-F238E27FC236}">
                <a16:creationId xmlns:a16="http://schemas.microsoft.com/office/drawing/2014/main" id="{BB7DB8E9-FC4D-2932-0839-D0696AC105B9}"/>
              </a:ext>
            </a:extLst>
          </p:cNvPr>
          <p:cNvSpPr txBox="1"/>
          <p:nvPr/>
        </p:nvSpPr>
        <p:spPr>
          <a:xfrm>
            <a:off x="708933" y="5900228"/>
            <a:ext cx="10446026" cy="307777"/>
          </a:xfrm>
          <a:prstGeom prst="rect">
            <a:avLst/>
          </a:prstGeom>
          <a:noFill/>
        </p:spPr>
        <p:txBody>
          <a:bodyPr wrap="square" rtlCol="0">
            <a:spAutoFit/>
          </a:bodyPr>
          <a:lstStyle/>
          <a:p>
            <a:r>
              <a:rPr lang="en-GB" sz="1400" b="1" dirty="0"/>
              <a:t>Prison reform trust (2023). Prison: The facts. Bromley Briefings, summer 2023.</a:t>
            </a:r>
          </a:p>
        </p:txBody>
      </p:sp>
      <p:sp>
        <p:nvSpPr>
          <p:cNvPr id="9" name="TextBox 8">
            <a:extLst>
              <a:ext uri="{FF2B5EF4-FFF2-40B4-BE49-F238E27FC236}">
                <a16:creationId xmlns:a16="http://schemas.microsoft.com/office/drawing/2014/main" id="{251D64A0-B1D2-E22D-3C43-1362A1F08EE5}"/>
              </a:ext>
            </a:extLst>
          </p:cNvPr>
          <p:cNvSpPr txBox="1"/>
          <p:nvPr/>
        </p:nvSpPr>
        <p:spPr>
          <a:xfrm>
            <a:off x="384580" y="6268217"/>
            <a:ext cx="278296" cy="523220"/>
          </a:xfrm>
          <a:prstGeom prst="rect">
            <a:avLst/>
          </a:prstGeom>
          <a:noFill/>
        </p:spPr>
        <p:txBody>
          <a:bodyPr wrap="square" rtlCol="0">
            <a:spAutoFit/>
          </a:bodyPr>
          <a:lstStyle/>
          <a:p>
            <a:r>
              <a:rPr lang="en-GB" sz="1400" dirty="0"/>
              <a:t>1</a:t>
            </a:r>
          </a:p>
          <a:p>
            <a:r>
              <a:rPr lang="en-GB" sz="1400" dirty="0"/>
              <a:t>2</a:t>
            </a:r>
          </a:p>
        </p:txBody>
      </p:sp>
    </p:spTree>
    <p:extLst>
      <p:ext uri="{BB962C8B-B14F-4D97-AF65-F5344CB8AC3E}">
        <p14:creationId xmlns:p14="http://schemas.microsoft.com/office/powerpoint/2010/main" val="24025451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01EC1F-DC25-423B-0B57-F72FB1663E2F}"/>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9BFA534C-277B-DCE5-E315-95731EAE6442}"/>
              </a:ext>
            </a:extLst>
          </p:cNvPr>
          <p:cNvPicPr>
            <a:picLocks noChangeAspect="1"/>
          </p:cNvPicPr>
          <p:nvPr/>
        </p:nvPicPr>
        <p:blipFill>
          <a:blip r:embed="rId2"/>
          <a:stretch>
            <a:fillRect/>
          </a:stretch>
        </p:blipFill>
        <p:spPr>
          <a:xfrm>
            <a:off x="869465" y="256906"/>
            <a:ext cx="4648200" cy="5629275"/>
          </a:xfrm>
          <a:prstGeom prst="rect">
            <a:avLst/>
          </a:prstGeom>
        </p:spPr>
      </p:pic>
      <p:pic>
        <p:nvPicPr>
          <p:cNvPr id="5" name="Picture 4">
            <a:extLst>
              <a:ext uri="{FF2B5EF4-FFF2-40B4-BE49-F238E27FC236}">
                <a16:creationId xmlns:a16="http://schemas.microsoft.com/office/drawing/2014/main" id="{8A90C65D-F6E1-9D1E-9CE8-99B5DC507FA6}"/>
              </a:ext>
            </a:extLst>
          </p:cNvPr>
          <p:cNvPicPr>
            <a:picLocks noChangeAspect="1"/>
          </p:cNvPicPr>
          <p:nvPr/>
        </p:nvPicPr>
        <p:blipFill>
          <a:blip r:embed="rId3"/>
          <a:stretch>
            <a:fillRect/>
          </a:stretch>
        </p:blipFill>
        <p:spPr>
          <a:xfrm>
            <a:off x="850415" y="6169811"/>
            <a:ext cx="8718887" cy="293595"/>
          </a:xfrm>
          <a:prstGeom prst="rect">
            <a:avLst/>
          </a:prstGeom>
        </p:spPr>
      </p:pic>
      <p:pic>
        <p:nvPicPr>
          <p:cNvPr id="2" name="Picture 1">
            <a:extLst>
              <a:ext uri="{FF2B5EF4-FFF2-40B4-BE49-F238E27FC236}">
                <a16:creationId xmlns:a16="http://schemas.microsoft.com/office/drawing/2014/main" id="{93C32289-DBF3-627D-8388-694CBCBEEC98}"/>
              </a:ext>
            </a:extLst>
          </p:cNvPr>
          <p:cNvPicPr>
            <a:picLocks noChangeAspect="1"/>
          </p:cNvPicPr>
          <p:nvPr/>
        </p:nvPicPr>
        <p:blipFill>
          <a:blip r:embed="rId4"/>
          <a:stretch>
            <a:fillRect/>
          </a:stretch>
        </p:blipFill>
        <p:spPr>
          <a:xfrm>
            <a:off x="6096000" y="573825"/>
            <a:ext cx="5057775" cy="3286125"/>
          </a:xfrm>
          <a:prstGeom prst="rect">
            <a:avLst/>
          </a:prstGeom>
        </p:spPr>
      </p:pic>
      <p:pic>
        <p:nvPicPr>
          <p:cNvPr id="4" name="Picture 3">
            <a:extLst>
              <a:ext uri="{FF2B5EF4-FFF2-40B4-BE49-F238E27FC236}">
                <a16:creationId xmlns:a16="http://schemas.microsoft.com/office/drawing/2014/main" id="{3348A655-FB8B-DF9E-F1B7-656B6978D837}"/>
              </a:ext>
            </a:extLst>
          </p:cNvPr>
          <p:cNvPicPr>
            <a:picLocks noChangeAspect="1"/>
          </p:cNvPicPr>
          <p:nvPr/>
        </p:nvPicPr>
        <p:blipFill>
          <a:blip r:embed="rId5"/>
          <a:stretch>
            <a:fillRect/>
          </a:stretch>
        </p:blipFill>
        <p:spPr>
          <a:xfrm>
            <a:off x="5862194" y="4143580"/>
            <a:ext cx="5982476" cy="800100"/>
          </a:xfrm>
          <a:prstGeom prst="rect">
            <a:avLst/>
          </a:prstGeom>
        </p:spPr>
      </p:pic>
      <p:pic>
        <p:nvPicPr>
          <p:cNvPr id="6" name="Picture 5">
            <a:extLst>
              <a:ext uri="{FF2B5EF4-FFF2-40B4-BE49-F238E27FC236}">
                <a16:creationId xmlns:a16="http://schemas.microsoft.com/office/drawing/2014/main" id="{E4D7CB72-5717-4371-C42F-B924452F4B31}"/>
              </a:ext>
            </a:extLst>
          </p:cNvPr>
          <p:cNvPicPr>
            <a:picLocks noChangeAspect="1"/>
          </p:cNvPicPr>
          <p:nvPr/>
        </p:nvPicPr>
        <p:blipFill>
          <a:blip r:embed="rId6"/>
          <a:stretch>
            <a:fillRect/>
          </a:stretch>
        </p:blipFill>
        <p:spPr>
          <a:xfrm>
            <a:off x="5862194" y="4943680"/>
            <a:ext cx="5686425" cy="171450"/>
          </a:xfrm>
          <a:prstGeom prst="rect">
            <a:avLst/>
          </a:prstGeom>
        </p:spPr>
      </p:pic>
      <p:pic>
        <p:nvPicPr>
          <p:cNvPr id="7" name="Picture 6">
            <a:extLst>
              <a:ext uri="{FF2B5EF4-FFF2-40B4-BE49-F238E27FC236}">
                <a16:creationId xmlns:a16="http://schemas.microsoft.com/office/drawing/2014/main" id="{99703C6B-606E-65EA-6E86-2494D6E8AAD0}"/>
              </a:ext>
            </a:extLst>
          </p:cNvPr>
          <p:cNvPicPr>
            <a:picLocks noChangeAspect="1"/>
          </p:cNvPicPr>
          <p:nvPr/>
        </p:nvPicPr>
        <p:blipFill>
          <a:blip r:embed="rId7"/>
          <a:stretch>
            <a:fillRect/>
          </a:stretch>
        </p:blipFill>
        <p:spPr>
          <a:xfrm>
            <a:off x="5862192" y="5199558"/>
            <a:ext cx="5982475" cy="542925"/>
          </a:xfrm>
          <a:prstGeom prst="rect">
            <a:avLst/>
          </a:prstGeom>
        </p:spPr>
      </p:pic>
      <p:pic>
        <p:nvPicPr>
          <p:cNvPr id="8" name="Picture 7">
            <a:extLst>
              <a:ext uri="{FF2B5EF4-FFF2-40B4-BE49-F238E27FC236}">
                <a16:creationId xmlns:a16="http://schemas.microsoft.com/office/drawing/2014/main" id="{77974822-046C-51E7-1BD9-99BBC9529B8F}"/>
              </a:ext>
            </a:extLst>
          </p:cNvPr>
          <p:cNvPicPr>
            <a:picLocks noChangeAspect="1"/>
          </p:cNvPicPr>
          <p:nvPr/>
        </p:nvPicPr>
        <p:blipFill>
          <a:blip r:embed="rId8"/>
          <a:stretch>
            <a:fillRect/>
          </a:stretch>
        </p:blipFill>
        <p:spPr>
          <a:xfrm>
            <a:off x="5862192" y="5785109"/>
            <a:ext cx="4772025" cy="161925"/>
          </a:xfrm>
          <a:prstGeom prst="rect">
            <a:avLst/>
          </a:prstGeom>
        </p:spPr>
      </p:pic>
    </p:spTree>
    <p:extLst>
      <p:ext uri="{BB962C8B-B14F-4D97-AF65-F5344CB8AC3E}">
        <p14:creationId xmlns:p14="http://schemas.microsoft.com/office/powerpoint/2010/main" val="22587613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339105-ABB8-0AA0-8B80-7A2589DD5760}"/>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11CE1E3D-4610-3FA0-6904-1285EE969315}"/>
              </a:ext>
            </a:extLst>
          </p:cNvPr>
          <p:cNvSpPr txBox="1"/>
          <p:nvPr/>
        </p:nvSpPr>
        <p:spPr>
          <a:xfrm>
            <a:off x="670833" y="1319965"/>
            <a:ext cx="2646525" cy="2031325"/>
          </a:xfrm>
          <a:prstGeom prst="rect">
            <a:avLst/>
          </a:prstGeom>
          <a:noFill/>
        </p:spPr>
        <p:txBody>
          <a:bodyPr wrap="square" rtlCol="0">
            <a:spAutoFit/>
          </a:bodyPr>
          <a:lstStyle/>
          <a:p>
            <a:r>
              <a:rPr lang="en-GB" dirty="0"/>
              <a:t>Problematic alcohol misuse</a:t>
            </a:r>
          </a:p>
          <a:p>
            <a:endParaRPr lang="en-GB" dirty="0"/>
          </a:p>
          <a:p>
            <a:r>
              <a:rPr lang="en-GB" dirty="0"/>
              <a:t>Drug dependence</a:t>
            </a:r>
          </a:p>
          <a:p>
            <a:endParaRPr lang="en-GB" dirty="0"/>
          </a:p>
          <a:p>
            <a:r>
              <a:rPr lang="en-GB" dirty="0"/>
              <a:t>Have ever used Class A drugs</a:t>
            </a:r>
          </a:p>
        </p:txBody>
      </p:sp>
      <p:sp>
        <p:nvSpPr>
          <p:cNvPr id="6" name="TextBox 5">
            <a:extLst>
              <a:ext uri="{FF2B5EF4-FFF2-40B4-BE49-F238E27FC236}">
                <a16:creationId xmlns:a16="http://schemas.microsoft.com/office/drawing/2014/main" id="{761C551E-D685-D9AF-199F-413FCEDFD6F6}"/>
              </a:ext>
            </a:extLst>
          </p:cNvPr>
          <p:cNvSpPr txBox="1"/>
          <p:nvPr/>
        </p:nvSpPr>
        <p:spPr>
          <a:xfrm>
            <a:off x="3317358" y="1318973"/>
            <a:ext cx="3030279" cy="1754326"/>
          </a:xfrm>
          <a:prstGeom prst="rect">
            <a:avLst/>
          </a:prstGeom>
          <a:noFill/>
        </p:spPr>
        <p:txBody>
          <a:bodyPr wrap="square" rtlCol="0">
            <a:spAutoFit/>
          </a:bodyPr>
          <a:lstStyle/>
          <a:p>
            <a:r>
              <a:rPr lang="en-GB" dirty="0"/>
              <a:t>60%</a:t>
            </a:r>
            <a:r>
              <a:rPr lang="en-GB" baseline="30000" dirty="0"/>
              <a:t>1</a:t>
            </a:r>
            <a:r>
              <a:rPr lang="en-GB" dirty="0"/>
              <a:t> (males)</a:t>
            </a:r>
          </a:p>
          <a:p>
            <a:endParaRPr lang="en-GB" dirty="0"/>
          </a:p>
          <a:p>
            <a:endParaRPr lang="en-GB" dirty="0"/>
          </a:p>
          <a:p>
            <a:r>
              <a:rPr lang="en-GB" dirty="0"/>
              <a:t>35%</a:t>
            </a:r>
            <a:r>
              <a:rPr lang="en-GB" baseline="30000" dirty="0"/>
              <a:t>1</a:t>
            </a:r>
          </a:p>
          <a:p>
            <a:endParaRPr lang="en-GB" dirty="0"/>
          </a:p>
          <a:p>
            <a:r>
              <a:rPr lang="en-GB" dirty="0"/>
              <a:t>64%</a:t>
            </a:r>
          </a:p>
        </p:txBody>
      </p:sp>
      <p:sp>
        <p:nvSpPr>
          <p:cNvPr id="8" name="TextBox 7">
            <a:extLst>
              <a:ext uri="{FF2B5EF4-FFF2-40B4-BE49-F238E27FC236}">
                <a16:creationId xmlns:a16="http://schemas.microsoft.com/office/drawing/2014/main" id="{D6706491-C99F-D79B-B23E-8127B17C82BF}"/>
              </a:ext>
            </a:extLst>
          </p:cNvPr>
          <p:cNvSpPr txBox="1"/>
          <p:nvPr/>
        </p:nvSpPr>
        <p:spPr>
          <a:xfrm>
            <a:off x="6347637" y="1317981"/>
            <a:ext cx="3030279" cy="1754326"/>
          </a:xfrm>
          <a:prstGeom prst="rect">
            <a:avLst/>
          </a:prstGeom>
          <a:noFill/>
        </p:spPr>
        <p:txBody>
          <a:bodyPr wrap="square" rtlCol="0">
            <a:spAutoFit/>
          </a:bodyPr>
          <a:lstStyle/>
          <a:p>
            <a:r>
              <a:rPr lang="en-GB" dirty="0"/>
              <a:t>17%</a:t>
            </a:r>
            <a:r>
              <a:rPr lang="en-GB" baseline="30000" dirty="0"/>
              <a:t>2</a:t>
            </a:r>
            <a:r>
              <a:rPr lang="en-GB" dirty="0"/>
              <a:t> (males)</a:t>
            </a:r>
          </a:p>
          <a:p>
            <a:endParaRPr lang="en-GB" dirty="0"/>
          </a:p>
          <a:p>
            <a:endParaRPr lang="en-GB" dirty="0"/>
          </a:p>
          <a:p>
            <a:r>
              <a:rPr lang="en-GB" dirty="0"/>
              <a:t>3%</a:t>
            </a:r>
            <a:r>
              <a:rPr lang="en-GB" baseline="30000" dirty="0"/>
              <a:t>3</a:t>
            </a:r>
          </a:p>
          <a:p>
            <a:endParaRPr lang="en-GB" dirty="0"/>
          </a:p>
          <a:p>
            <a:r>
              <a:rPr lang="en-GB" dirty="0"/>
              <a:t>13%</a:t>
            </a:r>
          </a:p>
        </p:txBody>
      </p:sp>
      <p:pic>
        <p:nvPicPr>
          <p:cNvPr id="11" name="Picture 10">
            <a:extLst>
              <a:ext uri="{FF2B5EF4-FFF2-40B4-BE49-F238E27FC236}">
                <a16:creationId xmlns:a16="http://schemas.microsoft.com/office/drawing/2014/main" id="{0BFDC549-15AA-A3E2-1730-BF68F6F9E283}"/>
              </a:ext>
            </a:extLst>
          </p:cNvPr>
          <p:cNvPicPr>
            <a:picLocks noChangeAspect="1"/>
          </p:cNvPicPr>
          <p:nvPr/>
        </p:nvPicPr>
        <p:blipFill>
          <a:blip r:embed="rId2"/>
          <a:stretch>
            <a:fillRect/>
          </a:stretch>
        </p:blipFill>
        <p:spPr>
          <a:xfrm>
            <a:off x="539523" y="5515332"/>
            <a:ext cx="8239125" cy="352425"/>
          </a:xfrm>
          <a:prstGeom prst="rect">
            <a:avLst/>
          </a:prstGeom>
        </p:spPr>
      </p:pic>
      <p:sp>
        <p:nvSpPr>
          <p:cNvPr id="12" name="TextBox 11">
            <a:extLst>
              <a:ext uri="{FF2B5EF4-FFF2-40B4-BE49-F238E27FC236}">
                <a16:creationId xmlns:a16="http://schemas.microsoft.com/office/drawing/2014/main" id="{D93E3818-256E-A012-96C9-7BECAAF07EA3}"/>
              </a:ext>
            </a:extLst>
          </p:cNvPr>
          <p:cNvSpPr txBox="1"/>
          <p:nvPr/>
        </p:nvSpPr>
        <p:spPr>
          <a:xfrm>
            <a:off x="181736" y="5560359"/>
            <a:ext cx="489097" cy="1169551"/>
          </a:xfrm>
          <a:prstGeom prst="rect">
            <a:avLst/>
          </a:prstGeom>
          <a:noFill/>
        </p:spPr>
        <p:txBody>
          <a:bodyPr wrap="square" rtlCol="0">
            <a:spAutoFit/>
          </a:bodyPr>
          <a:lstStyle/>
          <a:p>
            <a:r>
              <a:rPr lang="en-GB" sz="1400" dirty="0"/>
              <a:t>1</a:t>
            </a:r>
          </a:p>
          <a:p>
            <a:endParaRPr lang="en-GB" sz="1400" dirty="0"/>
          </a:p>
          <a:p>
            <a:r>
              <a:rPr lang="en-GB" sz="1400" dirty="0"/>
              <a:t>2</a:t>
            </a:r>
          </a:p>
          <a:p>
            <a:endParaRPr lang="en-GB" sz="1400" dirty="0"/>
          </a:p>
          <a:p>
            <a:r>
              <a:rPr lang="en-GB" sz="1400" dirty="0"/>
              <a:t>3</a:t>
            </a:r>
          </a:p>
        </p:txBody>
      </p:sp>
      <p:pic>
        <p:nvPicPr>
          <p:cNvPr id="15" name="Picture 14">
            <a:extLst>
              <a:ext uri="{FF2B5EF4-FFF2-40B4-BE49-F238E27FC236}">
                <a16:creationId xmlns:a16="http://schemas.microsoft.com/office/drawing/2014/main" id="{D11FE76C-89DC-FF95-6592-5532A3AAA58F}"/>
              </a:ext>
            </a:extLst>
          </p:cNvPr>
          <p:cNvPicPr>
            <a:picLocks noChangeAspect="1"/>
          </p:cNvPicPr>
          <p:nvPr/>
        </p:nvPicPr>
        <p:blipFill>
          <a:blip r:embed="rId3"/>
          <a:stretch>
            <a:fillRect/>
          </a:stretch>
        </p:blipFill>
        <p:spPr>
          <a:xfrm>
            <a:off x="670833" y="407202"/>
            <a:ext cx="9363075" cy="762000"/>
          </a:xfrm>
          <a:prstGeom prst="rect">
            <a:avLst/>
          </a:prstGeom>
        </p:spPr>
      </p:pic>
      <p:sp>
        <p:nvSpPr>
          <p:cNvPr id="17" name="TextBox 16">
            <a:extLst>
              <a:ext uri="{FF2B5EF4-FFF2-40B4-BE49-F238E27FC236}">
                <a16:creationId xmlns:a16="http://schemas.microsoft.com/office/drawing/2014/main" id="{B36052CF-CDA0-CEBB-6240-68296F990C0F}"/>
              </a:ext>
            </a:extLst>
          </p:cNvPr>
          <p:cNvSpPr txBox="1"/>
          <p:nvPr/>
        </p:nvSpPr>
        <p:spPr>
          <a:xfrm>
            <a:off x="539523" y="5912784"/>
            <a:ext cx="11230719" cy="861774"/>
          </a:xfrm>
          <a:prstGeom prst="rect">
            <a:avLst/>
          </a:prstGeom>
          <a:noFill/>
        </p:spPr>
        <p:txBody>
          <a:bodyPr wrap="square">
            <a:spAutoFit/>
          </a:bodyPr>
          <a:lstStyle/>
          <a:p>
            <a:pPr algn="l"/>
            <a:r>
              <a:rPr lang="en-GB" sz="1000" b="0" i="0" dirty="0">
                <a:solidFill>
                  <a:srgbClr val="1F1F1F"/>
                </a:solidFill>
                <a:effectLst/>
                <a:latin typeface="adelle-sans"/>
              </a:rPr>
              <a:t>Drummond, C., McBride, O., Fear, N., &amp; Fuller, E. (2016). Chapter 10: Alcohol dependence. In S. McManus, P. Bebbington, R. Jenkins, &amp; T. </a:t>
            </a:r>
            <a:r>
              <a:rPr lang="en-GB" sz="1000" b="0" i="0" dirty="0" err="1">
                <a:solidFill>
                  <a:srgbClr val="1F1F1F"/>
                </a:solidFill>
                <a:effectLst/>
                <a:latin typeface="adelle-sans"/>
              </a:rPr>
              <a:t>Brugha</a:t>
            </a:r>
            <a:r>
              <a:rPr lang="en-GB" sz="1000" b="0" i="0" dirty="0">
                <a:solidFill>
                  <a:srgbClr val="1F1F1F"/>
                </a:solidFill>
                <a:effectLst/>
                <a:latin typeface="adelle-sans"/>
              </a:rPr>
              <a:t> (Eds.), Mental health and wellbeing in England: Adult Psychiatric Morbidity Survey 2014. Leeds: NHS Digital.</a:t>
            </a:r>
          </a:p>
          <a:p>
            <a:pPr algn="l"/>
            <a:endParaRPr lang="en-GB" sz="1000" b="0" i="0" dirty="0">
              <a:solidFill>
                <a:srgbClr val="1F1F1F"/>
              </a:solidFill>
              <a:effectLst/>
              <a:latin typeface="adelle-sans"/>
            </a:endParaRPr>
          </a:p>
          <a:p>
            <a:r>
              <a:rPr lang="en-GB" sz="1000" b="0" i="0" dirty="0">
                <a:solidFill>
                  <a:srgbClr val="1F1F1F"/>
                </a:solidFill>
                <a:effectLst/>
                <a:latin typeface="adelle-sans"/>
              </a:rPr>
              <a:t>Roberts, C., </a:t>
            </a:r>
            <a:r>
              <a:rPr lang="en-GB" sz="1000" b="0" i="0" dirty="0" err="1">
                <a:solidFill>
                  <a:srgbClr val="1F1F1F"/>
                </a:solidFill>
                <a:effectLst/>
                <a:latin typeface="adelle-sans"/>
              </a:rPr>
              <a:t>Lepps</a:t>
            </a:r>
            <a:r>
              <a:rPr lang="en-GB" sz="1000" b="0" i="0" dirty="0">
                <a:solidFill>
                  <a:srgbClr val="1F1F1F"/>
                </a:solidFill>
                <a:effectLst/>
                <a:latin typeface="adelle-sans"/>
              </a:rPr>
              <a:t>, H., Strang, J., &amp; Singleton, N. (2016). Chapter 11: Drug use and dependence. In S. McManus, P. Bebbington, R. Jenkins, &amp; T. </a:t>
            </a:r>
            <a:r>
              <a:rPr lang="en-GB" sz="1000" b="0" i="0" dirty="0" err="1">
                <a:solidFill>
                  <a:srgbClr val="1F1F1F"/>
                </a:solidFill>
                <a:effectLst/>
                <a:latin typeface="adelle-sans"/>
              </a:rPr>
              <a:t>Brugha</a:t>
            </a:r>
            <a:r>
              <a:rPr lang="en-GB" sz="1000" b="0" i="0" dirty="0">
                <a:solidFill>
                  <a:srgbClr val="1F1F1F"/>
                </a:solidFill>
                <a:effectLst/>
                <a:latin typeface="adelle-sans"/>
              </a:rPr>
              <a:t> (Eds.), Mental health and wellbeing in England: Adult Psychiatric Morbidity Survey 2014. Leeds: NHS Digital.</a:t>
            </a:r>
          </a:p>
        </p:txBody>
      </p:sp>
      <p:pic>
        <p:nvPicPr>
          <p:cNvPr id="19" name="Picture 18">
            <a:extLst>
              <a:ext uri="{FF2B5EF4-FFF2-40B4-BE49-F238E27FC236}">
                <a16:creationId xmlns:a16="http://schemas.microsoft.com/office/drawing/2014/main" id="{5A552A83-D1AF-D6AA-C528-4B9CED9D700C}"/>
              </a:ext>
            </a:extLst>
          </p:cNvPr>
          <p:cNvPicPr>
            <a:picLocks noChangeAspect="1"/>
          </p:cNvPicPr>
          <p:nvPr/>
        </p:nvPicPr>
        <p:blipFill>
          <a:blip r:embed="rId4"/>
          <a:stretch>
            <a:fillRect/>
          </a:stretch>
        </p:blipFill>
        <p:spPr>
          <a:xfrm>
            <a:off x="670833" y="3612227"/>
            <a:ext cx="10077450" cy="781050"/>
          </a:xfrm>
          <a:prstGeom prst="rect">
            <a:avLst/>
          </a:prstGeom>
        </p:spPr>
      </p:pic>
      <p:pic>
        <p:nvPicPr>
          <p:cNvPr id="20" name="Picture 19">
            <a:extLst>
              <a:ext uri="{FF2B5EF4-FFF2-40B4-BE49-F238E27FC236}">
                <a16:creationId xmlns:a16="http://schemas.microsoft.com/office/drawing/2014/main" id="{74D70AFF-5260-68FB-7C76-B95CD3F2A54D}"/>
              </a:ext>
            </a:extLst>
          </p:cNvPr>
          <p:cNvPicPr>
            <a:picLocks noChangeAspect="1"/>
          </p:cNvPicPr>
          <p:nvPr/>
        </p:nvPicPr>
        <p:blipFill>
          <a:blip r:embed="rId5"/>
          <a:stretch>
            <a:fillRect/>
          </a:stretch>
        </p:blipFill>
        <p:spPr>
          <a:xfrm>
            <a:off x="1525835" y="4393277"/>
            <a:ext cx="6191250" cy="180975"/>
          </a:xfrm>
          <a:prstGeom prst="rect">
            <a:avLst/>
          </a:prstGeom>
        </p:spPr>
      </p:pic>
    </p:spTree>
    <p:extLst>
      <p:ext uri="{BB962C8B-B14F-4D97-AF65-F5344CB8AC3E}">
        <p14:creationId xmlns:p14="http://schemas.microsoft.com/office/powerpoint/2010/main" val="33499701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7559C6-A84B-0B89-51A6-779EFA488B85}"/>
              </a:ext>
            </a:extLst>
          </p:cNvPr>
          <p:cNvSpPr txBox="1"/>
          <p:nvPr/>
        </p:nvSpPr>
        <p:spPr>
          <a:xfrm>
            <a:off x="562610" y="1267975"/>
            <a:ext cx="5010149" cy="3200876"/>
          </a:xfrm>
          <a:prstGeom prst="rect">
            <a:avLst/>
          </a:prstGeom>
          <a:noFill/>
        </p:spPr>
        <p:txBody>
          <a:bodyPr wrap="square" rtlCol="0">
            <a:spAutoFit/>
          </a:bodyPr>
          <a:lstStyle/>
          <a:p>
            <a:r>
              <a:rPr lang="en-GB" sz="2000" b="1" dirty="0">
                <a:solidFill>
                  <a:schemeClr val="accent1"/>
                </a:solidFill>
              </a:rPr>
              <a:t>Adolescent limited offenders – 184 individuals (90%)</a:t>
            </a:r>
          </a:p>
          <a:p>
            <a:endParaRPr lang="en-GB" dirty="0"/>
          </a:p>
          <a:p>
            <a:pPr marL="285750" indent="-285750">
              <a:buFont typeface="Arial" panose="020B0604020202020204" pitchFamily="34" charset="0"/>
              <a:buChar char="•"/>
            </a:pPr>
            <a:r>
              <a:rPr lang="en-GB" dirty="0"/>
              <a:t>Committed less than 4 proven offences and none post 18 yrs.</a:t>
            </a:r>
          </a:p>
          <a:p>
            <a:pPr marL="285750" indent="-285750">
              <a:buFont typeface="Arial" panose="020B0604020202020204" pitchFamily="34" charset="0"/>
              <a:buChar char="•"/>
            </a:pPr>
            <a:r>
              <a:rPr lang="en-GB" dirty="0"/>
              <a:t>On average 1 proven offence per individual.</a:t>
            </a:r>
          </a:p>
          <a:p>
            <a:pPr marL="285750" indent="-285750">
              <a:buFont typeface="Arial" panose="020B0604020202020204" pitchFamily="34" charset="0"/>
              <a:buChar char="•"/>
            </a:pPr>
            <a:r>
              <a:rPr lang="en-GB" dirty="0"/>
              <a:t>No violent offenders.</a:t>
            </a:r>
          </a:p>
          <a:p>
            <a:endParaRPr lang="en-GB" dirty="0"/>
          </a:p>
          <a:p>
            <a:pPr marL="285750" indent="-285750">
              <a:buFont typeface="Arial" panose="020B0604020202020204" pitchFamily="34" charset="0"/>
              <a:buChar char="•"/>
            </a:pPr>
            <a:r>
              <a:rPr lang="en-GB" dirty="0"/>
              <a:t>Mean onset age 15 years</a:t>
            </a:r>
          </a:p>
          <a:p>
            <a:pPr marL="285750" indent="-285750">
              <a:buFont typeface="Arial" panose="020B0604020202020204" pitchFamily="34" charset="0"/>
              <a:buChar char="•"/>
            </a:pPr>
            <a:r>
              <a:rPr lang="en-GB" dirty="0"/>
              <a:t>75% male</a:t>
            </a:r>
          </a:p>
          <a:p>
            <a:pPr marL="285750" indent="-285750">
              <a:buFont typeface="Arial" panose="020B0604020202020204" pitchFamily="34" charset="0"/>
              <a:buChar char="•"/>
            </a:pPr>
            <a:r>
              <a:rPr lang="en-GB" dirty="0"/>
              <a:t>15% high vulnerability</a:t>
            </a:r>
          </a:p>
        </p:txBody>
      </p:sp>
      <p:sp>
        <p:nvSpPr>
          <p:cNvPr id="3" name="TextBox 2">
            <a:extLst>
              <a:ext uri="{FF2B5EF4-FFF2-40B4-BE49-F238E27FC236}">
                <a16:creationId xmlns:a16="http://schemas.microsoft.com/office/drawing/2014/main" id="{CD2C3892-DF8B-C87C-513C-9F3474A2DE68}"/>
              </a:ext>
            </a:extLst>
          </p:cNvPr>
          <p:cNvSpPr txBox="1"/>
          <p:nvPr/>
        </p:nvSpPr>
        <p:spPr>
          <a:xfrm>
            <a:off x="6210300" y="1232088"/>
            <a:ext cx="5286372" cy="4585871"/>
          </a:xfrm>
          <a:prstGeom prst="rect">
            <a:avLst/>
          </a:prstGeom>
          <a:noFill/>
        </p:spPr>
        <p:txBody>
          <a:bodyPr wrap="square" rtlCol="0">
            <a:spAutoFit/>
          </a:bodyPr>
          <a:lstStyle/>
          <a:p>
            <a:r>
              <a:rPr lang="en-GB" sz="2000" b="1" dirty="0">
                <a:solidFill>
                  <a:srgbClr val="FF0000"/>
                </a:solidFill>
              </a:rPr>
              <a:t>Potential chronic offenders – 20 individuals (10%)</a:t>
            </a:r>
          </a:p>
          <a:p>
            <a:endParaRPr lang="en-GB" dirty="0"/>
          </a:p>
          <a:p>
            <a:pPr marL="285750" indent="-285750">
              <a:buFont typeface="Arial" panose="020B0604020202020204" pitchFamily="34" charset="0"/>
              <a:buChar char="•"/>
            </a:pPr>
            <a:r>
              <a:rPr lang="en-GB" dirty="0"/>
              <a:t>Committed 4 or more proven offences including at least one post 18yrs. </a:t>
            </a:r>
          </a:p>
          <a:p>
            <a:pPr marL="285750" indent="-285750">
              <a:buFont typeface="Arial" panose="020B0604020202020204" pitchFamily="34" charset="0"/>
              <a:buChar char="•"/>
            </a:pPr>
            <a:r>
              <a:rPr lang="en-GB" dirty="0"/>
              <a:t>On average 24 proven offences per individual.</a:t>
            </a:r>
          </a:p>
          <a:p>
            <a:pPr marL="285750" indent="-285750">
              <a:buFont typeface="Arial" panose="020B0604020202020204" pitchFamily="34" charset="0"/>
              <a:buChar char="•"/>
            </a:pPr>
            <a:r>
              <a:rPr lang="en-GB" dirty="0"/>
              <a:t>7 violent offenders (3 or more violent offences on separate occasions)</a:t>
            </a:r>
          </a:p>
          <a:p>
            <a:pPr marL="285750" indent="-285750">
              <a:buFont typeface="Arial" panose="020B0604020202020204" pitchFamily="34" charset="0"/>
              <a:buChar char="•"/>
            </a:pPr>
            <a:r>
              <a:rPr lang="en-GB" dirty="0"/>
              <a:t>Mean onset age 13 years</a:t>
            </a:r>
          </a:p>
          <a:p>
            <a:pPr marL="285750" indent="-285750">
              <a:buFont typeface="Arial" panose="020B0604020202020204" pitchFamily="34" charset="0"/>
              <a:buChar char="•"/>
            </a:pPr>
            <a:r>
              <a:rPr lang="en-GB" dirty="0"/>
              <a:t>95% male</a:t>
            </a:r>
          </a:p>
          <a:p>
            <a:pPr marL="285750" indent="-285750">
              <a:buFont typeface="Arial" panose="020B0604020202020204" pitchFamily="34" charset="0"/>
              <a:buChar char="•"/>
            </a:pPr>
            <a:r>
              <a:rPr lang="en-GB" dirty="0"/>
              <a:t>55% high vulnerability</a:t>
            </a:r>
          </a:p>
          <a:p>
            <a:endParaRPr lang="en-GB" dirty="0"/>
          </a:p>
          <a:p>
            <a:r>
              <a:rPr lang="en-GB" dirty="0"/>
              <a:t>Poor emotional control/impulsiveness</a:t>
            </a:r>
          </a:p>
          <a:p>
            <a:r>
              <a:rPr lang="en-GB" dirty="0"/>
              <a:t>Poor consequential thinking skills</a:t>
            </a:r>
          </a:p>
          <a:p>
            <a:r>
              <a:rPr lang="en-GB" dirty="0"/>
              <a:t>Poor Empathy</a:t>
            </a:r>
          </a:p>
          <a:p>
            <a:r>
              <a:rPr lang="en-GB" dirty="0"/>
              <a:t>Attachment disorders</a:t>
            </a:r>
          </a:p>
        </p:txBody>
      </p:sp>
      <p:sp>
        <p:nvSpPr>
          <p:cNvPr id="5" name="TextBox 4">
            <a:extLst>
              <a:ext uri="{FF2B5EF4-FFF2-40B4-BE49-F238E27FC236}">
                <a16:creationId xmlns:a16="http://schemas.microsoft.com/office/drawing/2014/main" id="{FBB572DB-536C-6B1B-1FFB-1DDE1F527265}"/>
              </a:ext>
            </a:extLst>
          </p:cNvPr>
          <p:cNvSpPr txBox="1"/>
          <p:nvPr/>
        </p:nvSpPr>
        <p:spPr>
          <a:xfrm>
            <a:off x="1644649" y="124092"/>
            <a:ext cx="8743950" cy="1107996"/>
          </a:xfrm>
          <a:prstGeom prst="rect">
            <a:avLst/>
          </a:prstGeom>
          <a:noFill/>
        </p:spPr>
        <p:txBody>
          <a:bodyPr wrap="square" rtlCol="0">
            <a:spAutoFit/>
          </a:bodyPr>
          <a:lstStyle/>
          <a:p>
            <a:r>
              <a:rPr lang="en-GB" sz="2200" b="1" dirty="0"/>
              <a:t>Longitudinal study – Ceredigion YOT/Aberystwyth University: 204 children (aged 10 to 17 years) who committed at least 1 proven offence between 2014 and 2018. (</a:t>
            </a:r>
            <a:r>
              <a:rPr lang="en-GB" sz="2200" b="1" dirty="0" err="1"/>
              <a:t>Gwenann</a:t>
            </a:r>
            <a:r>
              <a:rPr lang="en-GB" sz="2200" b="1" dirty="0"/>
              <a:t> Jones, 2023)</a:t>
            </a:r>
          </a:p>
        </p:txBody>
      </p:sp>
      <p:sp>
        <p:nvSpPr>
          <p:cNvPr id="4" name="TextBox 3">
            <a:extLst>
              <a:ext uri="{FF2B5EF4-FFF2-40B4-BE49-F238E27FC236}">
                <a16:creationId xmlns:a16="http://schemas.microsoft.com/office/drawing/2014/main" id="{9A1C826A-A0D8-3A47-524F-DB53A3F3ED4C}"/>
              </a:ext>
            </a:extLst>
          </p:cNvPr>
          <p:cNvSpPr txBox="1"/>
          <p:nvPr/>
        </p:nvSpPr>
        <p:spPr>
          <a:xfrm>
            <a:off x="6210300" y="5957083"/>
            <a:ext cx="5704126" cy="400110"/>
          </a:xfrm>
          <a:prstGeom prst="rect">
            <a:avLst/>
          </a:prstGeom>
          <a:noFill/>
        </p:spPr>
        <p:txBody>
          <a:bodyPr wrap="none" rtlCol="0">
            <a:spAutoFit/>
          </a:bodyPr>
          <a:lstStyle/>
          <a:p>
            <a:r>
              <a:rPr lang="en-GB" sz="2000" b="1" dirty="0">
                <a:solidFill>
                  <a:srgbClr val="FF0000"/>
                </a:solidFill>
              </a:rPr>
              <a:t>Many chronic offenders end up in the prison system</a:t>
            </a:r>
          </a:p>
        </p:txBody>
      </p:sp>
      <p:sp>
        <p:nvSpPr>
          <p:cNvPr id="6" name="TextBox 5">
            <a:extLst>
              <a:ext uri="{FF2B5EF4-FFF2-40B4-BE49-F238E27FC236}">
                <a16:creationId xmlns:a16="http://schemas.microsoft.com/office/drawing/2014/main" id="{C7E2A352-E20C-BBCD-8AF2-E6F7266A8EAC}"/>
              </a:ext>
            </a:extLst>
          </p:cNvPr>
          <p:cNvSpPr txBox="1"/>
          <p:nvPr/>
        </p:nvSpPr>
        <p:spPr>
          <a:xfrm>
            <a:off x="277574" y="6357193"/>
            <a:ext cx="10551160" cy="461665"/>
          </a:xfrm>
          <a:prstGeom prst="rect">
            <a:avLst/>
          </a:prstGeom>
          <a:noFill/>
        </p:spPr>
        <p:txBody>
          <a:bodyPr wrap="square" rtlCol="0">
            <a:spAutoFit/>
          </a:bodyPr>
          <a:lstStyle/>
          <a:p>
            <a:r>
              <a:rPr lang="en-GB" sz="1200" dirty="0"/>
              <a:t>Jones G.M.  (2023). Examining the effectiveness of the Ceredigion Youth Offending Team in reducing further offending within the context of vulnerability. MPhil Thesis, Aberystwyth University.</a:t>
            </a:r>
          </a:p>
        </p:txBody>
      </p:sp>
    </p:spTree>
    <p:extLst>
      <p:ext uri="{BB962C8B-B14F-4D97-AF65-F5344CB8AC3E}">
        <p14:creationId xmlns:p14="http://schemas.microsoft.com/office/powerpoint/2010/main" val="234044375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1495</TotalTime>
  <Words>2371</Words>
  <Application>Microsoft Office PowerPoint</Application>
  <PresentationFormat>Widescreen</PresentationFormat>
  <Paragraphs>245</Paragraphs>
  <Slides>24</Slides>
  <Notes>0</Notes>
  <HiddenSlides>0</HiddenSlides>
  <MMClips>0</MMClips>
  <ScaleCrop>false</ScaleCrop>
  <HeadingPairs>
    <vt:vector size="6" baseType="variant">
      <vt:variant>
        <vt:lpstr>Fonts Used</vt:lpstr>
      </vt:variant>
      <vt:variant>
        <vt:i4>9</vt:i4>
      </vt:variant>
      <vt:variant>
        <vt:lpstr>Theme</vt:lpstr>
      </vt:variant>
      <vt:variant>
        <vt:i4>4</vt:i4>
      </vt:variant>
      <vt:variant>
        <vt:lpstr>Slide Titles</vt:lpstr>
      </vt:variant>
      <vt:variant>
        <vt:i4>24</vt:i4>
      </vt:variant>
    </vt:vector>
  </HeadingPairs>
  <TitlesOfParts>
    <vt:vector size="37" baseType="lpstr">
      <vt:lpstr>adelle-sans</vt:lpstr>
      <vt:lpstr>Aptos</vt:lpstr>
      <vt:lpstr>Aptos Display</vt:lpstr>
      <vt:lpstr>Arial</vt:lpstr>
      <vt:lpstr>Calibri</vt:lpstr>
      <vt:lpstr>Calibri Light</vt:lpstr>
      <vt:lpstr>Century Gothic</vt:lpstr>
      <vt:lpstr>Trebuchet MS</vt:lpstr>
      <vt:lpstr>Wingdings 3</vt:lpstr>
      <vt:lpstr>Office Theme</vt:lpstr>
      <vt:lpstr>1_Office Theme</vt:lpstr>
      <vt:lpstr>Facet</vt:lpstr>
      <vt:lpstr>3_Office Theme</vt:lpstr>
      <vt:lpstr>PowerPoint Presentation</vt:lpstr>
      <vt:lpstr>PowerPoint Presentation</vt:lpstr>
      <vt:lpstr>PowerPoint Presentation</vt:lpstr>
      <vt:lpstr>PowerPoint Presentation</vt:lpstr>
      <vt:lpstr>The adult custodial population contains a high proportion of life-time persistent offenders </vt:lpstr>
      <vt:lpstr>PowerPoint Presentation</vt:lpstr>
      <vt:lpstr>PowerPoint Presentation</vt:lpstr>
      <vt:lpstr>PowerPoint Presentation</vt:lpstr>
      <vt:lpstr>PowerPoint Presentation</vt:lpstr>
      <vt:lpstr>PowerPoint Presentation</vt:lpstr>
      <vt:lpstr>ACEs – Adverse Childhood Experiences</vt:lpstr>
      <vt:lpstr>Other indicators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Gwyn Griffith [gwg10] (Staff)</dc:creator>
  <cp:lastModifiedBy>Gwyn Griffith [gwg10] (Staff)</cp:lastModifiedBy>
  <cp:revision>20</cp:revision>
  <dcterms:created xsi:type="dcterms:W3CDTF">2024-04-11T14:01:32Z</dcterms:created>
  <dcterms:modified xsi:type="dcterms:W3CDTF">2025-02-17T11:34:35Z</dcterms:modified>
</cp:coreProperties>
</file>